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3"/>
  </p:notesMasterIdLst>
  <p:sldIdLst>
    <p:sldId id="257" r:id="rId5"/>
    <p:sldId id="4447" r:id="rId6"/>
    <p:sldId id="267" r:id="rId7"/>
    <p:sldId id="4582" r:id="rId8"/>
    <p:sldId id="4489" r:id="rId9"/>
    <p:sldId id="4575" r:id="rId10"/>
    <p:sldId id="4550" r:id="rId11"/>
    <p:sldId id="4581" r:id="rId1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347426F-356F-DEF3-DACB-A333AFF931C3}" name="Miry Mayer" initials="MM" userId="S::MMayer@ncb.org.uk::b6f71374-24ee-45b9-8fd2-9b70b697c2b0" providerId="AD"/>
  <p188:author id="{B27FB190-C874-1EA2-926A-18B4092AC7A6}" name="Jessica Alborough" initials="JA" userId="S::jalborough@ncb.org.uk::6b1eb61e-fde2-4fe9-a830-968f801bda68"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8757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0132" autoAdjust="0"/>
  </p:normalViewPr>
  <p:slideViewPr>
    <p:cSldViewPr snapToGrid="0">
      <p:cViewPr varScale="1">
        <p:scale>
          <a:sx n="48" d="100"/>
          <a:sy n="48" d="100"/>
        </p:scale>
        <p:origin x="404" y="40"/>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19"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ica Alborough" userId="6b1eb61e-fde2-4fe9-a830-968f801bda68" providerId="ADAL" clId="{333D562B-8FD1-4AAC-93AB-00454AEE234C}"/>
    <pc:docChg chg="modSld">
      <pc:chgData name="Jessica Alborough" userId="6b1eb61e-fde2-4fe9-a830-968f801bda68" providerId="ADAL" clId="{333D562B-8FD1-4AAC-93AB-00454AEE234C}" dt="2024-01-05T12:35:25.117" v="21" actId="20577"/>
      <pc:docMkLst>
        <pc:docMk/>
      </pc:docMkLst>
      <pc:sldChg chg="modNotesTx">
        <pc:chgData name="Jessica Alborough" userId="6b1eb61e-fde2-4fe9-a830-968f801bda68" providerId="ADAL" clId="{333D562B-8FD1-4AAC-93AB-00454AEE234C}" dt="2024-01-05T12:34:20.991" v="0" actId="20577"/>
        <pc:sldMkLst>
          <pc:docMk/>
          <pc:sldMk cId="611939825" sldId="257"/>
        </pc:sldMkLst>
      </pc:sldChg>
      <pc:sldChg chg="modNotesTx">
        <pc:chgData name="Jessica Alborough" userId="6b1eb61e-fde2-4fe9-a830-968f801bda68" providerId="ADAL" clId="{333D562B-8FD1-4AAC-93AB-00454AEE234C}" dt="2024-01-05T12:34:25.264" v="2" actId="20577"/>
        <pc:sldMkLst>
          <pc:docMk/>
          <pc:sldMk cId="131793075" sldId="267"/>
        </pc:sldMkLst>
      </pc:sldChg>
      <pc:sldChg chg="modNotesTx">
        <pc:chgData name="Jessica Alborough" userId="6b1eb61e-fde2-4fe9-a830-968f801bda68" providerId="ADAL" clId="{333D562B-8FD1-4AAC-93AB-00454AEE234C}" dt="2024-01-05T12:34:23.075" v="1" actId="20577"/>
        <pc:sldMkLst>
          <pc:docMk/>
          <pc:sldMk cId="1922923302" sldId="4447"/>
        </pc:sldMkLst>
      </pc:sldChg>
      <pc:sldChg chg="addCm modCm modNotesTx">
        <pc:chgData name="Jessica Alborough" userId="6b1eb61e-fde2-4fe9-a830-968f801bda68" providerId="ADAL" clId="{333D562B-8FD1-4AAC-93AB-00454AEE234C}" dt="2024-01-05T12:34:49.278" v="6"/>
        <pc:sldMkLst>
          <pc:docMk/>
          <pc:sldMk cId="239040781" sldId="4489"/>
        </pc:sldMkLst>
        <pc:extLst>
          <p:ext xmlns:p="http://schemas.openxmlformats.org/presentationml/2006/main" uri="{D6D511B9-2390-475A-947B-AFAB55BFBCF1}">
            <pc226:cmChg xmlns:pc226="http://schemas.microsoft.com/office/powerpoint/2022/06/main/command" chg="add mod">
              <pc226:chgData name="Jessica Alborough" userId="6b1eb61e-fde2-4fe9-a830-968f801bda68" providerId="ADAL" clId="{333D562B-8FD1-4AAC-93AB-00454AEE234C}" dt="2024-01-05T12:34:49.278" v="6"/>
              <pc2:cmMkLst xmlns:pc2="http://schemas.microsoft.com/office/powerpoint/2019/9/main/command">
                <pc:docMk/>
                <pc:sldMk cId="239040781" sldId="4489"/>
                <pc2:cmMk id="{6C6868AD-26BB-4110-B69B-F7E20A2A872C}"/>
              </pc2:cmMkLst>
            </pc226:cmChg>
          </p:ext>
        </pc:extLst>
      </pc:sldChg>
      <pc:sldChg chg="modNotesTx">
        <pc:chgData name="Jessica Alborough" userId="6b1eb61e-fde2-4fe9-a830-968f801bda68" providerId="ADAL" clId="{333D562B-8FD1-4AAC-93AB-00454AEE234C}" dt="2024-01-05T12:35:22.846" v="20" actId="20577"/>
        <pc:sldMkLst>
          <pc:docMk/>
          <pc:sldMk cId="4285286043" sldId="4550"/>
        </pc:sldMkLst>
      </pc:sldChg>
      <pc:sldChg chg="modNotesTx">
        <pc:chgData name="Jessica Alborough" userId="6b1eb61e-fde2-4fe9-a830-968f801bda68" providerId="ADAL" clId="{333D562B-8FD1-4AAC-93AB-00454AEE234C}" dt="2024-01-05T12:35:16.817" v="19" actId="20577"/>
        <pc:sldMkLst>
          <pc:docMk/>
          <pc:sldMk cId="2492933827" sldId="4575"/>
        </pc:sldMkLst>
      </pc:sldChg>
      <pc:sldChg chg="modNotesTx">
        <pc:chgData name="Jessica Alborough" userId="6b1eb61e-fde2-4fe9-a830-968f801bda68" providerId="ADAL" clId="{333D562B-8FD1-4AAC-93AB-00454AEE234C}" dt="2024-01-05T12:35:25.117" v="21" actId="20577"/>
        <pc:sldMkLst>
          <pc:docMk/>
          <pc:sldMk cId="3303575972" sldId="4581"/>
        </pc:sldMkLst>
      </pc:sldChg>
      <pc:sldChg chg="modNotesTx">
        <pc:chgData name="Jessica Alborough" userId="6b1eb61e-fde2-4fe9-a830-968f801bda68" providerId="ADAL" clId="{333D562B-8FD1-4AAC-93AB-00454AEE234C}" dt="2024-01-05T12:34:27.920" v="3" actId="20577"/>
        <pc:sldMkLst>
          <pc:docMk/>
          <pc:sldMk cId="2133681859" sldId="4582"/>
        </pc:sldMkLst>
      </pc:sldChg>
    </pc:docChg>
  </pc:docChgLst>
  <pc:docChgLst>
    <pc:chgData name="Miry Mayer" userId="b6f71374-24ee-45b9-8fd2-9b70b697c2b0" providerId="ADAL" clId="{87194EAC-0927-44EF-8281-718FAFEC4D89}"/>
    <pc:docChg chg="undo redo custSel addSld delSld modSld sldOrd">
      <pc:chgData name="Miry Mayer" userId="b6f71374-24ee-45b9-8fd2-9b70b697c2b0" providerId="ADAL" clId="{87194EAC-0927-44EF-8281-718FAFEC4D89}" dt="2023-12-19T13:08:18.057" v="280" actId="47"/>
      <pc:docMkLst>
        <pc:docMk/>
      </pc:docMkLst>
      <pc:sldChg chg="modSp mod">
        <pc:chgData name="Miry Mayer" userId="b6f71374-24ee-45b9-8fd2-9b70b697c2b0" providerId="ADAL" clId="{87194EAC-0927-44EF-8281-718FAFEC4D89}" dt="2023-12-19T12:55:07.223" v="8" actId="20577"/>
        <pc:sldMkLst>
          <pc:docMk/>
          <pc:sldMk cId="611939825" sldId="257"/>
        </pc:sldMkLst>
      </pc:sldChg>
      <pc:sldChg chg="addSp delSp modSp add mod">
        <pc:chgData name="Miry Mayer" userId="b6f71374-24ee-45b9-8fd2-9b70b697c2b0" providerId="ADAL" clId="{87194EAC-0927-44EF-8281-718FAFEC4D89}" dt="2023-12-19T13:00:15.334" v="80" actId="20577"/>
        <pc:sldMkLst>
          <pc:docMk/>
          <pc:sldMk cId="1922923302" sldId="4447"/>
        </pc:sldMkLst>
      </pc:sldChg>
      <pc:sldChg chg="addSp delSp modSp add del mod delAnim modAnim">
        <pc:chgData name="Miry Mayer" userId="b6f71374-24ee-45b9-8fd2-9b70b697c2b0" providerId="ADAL" clId="{87194EAC-0927-44EF-8281-718FAFEC4D89}" dt="2023-12-19T13:06:19.530" v="178" actId="47"/>
        <pc:sldMkLst>
          <pc:docMk/>
          <pc:sldMk cId="239040781" sldId="4489"/>
        </pc:sldMkLst>
      </pc:sldChg>
      <pc:sldChg chg="delSp modSp add del mod ord">
        <pc:chgData name="Miry Mayer" userId="b6f71374-24ee-45b9-8fd2-9b70b697c2b0" providerId="ADAL" clId="{87194EAC-0927-44EF-8281-718FAFEC4D89}" dt="2023-12-19T13:08:10.457" v="277"/>
        <pc:sldMkLst>
          <pc:docMk/>
          <pc:sldMk cId="4285286043" sldId="4550"/>
        </pc:sldMkLst>
      </pc:sldChg>
      <pc:sldChg chg="ord">
        <pc:chgData name="Miry Mayer" userId="b6f71374-24ee-45b9-8fd2-9b70b697c2b0" providerId="ADAL" clId="{87194EAC-0927-44EF-8281-718FAFEC4D89}" dt="2023-12-19T13:06:44.593" v="182" actId="20578"/>
        <pc:sldMkLst>
          <pc:docMk/>
          <pc:sldMk cId="2492933827" sldId="4575"/>
        </pc:sldMkLst>
      </pc:sldChg>
      <pc:sldChg chg="del">
        <pc:chgData name="Miry Mayer" userId="b6f71374-24ee-45b9-8fd2-9b70b697c2b0" providerId="ADAL" clId="{87194EAC-0927-44EF-8281-718FAFEC4D89}" dt="2023-12-19T13:08:05.748" v="275" actId="47"/>
        <pc:sldMkLst>
          <pc:docMk/>
          <pc:sldMk cId="643213947" sldId="4576"/>
        </pc:sldMkLst>
      </pc:sldChg>
      <pc:sldChg chg="del">
        <pc:chgData name="Miry Mayer" userId="b6f71374-24ee-45b9-8fd2-9b70b697c2b0" providerId="ADAL" clId="{87194EAC-0927-44EF-8281-718FAFEC4D89}" dt="2023-12-19T13:08:12.288" v="278" actId="47"/>
        <pc:sldMkLst>
          <pc:docMk/>
          <pc:sldMk cId="4173278661" sldId="4577"/>
        </pc:sldMkLst>
      </pc:sldChg>
      <pc:sldChg chg="del">
        <pc:chgData name="Miry Mayer" userId="b6f71374-24ee-45b9-8fd2-9b70b697c2b0" providerId="ADAL" clId="{87194EAC-0927-44EF-8281-718FAFEC4D89}" dt="2023-12-19T13:08:14.676" v="279" actId="47"/>
        <pc:sldMkLst>
          <pc:docMk/>
          <pc:sldMk cId="734440765" sldId="4578"/>
        </pc:sldMkLst>
      </pc:sldChg>
      <pc:sldChg chg="del">
        <pc:chgData name="Miry Mayer" userId="b6f71374-24ee-45b9-8fd2-9b70b697c2b0" providerId="ADAL" clId="{87194EAC-0927-44EF-8281-718FAFEC4D89}" dt="2023-12-19T13:08:18.057" v="280" actId="47"/>
        <pc:sldMkLst>
          <pc:docMk/>
          <pc:sldMk cId="223561603" sldId="4579"/>
        </pc:sldMkLst>
      </pc:sldChg>
      <pc:sldChg chg="del">
        <pc:chgData name="Miry Mayer" userId="b6f71374-24ee-45b9-8fd2-9b70b697c2b0" providerId="ADAL" clId="{87194EAC-0927-44EF-8281-718FAFEC4D89}" dt="2023-12-19T13:08:18.057" v="280" actId="47"/>
        <pc:sldMkLst>
          <pc:docMk/>
          <pc:sldMk cId="3682017201" sldId="4580"/>
        </pc:sldMkLst>
      </pc:sldChg>
      <pc:sldChg chg="addSp modSp add mod">
        <pc:chgData name="Miry Mayer" userId="b6f71374-24ee-45b9-8fd2-9b70b697c2b0" providerId="ADAL" clId="{87194EAC-0927-44EF-8281-718FAFEC4D89}" dt="2023-12-19T13:04:14.321" v="144" actId="1076"/>
        <pc:sldMkLst>
          <pc:docMk/>
          <pc:sldMk cId="2133681859" sldId="4582"/>
        </pc:sldMkLst>
      </pc:sldChg>
    </pc:docChg>
  </pc:docChgLst>
  <pc:docChgLst>
    <pc:chgData name="Miry Mayer" userId="b6f71374-24ee-45b9-8fd2-9b70b697c2b0" providerId="ADAL" clId="{AAE1C725-8125-49EE-BB39-8DBD707BA460}"/>
    <pc:docChg chg="modSld">
      <pc:chgData name="Miry Mayer" userId="b6f71374-24ee-45b9-8fd2-9b70b697c2b0" providerId="ADAL" clId="{AAE1C725-8125-49EE-BB39-8DBD707BA460}" dt="2024-01-09T10:27:55.580" v="9"/>
      <pc:docMkLst>
        <pc:docMk/>
      </pc:docMkLst>
      <pc:sldChg chg="addSp modSp mod modCm">
        <pc:chgData name="Miry Mayer" userId="b6f71374-24ee-45b9-8fd2-9b70b697c2b0" providerId="ADAL" clId="{AAE1C725-8125-49EE-BB39-8DBD707BA460}" dt="2024-01-09T10:27:55.580" v="9"/>
        <pc:sldMkLst>
          <pc:docMk/>
          <pc:sldMk cId="239040781" sldId="4489"/>
        </pc:sldMkLst>
        <pc:extLst>
          <p:ext xmlns:p="http://schemas.openxmlformats.org/presentationml/2006/main" uri="{D6D511B9-2390-475A-947B-AFAB55BFBCF1}">
            <pc226:cmChg xmlns:pc226="http://schemas.microsoft.com/office/powerpoint/2022/06/main/command" chg="mod modRxn">
              <pc226:chgData name="Miry Mayer" userId="b6f71374-24ee-45b9-8fd2-9b70b697c2b0" providerId="ADAL" clId="{AAE1C725-8125-49EE-BB39-8DBD707BA460}" dt="2024-01-09T10:27:55.580" v="9"/>
              <pc2:cmMkLst xmlns:pc2="http://schemas.microsoft.com/office/powerpoint/2019/9/main/command">
                <pc:docMk/>
                <pc:sldMk cId="239040781" sldId="4489"/>
                <pc2:cmMk id="{6C6868AD-26BB-4110-B69B-F7E20A2A872C}"/>
              </pc2:cmMkLst>
            </pc226:cmChg>
          </p:ext>
        </pc:extLst>
      </pc:sldChg>
    </pc:docChg>
  </pc:docChgLst>
  <pc:docChgLst>
    <pc:chgData name="Miry Mayer" userId="b6f71374-24ee-45b9-8fd2-9b70b697c2b0" providerId="ADAL" clId="{1BED130B-12F8-4CED-B2F1-4EF3DF365879}"/>
    <pc:docChg chg="undo custSel modSld">
      <pc:chgData name="Miry Mayer" userId="b6f71374-24ee-45b9-8fd2-9b70b697c2b0" providerId="ADAL" clId="{1BED130B-12F8-4CED-B2F1-4EF3DF365879}" dt="2025-03-13T15:06:49.459" v="3" actId="1076"/>
      <pc:docMkLst>
        <pc:docMk/>
      </pc:docMkLst>
      <pc:sldChg chg="modSp mod">
        <pc:chgData name="Miry Mayer" userId="b6f71374-24ee-45b9-8fd2-9b70b697c2b0" providerId="ADAL" clId="{1BED130B-12F8-4CED-B2F1-4EF3DF365879}" dt="2025-03-13T15:06:49.459" v="3" actId="1076"/>
        <pc:sldMkLst>
          <pc:docMk/>
          <pc:sldMk cId="239040781" sldId="4489"/>
        </pc:sldMkLst>
        <pc:spChg chg="mod">
          <ac:chgData name="Miry Mayer" userId="b6f71374-24ee-45b9-8fd2-9b70b697c2b0" providerId="ADAL" clId="{1BED130B-12F8-4CED-B2F1-4EF3DF365879}" dt="2025-03-13T15:06:49.459" v="3" actId="1076"/>
          <ac:spMkLst>
            <pc:docMk/>
            <pc:sldMk cId="239040781" sldId="4489"/>
            <ac:spMk id="2" creationId="{C1FA4BFA-D8F0-591B-14CB-323557E87EEC}"/>
          </ac:spMkLst>
        </pc:spChg>
        <pc:spChg chg="mod">
          <ac:chgData name="Miry Mayer" userId="b6f71374-24ee-45b9-8fd2-9b70b697c2b0" providerId="ADAL" clId="{1BED130B-12F8-4CED-B2F1-4EF3DF365879}" dt="2025-03-13T15:06:42.897" v="2" actId="1076"/>
          <ac:spMkLst>
            <pc:docMk/>
            <pc:sldMk cId="239040781" sldId="4489"/>
            <ac:spMk id="4" creationId="{6DCCDBBC-2330-44B5-AA66-6921BA7C13A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2309B-FE2E-474F-A15C-D8B06BB58C01}" type="datetimeFigureOut">
              <a:rPr lang="en-GB" smtClean="0"/>
              <a:t>13/03/2025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AC5F98-6C2A-4E58-B236-3827CD2A539D}" type="slidenum">
              <a:rPr lang="en-GB" smtClean="0"/>
              <a:t>‹#›</a:t>
            </a:fld>
            <a:endParaRPr lang="en-GB"/>
          </a:p>
        </p:txBody>
      </p:sp>
    </p:spTree>
    <p:extLst>
      <p:ext uri="{BB962C8B-B14F-4D97-AF65-F5344CB8AC3E}">
        <p14:creationId xmlns:p14="http://schemas.microsoft.com/office/powerpoint/2010/main" val="1953611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youtu.be/-h28qPIxQv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defRPr/>
            </a:pPr>
            <a:endParaRPr lang="en-GB" dirty="0"/>
          </a:p>
        </p:txBody>
      </p:sp>
      <p:sp>
        <p:nvSpPr>
          <p:cNvPr id="4" name="Slide Number Placeholder 3"/>
          <p:cNvSpPr>
            <a:spLocks noGrp="1"/>
          </p:cNvSpPr>
          <p:nvPr>
            <p:ph type="sldNum" sz="quarter" idx="5"/>
          </p:nvPr>
        </p:nvSpPr>
        <p:spPr/>
        <p:txBody>
          <a:bodyPr/>
          <a:lstStyle/>
          <a:p>
            <a:fld id="{552582FB-06FD-4186-AF45-7E1B98C80527}" type="slidenum">
              <a:rPr lang="en-GB" smtClean="0"/>
              <a:t>1</a:t>
            </a:fld>
            <a:endParaRPr lang="en-GB"/>
          </a:p>
        </p:txBody>
      </p:sp>
    </p:spTree>
    <p:extLst>
      <p:ext uri="{BB962C8B-B14F-4D97-AF65-F5344CB8AC3E}">
        <p14:creationId xmlns:p14="http://schemas.microsoft.com/office/powerpoint/2010/main" val="3058192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2582FB-06FD-4186-AF45-7E1B98C80527}" type="slidenum">
              <a:rPr lang="en-GB" smtClean="0"/>
              <a:t>2</a:t>
            </a:fld>
            <a:endParaRPr lang="en-GB"/>
          </a:p>
        </p:txBody>
      </p:sp>
    </p:spTree>
    <p:extLst>
      <p:ext uri="{BB962C8B-B14F-4D97-AF65-F5344CB8AC3E}">
        <p14:creationId xmlns:p14="http://schemas.microsoft.com/office/powerpoint/2010/main" val="2147794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spcBef>
                <a:spcPct val="0"/>
              </a:spcBef>
              <a:buFont typeface="Arial" panose="020B0604020202020204" pitchFamily="34" charset="0"/>
              <a:buNone/>
            </a:pPr>
            <a:endParaRPr lang="en-GB" altLang="en-US"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552582FB-06FD-4186-AF45-7E1B98C80527}" type="slidenum">
              <a:rPr lang="en-GB" smtClean="0"/>
              <a:t>3</a:t>
            </a:fld>
            <a:endParaRPr lang="en-GB"/>
          </a:p>
        </p:txBody>
      </p:sp>
    </p:spTree>
    <p:extLst>
      <p:ext uri="{BB962C8B-B14F-4D97-AF65-F5344CB8AC3E}">
        <p14:creationId xmlns:p14="http://schemas.microsoft.com/office/powerpoint/2010/main" val="1797893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90478" eaLnBrk="0" fontAlgn="base" hangingPunct="0">
              <a:spcBef>
                <a:spcPct val="30000"/>
              </a:spcBef>
              <a:spcAft>
                <a:spcPct val="0"/>
              </a:spcAft>
              <a:defRPr/>
            </a:pPr>
            <a:endParaRPr lang="en-GB" dirty="0"/>
          </a:p>
        </p:txBody>
      </p:sp>
      <p:sp>
        <p:nvSpPr>
          <p:cNvPr id="4" name="Slide Number Placeholder 3"/>
          <p:cNvSpPr>
            <a:spLocks noGrp="1"/>
          </p:cNvSpPr>
          <p:nvPr>
            <p:ph type="sldNum" sz="quarter" idx="5"/>
          </p:nvPr>
        </p:nvSpPr>
        <p:spPr/>
        <p:txBody>
          <a:bodyPr/>
          <a:lstStyle/>
          <a:p>
            <a:fld id="{80CBCAE9-4880-2B45-9637-C551239E3E81}" type="slidenum">
              <a:rPr lang="en-US" smtClean="0"/>
              <a:t>4</a:t>
            </a:fld>
            <a:endParaRPr lang="en-US"/>
          </a:p>
        </p:txBody>
      </p:sp>
    </p:spTree>
    <p:extLst>
      <p:ext uri="{BB962C8B-B14F-4D97-AF65-F5344CB8AC3E}">
        <p14:creationId xmlns:p14="http://schemas.microsoft.com/office/powerpoint/2010/main" val="1377463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552582FB-06FD-4186-AF45-7E1B98C80527}" type="slidenum">
              <a:rPr lang="en-GB" smtClean="0"/>
              <a:t>5</a:t>
            </a:fld>
            <a:endParaRPr lang="en-GB"/>
          </a:p>
        </p:txBody>
      </p:sp>
    </p:spTree>
    <p:extLst>
      <p:ext uri="{BB962C8B-B14F-4D97-AF65-F5344CB8AC3E}">
        <p14:creationId xmlns:p14="http://schemas.microsoft.com/office/powerpoint/2010/main" val="3635100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uFont typeface="Arial" panose="020B0604020202020204" pitchFamily="34" charset="0"/>
              <a:buChar char="•"/>
            </a:pPr>
            <a:r>
              <a:rPr lang="en-GB" b="1" dirty="0"/>
              <a:t>The ringleader (Bully) - </a:t>
            </a:r>
            <a:r>
              <a:rPr lang="en-GB" dirty="0"/>
              <a:t>Initiating and leading the bullying but not always the person ‘doing’ the bullying.</a:t>
            </a:r>
          </a:p>
          <a:p>
            <a:pPr rtl="0">
              <a:buFont typeface="Arial" panose="020B0604020202020204" pitchFamily="34" charset="0"/>
              <a:buChar char="•"/>
            </a:pPr>
            <a:r>
              <a:rPr lang="en-GB" b="1" dirty="0"/>
              <a:t>The target - </a:t>
            </a:r>
            <a:r>
              <a:rPr lang="en-GB" dirty="0"/>
              <a:t>The person at whom the bullying is aimed.</a:t>
            </a:r>
          </a:p>
          <a:p>
            <a:pPr rtl="0">
              <a:buFont typeface="Arial" panose="020B0604020202020204" pitchFamily="34" charset="0"/>
              <a:buChar char="•"/>
            </a:pPr>
            <a:r>
              <a:rPr lang="en-GB" b="1" dirty="0"/>
              <a:t>Assistant(s) - </a:t>
            </a:r>
            <a:r>
              <a:rPr lang="en-GB" dirty="0"/>
              <a:t>Actively involved in ‘doing’ the bullying but not leading it</a:t>
            </a:r>
          </a:p>
          <a:p>
            <a:pPr rtl="0">
              <a:buFont typeface="Arial" panose="020B0604020202020204" pitchFamily="34" charset="0"/>
              <a:buChar char="•"/>
            </a:pPr>
            <a:r>
              <a:rPr lang="en-GB" b="1" dirty="0"/>
              <a:t>Reinforcer(s) - </a:t>
            </a:r>
            <a:r>
              <a:rPr lang="en-GB" dirty="0"/>
              <a:t>Supports the bullying, might laugh or encourage other people to ‘collude’</a:t>
            </a:r>
          </a:p>
          <a:p>
            <a:pPr rtl="0">
              <a:buFont typeface="Arial" panose="020B0604020202020204" pitchFamily="34" charset="0"/>
              <a:buChar char="•"/>
            </a:pPr>
            <a:r>
              <a:rPr lang="en-GB" b="1" dirty="0"/>
              <a:t>Defender(s) - </a:t>
            </a:r>
            <a:r>
              <a:rPr lang="en-GB" dirty="0"/>
              <a:t>Stands up for someone being bullied. Knows that bullying is wrong and feels confident enough to do something about it. This might involve talking to an adult.</a:t>
            </a:r>
          </a:p>
          <a:p>
            <a:pPr rtl="0">
              <a:buFont typeface="Arial" panose="020B0604020202020204" pitchFamily="34" charset="0"/>
              <a:buChar char="•"/>
            </a:pPr>
            <a:r>
              <a:rPr lang="en-GB" b="1" dirty="0"/>
              <a:t>Outsider/Bystander(s) - </a:t>
            </a:r>
            <a:r>
              <a:rPr lang="en-GB" dirty="0"/>
              <a:t>Ignores any bullying and doesn’t want to get involved.</a:t>
            </a:r>
          </a:p>
          <a:p>
            <a:pPr marL="0" indent="0" rtl="0">
              <a:buFont typeface="Arial" panose="020B0604020202020204" pitchFamily="34" charset="0"/>
              <a:buNone/>
            </a:pPr>
            <a:endParaRPr lang="en-GB" dirty="0"/>
          </a:p>
          <a:p>
            <a:pPr marL="0" indent="0" rtl="0">
              <a:buFont typeface="Arial" panose="020B0604020202020204" pitchFamily="34" charset="0"/>
              <a:buNone/>
            </a:pPr>
            <a:r>
              <a:rPr lang="en-GB" dirty="0"/>
              <a:t>These roles are constantly shifting depending on who is present and the dynamics in the group. </a:t>
            </a:r>
          </a:p>
          <a:p>
            <a:pPr marL="0" indent="0" rtl="0">
              <a:buFont typeface="Arial" panose="020B0604020202020204" pitchFamily="34" charset="0"/>
              <a:buNone/>
            </a:pPr>
            <a:endParaRPr lang="en-GB" dirty="0"/>
          </a:p>
          <a:p>
            <a:pPr marL="0" indent="0" rtl="0">
              <a:buFont typeface="Arial" panose="020B0604020202020204" pitchFamily="34" charset="0"/>
              <a:buNone/>
            </a:pPr>
            <a:r>
              <a:rPr lang="en-GB" dirty="0"/>
              <a:t>The salient points are discussed in this video taken from our online training, which you as a facilitator might find useful: </a:t>
            </a:r>
            <a:r>
              <a:rPr lang="en-GB" dirty="0">
                <a:effectLst/>
                <a:hlinkClick r:id="rId3" tooltip="https://youtu.be/-h28qpixqva."/>
              </a:rPr>
              <a:t>https://youtu.be/-h28qPIxQvA.</a:t>
            </a:r>
            <a:endParaRPr lang="en-GB" dirty="0"/>
          </a:p>
        </p:txBody>
      </p:sp>
      <p:sp>
        <p:nvSpPr>
          <p:cNvPr id="4" name="Slide Number Placeholder 3"/>
          <p:cNvSpPr>
            <a:spLocks noGrp="1"/>
          </p:cNvSpPr>
          <p:nvPr>
            <p:ph type="sldNum" sz="quarter" idx="5"/>
          </p:nvPr>
        </p:nvSpPr>
        <p:spPr/>
        <p:txBody>
          <a:bodyPr/>
          <a:lstStyle/>
          <a:p>
            <a:fld id="{552582FB-06FD-4186-AF45-7E1B98C80527}" type="slidenum">
              <a:rPr lang="en-GB" smtClean="0"/>
              <a:t>6</a:t>
            </a:fld>
            <a:endParaRPr lang="en-GB"/>
          </a:p>
        </p:txBody>
      </p:sp>
    </p:spTree>
    <p:extLst>
      <p:ext uri="{BB962C8B-B14F-4D97-AF65-F5344CB8AC3E}">
        <p14:creationId xmlns:p14="http://schemas.microsoft.com/office/powerpoint/2010/main" val="3398384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900"/>
              </a:spcBef>
              <a:spcAft>
                <a:spcPts val="900"/>
              </a:spcAft>
              <a:buFont typeface="Arial" panose="020B0604020202020204" pitchFamily="34" charset="0"/>
              <a:buChar char="•"/>
              <a:defRPr/>
            </a:pPr>
            <a:endParaRPr lang="en-GB" dirty="0"/>
          </a:p>
        </p:txBody>
      </p:sp>
      <p:sp>
        <p:nvSpPr>
          <p:cNvPr id="4" name="Slide Number Placeholder 3"/>
          <p:cNvSpPr>
            <a:spLocks noGrp="1"/>
          </p:cNvSpPr>
          <p:nvPr>
            <p:ph type="sldNum" sz="quarter" idx="5"/>
          </p:nvPr>
        </p:nvSpPr>
        <p:spPr/>
        <p:txBody>
          <a:bodyPr/>
          <a:lstStyle/>
          <a:p>
            <a:fld id="{552582FB-06FD-4186-AF45-7E1B98C80527}" type="slidenum">
              <a:rPr lang="en-GB" smtClean="0"/>
              <a:t>7</a:t>
            </a:fld>
            <a:endParaRPr lang="en-GB"/>
          </a:p>
        </p:txBody>
      </p:sp>
    </p:spTree>
    <p:extLst>
      <p:ext uri="{BB962C8B-B14F-4D97-AF65-F5344CB8AC3E}">
        <p14:creationId xmlns:p14="http://schemas.microsoft.com/office/powerpoint/2010/main" val="195853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52582FB-06FD-4186-AF45-7E1B98C80527}" type="slidenum">
              <a:rPr lang="en-GB" smtClean="0"/>
              <a:t>8</a:t>
            </a:fld>
            <a:endParaRPr lang="en-GB"/>
          </a:p>
        </p:txBody>
      </p:sp>
    </p:spTree>
    <p:extLst>
      <p:ext uri="{BB962C8B-B14F-4D97-AF65-F5344CB8AC3E}">
        <p14:creationId xmlns:p14="http://schemas.microsoft.com/office/powerpoint/2010/main" val="210205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13/03/2025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13/03/2025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13/03/2025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13/03/2025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13/03/2025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13/03/2025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tz_FTV3EZRM?feature=oembed" TargetMode="External"/><Relationship Id="rId5" Type="http://schemas.openxmlformats.org/officeDocument/2006/relationships/hyperlink" Target="https://youtu.be/tz_FTV3EZRM?si=qdDwb4jPgO7pqu-Z" TargetMode="Externa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E99BC1B1-0797-4F15-A39B-7356D4003D86}"/>
              </a:ext>
            </a:extLst>
          </p:cNvPr>
          <p:cNvSpPr txBox="1"/>
          <p:nvPr/>
        </p:nvSpPr>
        <p:spPr>
          <a:xfrm>
            <a:off x="416377" y="3037162"/>
            <a:ext cx="8097002" cy="769441"/>
          </a:xfrm>
          <a:prstGeom prst="rect">
            <a:avLst/>
          </a:prstGeom>
          <a:noFill/>
        </p:spPr>
        <p:txBody>
          <a:bodyPr wrap="square" rtlCol="0">
            <a:spAutoFit/>
          </a:bodyPr>
          <a:lstStyle/>
          <a:p>
            <a:r>
              <a:rPr lang="en-US" sz="4400" b="1" dirty="0">
                <a:solidFill>
                  <a:srgbClr val="1C1861"/>
                </a:solidFill>
                <a:latin typeface="Cera Pro" panose="00000500000000000000" pitchFamily="50" charset="0"/>
                <a:cs typeface="Arial" panose="020B0604020202020204" pitchFamily="34" charset="0"/>
              </a:rPr>
              <a:t>What is bullying?</a:t>
            </a:r>
            <a:endParaRPr lang="en-US" sz="6000" b="1" dirty="0">
              <a:solidFill>
                <a:srgbClr val="1C1861"/>
              </a:solidFill>
              <a:latin typeface="Cera Pro" panose="00000500000000000000" pitchFamily="50" charset="0"/>
              <a:cs typeface="Arial" panose="020B0604020202020204" pitchFamily="34" charset="0"/>
            </a:endParaRPr>
          </a:p>
        </p:txBody>
      </p:sp>
      <p:pic>
        <p:nvPicPr>
          <p:cNvPr id="12" name="Picture 11">
            <a:extLst>
              <a:ext uri="{FF2B5EF4-FFF2-40B4-BE49-F238E27FC236}">
                <a16:creationId xmlns:a16="http://schemas.microsoft.com/office/drawing/2014/main" id="{73098DCC-D304-4A50-A6D9-4145CD60EC2E}"/>
              </a:ext>
            </a:extLst>
          </p:cNvPr>
          <p:cNvPicPr>
            <a:picLocks noChangeAspect="1"/>
          </p:cNvPicPr>
          <p:nvPr/>
        </p:nvPicPr>
        <p:blipFill>
          <a:blip r:embed="rId3"/>
          <a:stretch>
            <a:fillRect/>
          </a:stretch>
        </p:blipFill>
        <p:spPr>
          <a:xfrm>
            <a:off x="471616" y="6226961"/>
            <a:ext cx="3330484" cy="293866"/>
          </a:xfrm>
          <a:prstGeom prst="rect">
            <a:avLst/>
          </a:prstGeom>
        </p:spPr>
      </p:pic>
      <p:cxnSp>
        <p:nvCxnSpPr>
          <p:cNvPr id="14" name="Straight Connector 13">
            <a:extLst>
              <a:ext uri="{FF2B5EF4-FFF2-40B4-BE49-F238E27FC236}">
                <a16:creationId xmlns:a16="http://schemas.microsoft.com/office/drawing/2014/main" id="{3208D1EE-F209-4E0A-AA79-BB040536B21A}"/>
              </a:ext>
            </a:extLst>
          </p:cNvPr>
          <p:cNvCxnSpPr/>
          <p:nvPr/>
        </p:nvCxnSpPr>
        <p:spPr>
          <a:xfrm>
            <a:off x="564195" y="2859686"/>
            <a:ext cx="957942" cy="0"/>
          </a:xfrm>
          <a:prstGeom prst="line">
            <a:avLst/>
          </a:prstGeom>
          <a:ln w="50800">
            <a:solidFill>
              <a:srgbClr val="1C1861"/>
            </a:solidFill>
          </a:ln>
        </p:spPr>
        <p:style>
          <a:lnRef idx="1">
            <a:schemeClr val="accent1"/>
          </a:lnRef>
          <a:fillRef idx="0">
            <a:schemeClr val="accent1"/>
          </a:fillRef>
          <a:effectRef idx="0">
            <a:schemeClr val="accent1"/>
          </a:effectRef>
          <a:fontRef idx="minor">
            <a:schemeClr val="tx1"/>
          </a:fontRef>
        </p:style>
      </p:cxnSp>
      <p:sp>
        <p:nvSpPr>
          <p:cNvPr id="15" name="Rounded Rectangle 16">
            <a:extLst>
              <a:ext uri="{FF2B5EF4-FFF2-40B4-BE49-F238E27FC236}">
                <a16:creationId xmlns:a16="http://schemas.microsoft.com/office/drawing/2014/main" id="{9E5D4BA7-96CF-4B9D-A764-7F2A978DAE9D}"/>
              </a:ext>
            </a:extLst>
          </p:cNvPr>
          <p:cNvSpPr/>
          <p:nvPr/>
        </p:nvSpPr>
        <p:spPr>
          <a:xfrm rot="8362158">
            <a:off x="5953390" y="-2336708"/>
            <a:ext cx="1835259" cy="5354896"/>
          </a:xfrm>
          <a:prstGeom prst="roundRect">
            <a:avLst>
              <a:gd name="adj" fmla="val 50000"/>
            </a:avLst>
          </a:prstGeom>
          <a:solidFill>
            <a:srgbClr val="87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nvGrpSpPr>
          <p:cNvPr id="16" name="Group 15">
            <a:extLst>
              <a:ext uri="{FF2B5EF4-FFF2-40B4-BE49-F238E27FC236}">
                <a16:creationId xmlns:a16="http://schemas.microsoft.com/office/drawing/2014/main" id="{8216E2F4-5174-4DE0-8BF3-BC6AEE292E4E}"/>
              </a:ext>
            </a:extLst>
          </p:cNvPr>
          <p:cNvGrpSpPr/>
          <p:nvPr/>
        </p:nvGrpSpPr>
        <p:grpSpPr>
          <a:xfrm rot="20015539">
            <a:off x="4565606" y="2674886"/>
            <a:ext cx="9538327" cy="9352500"/>
            <a:chOff x="654780" y="3365030"/>
            <a:chExt cx="2415645" cy="2368583"/>
          </a:xfrm>
        </p:grpSpPr>
        <p:sp>
          <p:nvSpPr>
            <p:cNvPr id="17" name="Rounded Rectangle 20">
              <a:extLst>
                <a:ext uri="{FF2B5EF4-FFF2-40B4-BE49-F238E27FC236}">
                  <a16:creationId xmlns:a16="http://schemas.microsoft.com/office/drawing/2014/main" id="{A7655281-54FD-4E29-81C4-F909782FFF73}"/>
                </a:ext>
              </a:extLst>
            </p:cNvPr>
            <p:cNvSpPr/>
            <p:nvPr/>
          </p:nvSpPr>
          <p:spPr>
            <a:xfrm rot="14688369">
              <a:off x="1550874" y="2859996"/>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8" name="Rounded Rectangle 21">
              <a:extLst>
                <a:ext uri="{FF2B5EF4-FFF2-40B4-BE49-F238E27FC236}">
                  <a16:creationId xmlns:a16="http://schemas.microsoft.com/office/drawing/2014/main" id="{465CBCD0-1036-4A4E-9B82-3669135ED249}"/>
                </a:ext>
              </a:extLst>
            </p:cNvPr>
            <p:cNvSpPr/>
            <p:nvPr/>
          </p:nvSpPr>
          <p:spPr>
            <a:xfrm rot="10370757">
              <a:off x="2494029" y="3365030"/>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pic>
        <p:nvPicPr>
          <p:cNvPr id="3" name="Picture 2">
            <a:extLst>
              <a:ext uri="{FF2B5EF4-FFF2-40B4-BE49-F238E27FC236}">
                <a16:creationId xmlns:a16="http://schemas.microsoft.com/office/drawing/2014/main" id="{699AE67C-758C-A302-756E-388FDFB56CD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99320" y="422557"/>
            <a:ext cx="5310282" cy="1200311"/>
          </a:xfrm>
          <a:prstGeom prst="rect">
            <a:avLst/>
          </a:prstGeom>
        </p:spPr>
      </p:pic>
      <p:sp>
        <p:nvSpPr>
          <p:cNvPr id="2" name="TextBox 1">
            <a:extLst>
              <a:ext uri="{FF2B5EF4-FFF2-40B4-BE49-F238E27FC236}">
                <a16:creationId xmlns:a16="http://schemas.microsoft.com/office/drawing/2014/main" id="{42A32F3C-712D-3BB2-9B43-7C87A85BAC49}"/>
              </a:ext>
            </a:extLst>
          </p:cNvPr>
          <p:cNvSpPr txBox="1"/>
          <p:nvPr/>
        </p:nvSpPr>
        <p:spPr>
          <a:xfrm>
            <a:off x="471616" y="3883672"/>
            <a:ext cx="8097002" cy="523220"/>
          </a:xfrm>
          <a:prstGeom prst="rect">
            <a:avLst/>
          </a:prstGeom>
          <a:noFill/>
        </p:spPr>
        <p:txBody>
          <a:bodyPr wrap="square" rtlCol="0">
            <a:spAutoFit/>
          </a:bodyPr>
          <a:lstStyle/>
          <a:p>
            <a:r>
              <a:rPr lang="en-US" sz="2800" b="1" dirty="0">
                <a:solidFill>
                  <a:srgbClr val="1C1861"/>
                </a:solidFill>
                <a:latin typeface="Cera Pro" panose="00000500000000000000" pitchFamily="50" charset="0"/>
                <a:cs typeface="Arial" panose="020B0604020202020204" pitchFamily="34" charset="0"/>
              </a:rPr>
              <a:t>Secondary school lesson</a:t>
            </a:r>
          </a:p>
        </p:txBody>
      </p:sp>
    </p:spTree>
    <p:extLst>
      <p:ext uri="{BB962C8B-B14F-4D97-AF65-F5344CB8AC3E}">
        <p14:creationId xmlns:p14="http://schemas.microsoft.com/office/powerpoint/2010/main" val="611939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2">
            <a:extLst>
              <a:ext uri="{FF2B5EF4-FFF2-40B4-BE49-F238E27FC236}">
                <a16:creationId xmlns:a16="http://schemas.microsoft.com/office/drawing/2014/main" id="{545A0F14-FBE4-BF8D-FA52-F8B0FE7E3608}"/>
              </a:ext>
            </a:extLst>
          </p:cNvPr>
          <p:cNvSpPr/>
          <p:nvPr/>
        </p:nvSpPr>
        <p:spPr>
          <a:xfrm rot="3191795">
            <a:off x="-1586707" y="-1782436"/>
            <a:ext cx="6659377" cy="19430648"/>
          </a:xfrm>
          <a:prstGeom prst="roundRect">
            <a:avLst>
              <a:gd name="adj" fmla="val 50000"/>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ra Pro" panose="00000500000000000000" pitchFamily="50" charset="0"/>
            </a:endParaRPr>
          </a:p>
        </p:txBody>
      </p:sp>
      <p:pic>
        <p:nvPicPr>
          <p:cNvPr id="8" name="Picture 7">
            <a:extLst>
              <a:ext uri="{FF2B5EF4-FFF2-40B4-BE49-F238E27FC236}">
                <a16:creationId xmlns:a16="http://schemas.microsoft.com/office/drawing/2014/main" id="{9299A7C8-45FB-4022-B96E-646FF37F0932}"/>
              </a:ext>
            </a:extLst>
          </p:cNvPr>
          <p:cNvPicPr>
            <a:picLocks noChangeAspect="1"/>
          </p:cNvPicPr>
          <p:nvPr/>
        </p:nvPicPr>
        <p:blipFill rotWithShape="1">
          <a:blip r:embed="rId3">
            <a:extLst>
              <a:ext uri="{28A0092B-C50C-407E-A947-70E740481C1C}">
                <a14:useLocalDpi xmlns:a14="http://schemas.microsoft.com/office/drawing/2010/main" val="0"/>
              </a:ext>
            </a:extLst>
          </a:blip>
          <a:srcRect l="19324" t="1558" r="-53146" b="-35380"/>
          <a:stretch/>
        </p:blipFill>
        <p:spPr>
          <a:xfrm rot="225668">
            <a:off x="8110492" y="3291048"/>
            <a:ext cx="7889619" cy="525781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Isosceles Triangle 8">
            <a:extLst>
              <a:ext uri="{FF2B5EF4-FFF2-40B4-BE49-F238E27FC236}">
                <a16:creationId xmlns:a16="http://schemas.microsoft.com/office/drawing/2014/main" id="{C5AA1C3C-8103-4D43-B133-F3D3662256E9}"/>
              </a:ext>
            </a:extLst>
          </p:cNvPr>
          <p:cNvSpPr/>
          <p:nvPr/>
        </p:nvSpPr>
        <p:spPr>
          <a:xfrm rot="19148015">
            <a:off x="8929266" y="5372820"/>
            <a:ext cx="5951653" cy="3341472"/>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621">
              <a:latin typeface="Cera Pro" panose="00000500000000000000" pitchFamily="50" charset="0"/>
            </a:endParaRPr>
          </a:p>
        </p:txBody>
      </p:sp>
      <p:sp>
        <p:nvSpPr>
          <p:cNvPr id="7" name="Rounded Rectangle 11">
            <a:extLst>
              <a:ext uri="{FF2B5EF4-FFF2-40B4-BE49-F238E27FC236}">
                <a16:creationId xmlns:a16="http://schemas.microsoft.com/office/drawing/2014/main" id="{B49BDFDC-BA40-4195-83E4-8FADC981F363}"/>
              </a:ext>
            </a:extLst>
          </p:cNvPr>
          <p:cNvSpPr/>
          <p:nvPr/>
        </p:nvSpPr>
        <p:spPr>
          <a:xfrm rot="5400000">
            <a:off x="553408" y="-3835713"/>
            <a:ext cx="2177529" cy="7871340"/>
          </a:xfrm>
          <a:prstGeom prst="roundRect">
            <a:avLst>
              <a:gd name="adj" fmla="val 50000"/>
            </a:avLst>
          </a:prstGeom>
          <a:solidFill>
            <a:srgbClr val="87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0" name="Title 1">
            <a:extLst>
              <a:ext uri="{FF2B5EF4-FFF2-40B4-BE49-F238E27FC236}">
                <a16:creationId xmlns:a16="http://schemas.microsoft.com/office/drawing/2014/main" id="{810CE29C-1D0A-40EC-92D2-BDD817B14649}"/>
              </a:ext>
            </a:extLst>
          </p:cNvPr>
          <p:cNvSpPr txBox="1">
            <a:spLocks/>
          </p:cNvSpPr>
          <p:nvPr/>
        </p:nvSpPr>
        <p:spPr>
          <a:xfrm>
            <a:off x="477169" y="334098"/>
            <a:ext cx="11359231" cy="5949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bg1"/>
                </a:solidFill>
                <a:latin typeface="Cera Pro" panose="00000500000000000000" pitchFamily="50" charset="0"/>
                <a:cs typeface="Arial" panose="020B0604020202020204" pitchFamily="34" charset="0"/>
              </a:rPr>
              <a:t>Challenging bullying</a:t>
            </a:r>
            <a:endParaRPr lang="en-US" sz="3200" b="1" dirty="0">
              <a:solidFill>
                <a:schemeClr val="bg1"/>
              </a:solidFill>
              <a:latin typeface="Cera Pro" panose="00000500000000000000" pitchFamily="50" charset="0"/>
              <a:cs typeface="Arial" panose="020B0604020202020204" pitchFamily="34" charset="0"/>
            </a:endParaRPr>
          </a:p>
        </p:txBody>
      </p:sp>
      <p:sp>
        <p:nvSpPr>
          <p:cNvPr id="11" name="TextBox 6">
            <a:extLst>
              <a:ext uri="{FF2B5EF4-FFF2-40B4-BE49-F238E27FC236}">
                <a16:creationId xmlns:a16="http://schemas.microsoft.com/office/drawing/2014/main" id="{D12E9CEA-40DB-4C29-AA68-7E2588F35742}"/>
              </a:ext>
            </a:extLst>
          </p:cNvPr>
          <p:cNvSpPr txBox="1">
            <a:spLocks noChangeArrowheads="1"/>
          </p:cNvSpPr>
          <p:nvPr/>
        </p:nvSpPr>
        <p:spPr bwMode="auto">
          <a:xfrm>
            <a:off x="477169" y="1511464"/>
            <a:ext cx="7871342"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2400" b="1" dirty="0">
                <a:solidFill>
                  <a:srgbClr val="1C1861"/>
                </a:solidFill>
                <a:latin typeface="Cera Pro" panose="00000500000000000000" pitchFamily="50" charset="0"/>
                <a:cs typeface="Arial" panose="020B0604020202020204" pitchFamily="34" charset="0"/>
              </a:rPr>
              <a:t>Bullying affects millions of lives and can leave us feeling hopeless. </a:t>
            </a:r>
            <a:r>
              <a:rPr lang="en-GB" altLang="en-US" sz="2400" dirty="0">
                <a:solidFill>
                  <a:srgbClr val="1C1861"/>
                </a:solidFill>
                <a:latin typeface="Cera Pro" panose="00000500000000000000" pitchFamily="50" charset="0"/>
                <a:cs typeface="Arial" panose="020B0604020202020204" pitchFamily="34" charset="0"/>
              </a:rPr>
              <a:t>But if we challenge it, we can change it. </a:t>
            </a:r>
            <a:r>
              <a:rPr lang="en-GB" altLang="en-US" sz="2400" b="1" dirty="0">
                <a:solidFill>
                  <a:srgbClr val="1C1861"/>
                </a:solidFill>
                <a:latin typeface="Cera Pro" panose="00000500000000000000" pitchFamily="50" charset="0"/>
                <a:cs typeface="Arial" panose="020B0604020202020204" pitchFamily="34" charset="0"/>
              </a:rPr>
              <a:t>And it starts by reaching out.</a:t>
            </a:r>
          </a:p>
          <a:p>
            <a:r>
              <a:rPr lang="en-GB" altLang="en-US" sz="2400" b="1" dirty="0">
                <a:solidFill>
                  <a:srgbClr val="1C1861"/>
                </a:solidFill>
                <a:latin typeface="Cera Pro" panose="00000500000000000000" pitchFamily="50" charset="0"/>
                <a:cs typeface="Arial" panose="020B0604020202020204" pitchFamily="34" charset="0"/>
              </a:rPr>
              <a:t> </a:t>
            </a:r>
          </a:p>
          <a:p>
            <a:r>
              <a:rPr lang="en-GB" altLang="en-US" sz="2400" dirty="0">
                <a:solidFill>
                  <a:srgbClr val="1C1861"/>
                </a:solidFill>
                <a:latin typeface="Cera Pro" panose="00000500000000000000" pitchFamily="50" charset="0"/>
                <a:cs typeface="Arial" panose="020B0604020202020204" pitchFamily="34" charset="0"/>
              </a:rPr>
              <a:t>It doesn’t stop with young people. From teachers to parents and influencers to politicians, we all have a part to play. </a:t>
            </a:r>
            <a:br>
              <a:rPr lang="en-GB" altLang="en-US" sz="2400" dirty="0">
                <a:solidFill>
                  <a:srgbClr val="1C1861"/>
                </a:solidFill>
                <a:latin typeface="Cera Pro" panose="00000500000000000000" pitchFamily="50" charset="0"/>
                <a:cs typeface="Arial" panose="020B0604020202020204" pitchFamily="34" charset="0"/>
              </a:rPr>
            </a:br>
            <a:r>
              <a:rPr lang="en-GB" altLang="en-US" sz="2400" dirty="0">
                <a:solidFill>
                  <a:srgbClr val="1C1861"/>
                </a:solidFill>
                <a:latin typeface="Cera Pro" panose="00000500000000000000" pitchFamily="50" charset="0"/>
                <a:cs typeface="Arial" panose="020B0604020202020204" pitchFamily="34" charset="0"/>
              </a:rPr>
              <a:t>Reach out to someone you trust if you need to talk. Reach out to someone if you know they’re being bullied. </a:t>
            </a:r>
            <a:br>
              <a:rPr lang="en-GB" altLang="en-US" sz="2400" dirty="0">
                <a:solidFill>
                  <a:srgbClr val="1C1861"/>
                </a:solidFill>
                <a:latin typeface="Cera Pro" panose="00000500000000000000" pitchFamily="50" charset="0"/>
                <a:cs typeface="Arial" panose="020B0604020202020204" pitchFamily="34" charset="0"/>
              </a:rPr>
            </a:br>
            <a:r>
              <a:rPr lang="en-GB" altLang="en-US" sz="2400" b="1" dirty="0">
                <a:solidFill>
                  <a:srgbClr val="1C1861"/>
                </a:solidFill>
                <a:latin typeface="Cera Pro" panose="00000500000000000000" pitchFamily="50" charset="0"/>
                <a:cs typeface="Arial" panose="020B0604020202020204" pitchFamily="34" charset="0"/>
              </a:rPr>
              <a:t>Reach out by being the change you want to see.</a:t>
            </a:r>
          </a:p>
          <a:p>
            <a:r>
              <a:rPr lang="en-GB" altLang="en-US" sz="2400" b="1" dirty="0">
                <a:solidFill>
                  <a:srgbClr val="1C1861"/>
                </a:solidFill>
                <a:latin typeface="Cera Pro" panose="00000500000000000000" pitchFamily="50" charset="0"/>
                <a:cs typeface="Arial" panose="020B0604020202020204" pitchFamily="34" charset="0"/>
              </a:rPr>
              <a:t> </a:t>
            </a:r>
          </a:p>
          <a:p>
            <a:r>
              <a:rPr lang="en-GB" altLang="en-US" sz="2400" b="1" dirty="0">
                <a:solidFill>
                  <a:srgbClr val="1C1861"/>
                </a:solidFill>
                <a:latin typeface="Cera Pro" panose="00000500000000000000" pitchFamily="50" charset="0"/>
                <a:cs typeface="Arial" panose="020B0604020202020204" pitchFamily="34" charset="0"/>
              </a:rPr>
              <a:t>It takes courage, but it can change lives.</a:t>
            </a:r>
          </a:p>
        </p:txBody>
      </p:sp>
      <p:pic>
        <p:nvPicPr>
          <p:cNvPr id="13" name="Picture 12">
            <a:extLst>
              <a:ext uri="{FF2B5EF4-FFF2-40B4-BE49-F238E27FC236}">
                <a16:creationId xmlns:a16="http://schemas.microsoft.com/office/drawing/2014/main" id="{F6EA08C3-201F-4009-A677-A89D474CE4AF}"/>
              </a:ext>
            </a:extLst>
          </p:cNvPr>
          <p:cNvPicPr>
            <a:picLocks noChangeAspect="1"/>
          </p:cNvPicPr>
          <p:nvPr/>
        </p:nvPicPr>
        <p:blipFill>
          <a:blip r:embed="rId4"/>
          <a:stretch>
            <a:fillRect/>
          </a:stretch>
        </p:blipFill>
        <p:spPr>
          <a:xfrm>
            <a:off x="9734801" y="284408"/>
            <a:ext cx="2170292" cy="360000"/>
          </a:xfrm>
          <a:prstGeom prst="rect">
            <a:avLst/>
          </a:prstGeom>
        </p:spPr>
      </p:pic>
      <p:pic>
        <p:nvPicPr>
          <p:cNvPr id="15" name="Picture 14">
            <a:extLst>
              <a:ext uri="{FF2B5EF4-FFF2-40B4-BE49-F238E27FC236}">
                <a16:creationId xmlns:a16="http://schemas.microsoft.com/office/drawing/2014/main" id="{03E82EBF-A51D-496B-883A-3EF565D37F30}"/>
              </a:ext>
            </a:extLst>
          </p:cNvPr>
          <p:cNvPicPr>
            <a:picLocks noChangeAspect="1"/>
          </p:cNvPicPr>
          <p:nvPr/>
        </p:nvPicPr>
        <p:blipFill>
          <a:blip r:embed="rId5"/>
          <a:stretch>
            <a:fillRect/>
          </a:stretch>
        </p:blipFill>
        <p:spPr>
          <a:xfrm>
            <a:off x="9426804" y="233791"/>
            <a:ext cx="2628499" cy="436007"/>
          </a:xfrm>
          <a:prstGeom prst="rect">
            <a:avLst/>
          </a:prstGeom>
        </p:spPr>
      </p:pic>
    </p:spTree>
    <p:extLst>
      <p:ext uri="{BB962C8B-B14F-4D97-AF65-F5344CB8AC3E}">
        <p14:creationId xmlns:p14="http://schemas.microsoft.com/office/powerpoint/2010/main" val="1922923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2">
            <a:extLst>
              <a:ext uri="{FF2B5EF4-FFF2-40B4-BE49-F238E27FC236}">
                <a16:creationId xmlns:a16="http://schemas.microsoft.com/office/drawing/2014/main" id="{40177986-9CFE-44E7-8DE2-A83B7CD16070}"/>
              </a:ext>
            </a:extLst>
          </p:cNvPr>
          <p:cNvSpPr/>
          <p:nvPr/>
        </p:nvSpPr>
        <p:spPr>
          <a:xfrm rot="18900000">
            <a:off x="9225968" y="-1370576"/>
            <a:ext cx="6659377" cy="19430648"/>
          </a:xfrm>
          <a:prstGeom prst="roundRect">
            <a:avLst>
              <a:gd name="adj" fmla="val 50000"/>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3" name="Rounded Rectangle 11">
            <a:extLst>
              <a:ext uri="{FF2B5EF4-FFF2-40B4-BE49-F238E27FC236}">
                <a16:creationId xmlns:a16="http://schemas.microsoft.com/office/drawing/2014/main" id="{602103CD-257F-4B8B-80B9-868EFD33210B}"/>
              </a:ext>
            </a:extLst>
          </p:cNvPr>
          <p:cNvSpPr/>
          <p:nvPr/>
        </p:nvSpPr>
        <p:spPr>
          <a:xfrm rot="5400000">
            <a:off x="-1023650" y="-4572407"/>
            <a:ext cx="2151253" cy="9713630"/>
          </a:xfrm>
          <a:prstGeom prst="roundRect">
            <a:avLst>
              <a:gd name="adj" fmla="val 50000"/>
            </a:avLst>
          </a:prstGeom>
          <a:solidFill>
            <a:srgbClr val="87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4" name="Title 1">
            <a:extLst>
              <a:ext uri="{FF2B5EF4-FFF2-40B4-BE49-F238E27FC236}">
                <a16:creationId xmlns:a16="http://schemas.microsoft.com/office/drawing/2014/main" id="{A89424F5-D6C5-4B19-844C-148B93F9099E}"/>
              </a:ext>
            </a:extLst>
          </p:cNvPr>
          <p:cNvSpPr txBox="1">
            <a:spLocks/>
          </p:cNvSpPr>
          <p:nvPr/>
        </p:nvSpPr>
        <p:spPr>
          <a:xfrm>
            <a:off x="446495" y="518208"/>
            <a:ext cx="11359231" cy="5949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a:solidFill>
                  <a:schemeClr val="bg1"/>
                </a:solidFill>
                <a:latin typeface="Cera Pro" panose="00000500000000000000" pitchFamily="50" charset="0"/>
                <a:cs typeface="Arial" panose="020B0604020202020204" pitchFamily="34" charset="0"/>
              </a:rPr>
              <a:t>What is bullying?</a:t>
            </a:r>
            <a:endParaRPr lang="en-US" sz="3200" b="1">
              <a:solidFill>
                <a:schemeClr val="bg1"/>
              </a:solidFill>
              <a:latin typeface="Cera Pro" panose="00000500000000000000" pitchFamily="50" charset="0"/>
              <a:cs typeface="Arial" panose="020B0604020202020204" pitchFamily="34" charset="0"/>
            </a:endParaRPr>
          </a:p>
        </p:txBody>
      </p:sp>
      <p:sp>
        <p:nvSpPr>
          <p:cNvPr id="5" name="TextBox 6">
            <a:extLst>
              <a:ext uri="{FF2B5EF4-FFF2-40B4-BE49-F238E27FC236}">
                <a16:creationId xmlns:a16="http://schemas.microsoft.com/office/drawing/2014/main" id="{8E01ED7B-9BC1-48AD-8687-F068C9473A26}"/>
              </a:ext>
            </a:extLst>
          </p:cNvPr>
          <p:cNvSpPr txBox="1">
            <a:spLocks noChangeArrowheads="1"/>
          </p:cNvSpPr>
          <p:nvPr/>
        </p:nvSpPr>
        <p:spPr bwMode="auto">
          <a:xfrm>
            <a:off x="473260" y="1691211"/>
            <a:ext cx="3700693"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GB" altLang="en-US" sz="3200" b="1" dirty="0">
                <a:solidFill>
                  <a:srgbClr val="1C1861"/>
                </a:solidFill>
                <a:latin typeface="Cera Pro" panose="00000500000000000000" pitchFamily="50" charset="0"/>
                <a:cs typeface="Arial" panose="020B0604020202020204" pitchFamily="34" charset="0"/>
              </a:rPr>
              <a:t>The ABA </a:t>
            </a:r>
            <a:br>
              <a:rPr lang="en-GB" altLang="en-US" sz="3200" b="1" dirty="0">
                <a:solidFill>
                  <a:srgbClr val="1C1861"/>
                </a:solidFill>
                <a:latin typeface="Cera Pro" panose="00000500000000000000" pitchFamily="50" charset="0"/>
                <a:cs typeface="Arial" panose="020B0604020202020204" pitchFamily="34" charset="0"/>
              </a:rPr>
            </a:br>
            <a:r>
              <a:rPr lang="en-GB" altLang="en-US" sz="3200" b="1" dirty="0">
                <a:solidFill>
                  <a:srgbClr val="1C1861"/>
                </a:solidFill>
                <a:latin typeface="Cera Pro" panose="00000500000000000000" pitchFamily="50" charset="0"/>
                <a:cs typeface="Arial" panose="020B0604020202020204" pitchFamily="34" charset="0"/>
              </a:rPr>
              <a:t>(Anti-Bullying Alliance) defines bullying as:</a:t>
            </a:r>
          </a:p>
        </p:txBody>
      </p:sp>
      <p:sp>
        <p:nvSpPr>
          <p:cNvPr id="6" name="TextBox 6">
            <a:extLst>
              <a:ext uri="{FF2B5EF4-FFF2-40B4-BE49-F238E27FC236}">
                <a16:creationId xmlns:a16="http://schemas.microsoft.com/office/drawing/2014/main" id="{53FC80A9-9D3D-4BEA-8AB1-B3B6403E566C}"/>
              </a:ext>
            </a:extLst>
          </p:cNvPr>
          <p:cNvSpPr txBox="1">
            <a:spLocks noChangeArrowheads="1"/>
          </p:cNvSpPr>
          <p:nvPr/>
        </p:nvSpPr>
        <p:spPr bwMode="auto">
          <a:xfrm>
            <a:off x="5595534" y="1165889"/>
            <a:ext cx="4705657" cy="4244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150000"/>
              </a:lnSpc>
            </a:pPr>
            <a:r>
              <a:rPr lang="en-GB" altLang="en-US" sz="2200" dirty="0">
                <a:solidFill>
                  <a:srgbClr val="1C1861"/>
                </a:solidFill>
                <a:latin typeface="Cera Pro" panose="00000500000000000000" pitchFamily="50" charset="0"/>
                <a:cs typeface="Arial" panose="020B0604020202020204" pitchFamily="34" charset="0"/>
              </a:rPr>
              <a:t>‘The </a:t>
            </a:r>
            <a:r>
              <a:rPr lang="en-GB" altLang="en-US" sz="2200" b="1" dirty="0">
                <a:solidFill>
                  <a:srgbClr val="1C1861"/>
                </a:solidFill>
                <a:latin typeface="Cera Pro" panose="00000500000000000000" pitchFamily="50" charset="0"/>
                <a:cs typeface="Arial" panose="020B0604020202020204" pitchFamily="34" charset="0"/>
              </a:rPr>
              <a:t>repetitive, </a:t>
            </a:r>
          </a:p>
          <a:p>
            <a:pPr algn="ctr">
              <a:lnSpc>
                <a:spcPct val="150000"/>
              </a:lnSpc>
            </a:pPr>
            <a:r>
              <a:rPr lang="en-GB" altLang="en-US" sz="2200" b="1" dirty="0">
                <a:solidFill>
                  <a:srgbClr val="1C1861"/>
                </a:solidFill>
                <a:latin typeface="Cera Pro" panose="00000500000000000000" pitchFamily="50" charset="0"/>
                <a:cs typeface="Arial" panose="020B0604020202020204" pitchFamily="34" charset="0"/>
              </a:rPr>
              <a:t>intentional hurting </a:t>
            </a:r>
            <a:r>
              <a:rPr lang="en-GB" altLang="en-US" sz="2200" dirty="0">
                <a:solidFill>
                  <a:srgbClr val="1C1861"/>
                </a:solidFill>
                <a:latin typeface="Cera Pro" panose="00000500000000000000" pitchFamily="50" charset="0"/>
                <a:cs typeface="Arial" panose="020B0604020202020204" pitchFamily="34" charset="0"/>
              </a:rPr>
              <a:t>of one person or group by another person or group, where the relationship involves an </a:t>
            </a:r>
            <a:r>
              <a:rPr lang="en-GB" altLang="en-US" sz="2200" b="1" dirty="0">
                <a:solidFill>
                  <a:srgbClr val="1C1861"/>
                </a:solidFill>
                <a:latin typeface="Cera Pro" panose="00000500000000000000" pitchFamily="50" charset="0"/>
                <a:cs typeface="Arial" panose="020B0604020202020204" pitchFamily="34" charset="0"/>
              </a:rPr>
              <a:t>imbalance of power</a:t>
            </a:r>
            <a:r>
              <a:rPr lang="en-GB" altLang="en-US" sz="2200" dirty="0">
                <a:solidFill>
                  <a:srgbClr val="1C1861"/>
                </a:solidFill>
                <a:latin typeface="Cera Pro" panose="00000500000000000000" pitchFamily="50" charset="0"/>
                <a:cs typeface="Arial" panose="020B0604020202020204" pitchFamily="34" charset="0"/>
              </a:rPr>
              <a:t>. Bullying can be physical, verbal or psychological. It can happen face-to-face or online’.</a:t>
            </a:r>
          </a:p>
        </p:txBody>
      </p:sp>
      <p:grpSp>
        <p:nvGrpSpPr>
          <p:cNvPr id="7" name="Group 6">
            <a:extLst>
              <a:ext uri="{FF2B5EF4-FFF2-40B4-BE49-F238E27FC236}">
                <a16:creationId xmlns:a16="http://schemas.microsoft.com/office/drawing/2014/main" id="{EC74607F-8A27-4806-9311-148EBC6D2CD1}"/>
              </a:ext>
            </a:extLst>
          </p:cNvPr>
          <p:cNvGrpSpPr/>
          <p:nvPr/>
        </p:nvGrpSpPr>
        <p:grpSpPr>
          <a:xfrm rot="13173467">
            <a:off x="10567953" y="1352702"/>
            <a:ext cx="1569533" cy="1538955"/>
            <a:chOff x="654780" y="3365030"/>
            <a:chExt cx="2415645" cy="2368583"/>
          </a:xfrm>
        </p:grpSpPr>
        <p:sp>
          <p:nvSpPr>
            <p:cNvPr id="8" name="Rounded Rectangle 15">
              <a:extLst>
                <a:ext uri="{FF2B5EF4-FFF2-40B4-BE49-F238E27FC236}">
                  <a16:creationId xmlns:a16="http://schemas.microsoft.com/office/drawing/2014/main" id="{70FE0BBB-606B-4D07-8B3A-220609EF7C61}"/>
                </a:ext>
              </a:extLst>
            </p:cNvPr>
            <p:cNvSpPr/>
            <p:nvPr/>
          </p:nvSpPr>
          <p:spPr>
            <a:xfrm rot="14688369">
              <a:off x="1550874" y="2859996"/>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9" name="Rounded Rectangle 16">
              <a:extLst>
                <a:ext uri="{FF2B5EF4-FFF2-40B4-BE49-F238E27FC236}">
                  <a16:creationId xmlns:a16="http://schemas.microsoft.com/office/drawing/2014/main" id="{35F74529-F7ED-4850-AA46-1A09D40E576D}"/>
                </a:ext>
              </a:extLst>
            </p:cNvPr>
            <p:cNvSpPr/>
            <p:nvPr/>
          </p:nvSpPr>
          <p:spPr>
            <a:xfrm rot="10370757">
              <a:off x="2494029" y="3365030"/>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grpSp>
        <p:nvGrpSpPr>
          <p:cNvPr id="10" name="Group 9">
            <a:extLst>
              <a:ext uri="{FF2B5EF4-FFF2-40B4-BE49-F238E27FC236}">
                <a16:creationId xmlns:a16="http://schemas.microsoft.com/office/drawing/2014/main" id="{52978595-022F-4531-A39F-B3CB4D38CF0D}"/>
              </a:ext>
            </a:extLst>
          </p:cNvPr>
          <p:cNvGrpSpPr/>
          <p:nvPr/>
        </p:nvGrpSpPr>
        <p:grpSpPr>
          <a:xfrm rot="2247987">
            <a:off x="3576693" y="3591852"/>
            <a:ext cx="1569533" cy="1538955"/>
            <a:chOff x="654780" y="3365030"/>
            <a:chExt cx="2415645" cy="2368583"/>
          </a:xfrm>
        </p:grpSpPr>
        <p:sp>
          <p:nvSpPr>
            <p:cNvPr id="11" name="Rounded Rectangle 18">
              <a:extLst>
                <a:ext uri="{FF2B5EF4-FFF2-40B4-BE49-F238E27FC236}">
                  <a16:creationId xmlns:a16="http://schemas.microsoft.com/office/drawing/2014/main" id="{82C2DCFB-9682-4709-A9EB-B6232BF83AA7}"/>
                </a:ext>
              </a:extLst>
            </p:cNvPr>
            <p:cNvSpPr/>
            <p:nvPr/>
          </p:nvSpPr>
          <p:spPr>
            <a:xfrm rot="14688369">
              <a:off x="1550874" y="2859996"/>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2" name="Rounded Rectangle 19">
              <a:extLst>
                <a:ext uri="{FF2B5EF4-FFF2-40B4-BE49-F238E27FC236}">
                  <a16:creationId xmlns:a16="http://schemas.microsoft.com/office/drawing/2014/main" id="{C21CB1D3-ADEA-425E-B1B6-7FFD00E3F720}"/>
                </a:ext>
              </a:extLst>
            </p:cNvPr>
            <p:cNvSpPr/>
            <p:nvPr/>
          </p:nvSpPr>
          <p:spPr>
            <a:xfrm rot="10370757">
              <a:off x="2494029" y="3365030"/>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sp>
        <p:nvSpPr>
          <p:cNvPr id="14" name="Pentagon 26">
            <a:extLst>
              <a:ext uri="{FF2B5EF4-FFF2-40B4-BE49-F238E27FC236}">
                <a16:creationId xmlns:a16="http://schemas.microsoft.com/office/drawing/2014/main" id="{D97D4343-9F29-46D1-AFB0-0FF5B605F75D}"/>
              </a:ext>
            </a:extLst>
          </p:cNvPr>
          <p:cNvSpPr/>
          <p:nvPr/>
        </p:nvSpPr>
        <p:spPr>
          <a:xfrm>
            <a:off x="8797415" y="5691771"/>
            <a:ext cx="3902585" cy="1180743"/>
          </a:xfrm>
          <a:prstGeom prst="homePlate">
            <a:avLst>
              <a:gd name="adj" fmla="val 35629"/>
            </a:avLst>
          </a:prstGeom>
          <a:solidFill>
            <a:srgbClr val="1C1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5" name="Pentagon 27">
            <a:extLst>
              <a:ext uri="{FF2B5EF4-FFF2-40B4-BE49-F238E27FC236}">
                <a16:creationId xmlns:a16="http://schemas.microsoft.com/office/drawing/2014/main" id="{F63656A3-669B-45AB-A979-210971114558}"/>
              </a:ext>
            </a:extLst>
          </p:cNvPr>
          <p:cNvSpPr/>
          <p:nvPr/>
        </p:nvSpPr>
        <p:spPr>
          <a:xfrm>
            <a:off x="5787533" y="5691771"/>
            <a:ext cx="3626813" cy="1180743"/>
          </a:xfrm>
          <a:prstGeom prst="homePlate">
            <a:avLst>
              <a:gd name="adj" fmla="val 35629"/>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6" name="Pentagon 25">
            <a:extLst>
              <a:ext uri="{FF2B5EF4-FFF2-40B4-BE49-F238E27FC236}">
                <a16:creationId xmlns:a16="http://schemas.microsoft.com/office/drawing/2014/main" id="{4F963523-868C-49CC-8954-BE8E293BB080}"/>
              </a:ext>
            </a:extLst>
          </p:cNvPr>
          <p:cNvSpPr/>
          <p:nvPr/>
        </p:nvSpPr>
        <p:spPr>
          <a:xfrm>
            <a:off x="2777652" y="5691771"/>
            <a:ext cx="3626813" cy="1180743"/>
          </a:xfrm>
          <a:prstGeom prst="homePlate">
            <a:avLst>
              <a:gd name="adj" fmla="val 35629"/>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7" name="Pentagon 2">
            <a:extLst>
              <a:ext uri="{FF2B5EF4-FFF2-40B4-BE49-F238E27FC236}">
                <a16:creationId xmlns:a16="http://schemas.microsoft.com/office/drawing/2014/main" id="{737EAB48-265D-4F49-BD91-85F3F2611516}"/>
              </a:ext>
            </a:extLst>
          </p:cNvPr>
          <p:cNvSpPr/>
          <p:nvPr/>
        </p:nvSpPr>
        <p:spPr>
          <a:xfrm>
            <a:off x="-232230" y="5691771"/>
            <a:ext cx="3626813" cy="1180743"/>
          </a:xfrm>
          <a:prstGeom prst="homePlate">
            <a:avLst>
              <a:gd name="adj" fmla="val 35629"/>
            </a:avLst>
          </a:prstGeom>
          <a:solidFill>
            <a:srgbClr val="87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8" name="TextBox 17">
            <a:extLst>
              <a:ext uri="{FF2B5EF4-FFF2-40B4-BE49-F238E27FC236}">
                <a16:creationId xmlns:a16="http://schemas.microsoft.com/office/drawing/2014/main" id="{2FD2FBAB-650E-405B-AA15-BE454E4281D1}"/>
              </a:ext>
            </a:extLst>
          </p:cNvPr>
          <p:cNvSpPr txBox="1">
            <a:spLocks noChangeArrowheads="1"/>
          </p:cNvSpPr>
          <p:nvPr/>
        </p:nvSpPr>
        <p:spPr bwMode="auto">
          <a:xfrm>
            <a:off x="477169" y="6075906"/>
            <a:ext cx="1942080" cy="430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9" rIns="121917" bIns="6095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r>
              <a:rPr lang="en-GB" altLang="en-US" sz="2000" b="1">
                <a:solidFill>
                  <a:schemeClr val="bg1"/>
                </a:solidFill>
                <a:latin typeface="Cera Pro" panose="00000500000000000000" pitchFamily="50" charset="0"/>
                <a:cs typeface="Arial" panose="020B0604020202020204" pitchFamily="34" charset="0"/>
              </a:rPr>
              <a:t>Repetitive</a:t>
            </a:r>
            <a:r>
              <a:rPr lang="en-GB" altLang="en-US" sz="2000" b="1">
                <a:solidFill>
                  <a:schemeClr val="bg1"/>
                </a:solidFill>
                <a:latin typeface="Cera Round Pro" panose="00000500000000000000" pitchFamily="50" charset="0"/>
                <a:cs typeface="Arial" panose="020B0604020202020204" pitchFamily="34" charset="0"/>
              </a:rPr>
              <a:t> </a:t>
            </a:r>
            <a:endParaRPr lang="en-GB" sz="2000" b="1">
              <a:solidFill>
                <a:schemeClr val="bg1"/>
              </a:solidFill>
              <a:latin typeface="Cera Round Pro" panose="00000500000000000000" pitchFamily="50" charset="0"/>
            </a:endParaRPr>
          </a:p>
        </p:txBody>
      </p:sp>
      <p:sp>
        <p:nvSpPr>
          <p:cNvPr id="19" name="TextBox 18">
            <a:extLst>
              <a:ext uri="{FF2B5EF4-FFF2-40B4-BE49-F238E27FC236}">
                <a16:creationId xmlns:a16="http://schemas.microsoft.com/office/drawing/2014/main" id="{D4C9FBE6-23D4-4A71-8E7A-B465F1227AB7}"/>
              </a:ext>
            </a:extLst>
          </p:cNvPr>
          <p:cNvSpPr txBox="1">
            <a:spLocks noChangeArrowheads="1"/>
          </p:cNvSpPr>
          <p:nvPr/>
        </p:nvSpPr>
        <p:spPr bwMode="auto">
          <a:xfrm>
            <a:off x="3626769" y="6075906"/>
            <a:ext cx="1942080" cy="430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9" rIns="121917" bIns="6095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r>
              <a:rPr lang="en-GB" altLang="en-US" sz="2000" b="1">
                <a:solidFill>
                  <a:schemeClr val="bg1"/>
                </a:solidFill>
                <a:latin typeface="Cera Pro" panose="00000500000000000000" pitchFamily="50" charset="0"/>
                <a:cs typeface="Arial" panose="020B0604020202020204" pitchFamily="34" charset="0"/>
              </a:rPr>
              <a:t>Hurtful</a:t>
            </a:r>
            <a:endParaRPr lang="en-GB" sz="2000" b="1">
              <a:solidFill>
                <a:schemeClr val="bg1"/>
              </a:solidFill>
              <a:latin typeface="Cera Pro" panose="00000500000000000000" pitchFamily="50" charset="0"/>
            </a:endParaRPr>
          </a:p>
        </p:txBody>
      </p:sp>
      <p:sp>
        <p:nvSpPr>
          <p:cNvPr id="20" name="TextBox 19">
            <a:extLst>
              <a:ext uri="{FF2B5EF4-FFF2-40B4-BE49-F238E27FC236}">
                <a16:creationId xmlns:a16="http://schemas.microsoft.com/office/drawing/2014/main" id="{EAEA2B77-65DE-4E46-8DBF-339621B54830}"/>
              </a:ext>
            </a:extLst>
          </p:cNvPr>
          <p:cNvSpPr txBox="1">
            <a:spLocks noChangeArrowheads="1"/>
          </p:cNvSpPr>
          <p:nvPr/>
        </p:nvSpPr>
        <p:spPr bwMode="auto">
          <a:xfrm>
            <a:off x="6645740" y="6075906"/>
            <a:ext cx="1942080" cy="4308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9" rIns="121917" bIns="6095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r>
              <a:rPr lang="en-GB" altLang="en-US" sz="2000" b="1">
                <a:solidFill>
                  <a:srgbClr val="1C1861"/>
                </a:solidFill>
                <a:latin typeface="Cera Pro" panose="00000500000000000000" pitchFamily="50" charset="0"/>
                <a:cs typeface="Arial" panose="020B0604020202020204" pitchFamily="34" charset="0"/>
              </a:rPr>
              <a:t>Intentional</a:t>
            </a:r>
            <a:endParaRPr lang="en-GB" sz="2000" b="1">
              <a:solidFill>
                <a:srgbClr val="1C1861"/>
              </a:solidFill>
              <a:latin typeface="Cera Pro" panose="00000500000000000000" pitchFamily="50" charset="0"/>
            </a:endParaRPr>
          </a:p>
        </p:txBody>
      </p:sp>
      <p:sp>
        <p:nvSpPr>
          <p:cNvPr id="21" name="TextBox 20">
            <a:extLst>
              <a:ext uri="{FF2B5EF4-FFF2-40B4-BE49-F238E27FC236}">
                <a16:creationId xmlns:a16="http://schemas.microsoft.com/office/drawing/2014/main" id="{AF39D930-7D7D-4B60-8602-60DD5BCB6B30}"/>
              </a:ext>
            </a:extLst>
          </p:cNvPr>
          <p:cNvSpPr txBox="1">
            <a:spLocks noChangeArrowheads="1"/>
          </p:cNvSpPr>
          <p:nvPr/>
        </p:nvSpPr>
        <p:spPr bwMode="auto">
          <a:xfrm>
            <a:off x="9655621" y="5916644"/>
            <a:ext cx="1942080" cy="738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121917" tIns="60959" rIns="121917" bIns="60959">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a:r>
              <a:rPr lang="en-GB" altLang="en-US" sz="2000" b="1">
                <a:solidFill>
                  <a:schemeClr val="bg1"/>
                </a:solidFill>
                <a:latin typeface="Cera Pro" panose="00000500000000000000" pitchFamily="50" charset="0"/>
                <a:cs typeface="Arial" panose="020B0604020202020204" pitchFamily="34" charset="0"/>
              </a:rPr>
              <a:t>Power imbalance</a:t>
            </a:r>
            <a:endParaRPr lang="en-GB" sz="2000" b="1">
              <a:solidFill>
                <a:schemeClr val="bg1"/>
              </a:solidFill>
              <a:latin typeface="Cera Pro" panose="00000500000000000000" pitchFamily="50" charset="0"/>
            </a:endParaRPr>
          </a:p>
        </p:txBody>
      </p:sp>
      <p:pic>
        <p:nvPicPr>
          <p:cNvPr id="23" name="Picture 22">
            <a:extLst>
              <a:ext uri="{FF2B5EF4-FFF2-40B4-BE49-F238E27FC236}">
                <a16:creationId xmlns:a16="http://schemas.microsoft.com/office/drawing/2014/main" id="{37BA464D-68A1-4644-B369-992A6527E361}"/>
              </a:ext>
            </a:extLst>
          </p:cNvPr>
          <p:cNvPicPr>
            <a:picLocks noChangeAspect="1"/>
          </p:cNvPicPr>
          <p:nvPr/>
        </p:nvPicPr>
        <p:blipFill>
          <a:blip r:embed="rId3"/>
          <a:stretch>
            <a:fillRect/>
          </a:stretch>
        </p:blipFill>
        <p:spPr>
          <a:xfrm>
            <a:off x="9426804" y="233791"/>
            <a:ext cx="2628499" cy="436007"/>
          </a:xfrm>
          <a:prstGeom prst="rect">
            <a:avLst/>
          </a:prstGeom>
        </p:spPr>
      </p:pic>
    </p:spTree>
    <p:extLst>
      <p:ext uri="{BB962C8B-B14F-4D97-AF65-F5344CB8AC3E}">
        <p14:creationId xmlns:p14="http://schemas.microsoft.com/office/powerpoint/2010/main" val="131793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718DAB66-4DFF-944B-8F3A-46CBA59C38F5}"/>
              </a:ext>
            </a:extLst>
          </p:cNvPr>
          <p:cNvSpPr/>
          <p:nvPr/>
        </p:nvSpPr>
        <p:spPr>
          <a:xfrm rot="18900000">
            <a:off x="7178546" y="-1669786"/>
            <a:ext cx="7231642" cy="19430648"/>
          </a:xfrm>
          <a:prstGeom prst="roundRect">
            <a:avLst>
              <a:gd name="adj" fmla="val 50000"/>
            </a:avLst>
          </a:prstGeom>
          <a:solidFill>
            <a:srgbClr val="E8E7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2" name="Rounded Rectangle 11">
            <a:extLst>
              <a:ext uri="{FF2B5EF4-FFF2-40B4-BE49-F238E27FC236}">
                <a16:creationId xmlns:a16="http://schemas.microsoft.com/office/drawing/2014/main" id="{B6CC663B-3DB2-3943-A8A0-33949CDD5083}"/>
              </a:ext>
            </a:extLst>
          </p:cNvPr>
          <p:cNvSpPr/>
          <p:nvPr/>
        </p:nvSpPr>
        <p:spPr>
          <a:xfrm rot="5400000">
            <a:off x="-720026" y="-4646252"/>
            <a:ext cx="2151253" cy="9713630"/>
          </a:xfrm>
          <a:prstGeom prst="roundRect">
            <a:avLst>
              <a:gd name="adj" fmla="val 50000"/>
            </a:avLst>
          </a:prstGeom>
          <a:solidFill>
            <a:srgbClr val="87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4" name="Title 1">
            <a:extLst>
              <a:ext uri="{FF2B5EF4-FFF2-40B4-BE49-F238E27FC236}">
                <a16:creationId xmlns:a16="http://schemas.microsoft.com/office/drawing/2014/main" id="{16516667-3010-724E-8C23-17C753FAD772}"/>
              </a:ext>
            </a:extLst>
          </p:cNvPr>
          <p:cNvSpPr txBox="1">
            <a:spLocks/>
          </p:cNvSpPr>
          <p:nvPr/>
        </p:nvSpPr>
        <p:spPr>
          <a:xfrm>
            <a:off x="477169" y="334098"/>
            <a:ext cx="11359231" cy="5949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600" b="1" dirty="0">
                <a:solidFill>
                  <a:schemeClr val="bg1"/>
                </a:solidFill>
                <a:latin typeface="Cera Pro" panose="00000500000000000000" pitchFamily="50" charset="0"/>
                <a:cs typeface="Arial" panose="020B0604020202020204" pitchFamily="34" charset="0"/>
              </a:rPr>
              <a:t>Discussion:</a:t>
            </a:r>
            <a:endParaRPr lang="en-US" sz="3600" b="1" dirty="0">
              <a:solidFill>
                <a:schemeClr val="bg1"/>
              </a:solidFill>
              <a:latin typeface="Cera Pro" panose="00000500000000000000" pitchFamily="50" charset="0"/>
              <a:cs typeface="Arial" panose="020B0604020202020204" pitchFamily="34" charset="0"/>
            </a:endParaRPr>
          </a:p>
        </p:txBody>
      </p:sp>
      <p:sp>
        <p:nvSpPr>
          <p:cNvPr id="5" name="TextBox 6">
            <a:extLst>
              <a:ext uri="{FF2B5EF4-FFF2-40B4-BE49-F238E27FC236}">
                <a16:creationId xmlns:a16="http://schemas.microsoft.com/office/drawing/2014/main" id="{2857F813-3EF4-5942-B8A8-FDD0DF7BD371}"/>
              </a:ext>
            </a:extLst>
          </p:cNvPr>
          <p:cNvSpPr txBox="1">
            <a:spLocks noChangeArrowheads="1"/>
          </p:cNvSpPr>
          <p:nvPr/>
        </p:nvSpPr>
        <p:spPr bwMode="auto">
          <a:xfrm>
            <a:off x="2910199" y="2120242"/>
            <a:ext cx="7731132"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GB" altLang="en-US" sz="3000" b="1" dirty="0">
                <a:solidFill>
                  <a:srgbClr val="1C1861"/>
                </a:solidFill>
                <a:latin typeface="Cera Pro" panose="00000500000000000000" pitchFamily="50" charset="0"/>
                <a:cs typeface="Arial" panose="020B0604020202020204" pitchFamily="34" charset="0"/>
              </a:rPr>
              <a:t>Not everyone has been a bully or the victim of bullies, but everyone has seen bullying, and seeing it, has responded to it by joining in or objecting, by laughing, or keeping silent, by feeling disgusted or feeling interested.</a:t>
            </a:r>
          </a:p>
        </p:txBody>
      </p:sp>
      <p:grpSp>
        <p:nvGrpSpPr>
          <p:cNvPr id="15" name="Group 14">
            <a:extLst>
              <a:ext uri="{FF2B5EF4-FFF2-40B4-BE49-F238E27FC236}">
                <a16:creationId xmlns:a16="http://schemas.microsoft.com/office/drawing/2014/main" id="{81B25040-2A76-8748-AAF5-17AF85170EE7}"/>
              </a:ext>
            </a:extLst>
          </p:cNvPr>
          <p:cNvGrpSpPr/>
          <p:nvPr/>
        </p:nvGrpSpPr>
        <p:grpSpPr>
          <a:xfrm rot="11700000">
            <a:off x="8306941" y="536074"/>
            <a:ext cx="1569533" cy="1538955"/>
            <a:chOff x="654780" y="3365030"/>
            <a:chExt cx="2415645" cy="2368583"/>
          </a:xfrm>
        </p:grpSpPr>
        <p:sp>
          <p:nvSpPr>
            <p:cNvPr id="16" name="Rounded Rectangle 15">
              <a:extLst>
                <a:ext uri="{FF2B5EF4-FFF2-40B4-BE49-F238E27FC236}">
                  <a16:creationId xmlns:a16="http://schemas.microsoft.com/office/drawing/2014/main" id="{C85F2F5E-B85F-3547-A39D-62CB3A7819C8}"/>
                </a:ext>
              </a:extLst>
            </p:cNvPr>
            <p:cNvSpPr/>
            <p:nvPr/>
          </p:nvSpPr>
          <p:spPr>
            <a:xfrm rot="14688369">
              <a:off x="1550874" y="2859996"/>
              <a:ext cx="576396" cy="2368583"/>
            </a:xfrm>
            <a:prstGeom prst="roundRect">
              <a:avLst>
                <a:gd name="adj" fmla="val 50000"/>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7" name="Rounded Rectangle 16">
              <a:extLst>
                <a:ext uri="{FF2B5EF4-FFF2-40B4-BE49-F238E27FC236}">
                  <a16:creationId xmlns:a16="http://schemas.microsoft.com/office/drawing/2014/main" id="{871F9D55-4780-594F-9C1C-1B1D1C31889E}"/>
                </a:ext>
              </a:extLst>
            </p:cNvPr>
            <p:cNvSpPr/>
            <p:nvPr/>
          </p:nvSpPr>
          <p:spPr>
            <a:xfrm rot="10370757">
              <a:off x="2494029" y="3365030"/>
              <a:ext cx="576396" cy="2368583"/>
            </a:xfrm>
            <a:prstGeom prst="roundRect">
              <a:avLst>
                <a:gd name="adj" fmla="val 50000"/>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grpSp>
        <p:nvGrpSpPr>
          <p:cNvPr id="18" name="Group 17">
            <a:extLst>
              <a:ext uri="{FF2B5EF4-FFF2-40B4-BE49-F238E27FC236}">
                <a16:creationId xmlns:a16="http://schemas.microsoft.com/office/drawing/2014/main" id="{8C2A0D11-9D00-A04E-B1A2-6D835EB09771}"/>
              </a:ext>
            </a:extLst>
          </p:cNvPr>
          <p:cNvGrpSpPr/>
          <p:nvPr/>
        </p:nvGrpSpPr>
        <p:grpSpPr>
          <a:xfrm rot="900000">
            <a:off x="2963375" y="6062356"/>
            <a:ext cx="1569533" cy="1538955"/>
            <a:chOff x="654780" y="3365030"/>
            <a:chExt cx="2415645" cy="2368583"/>
          </a:xfrm>
        </p:grpSpPr>
        <p:sp>
          <p:nvSpPr>
            <p:cNvPr id="19" name="Rounded Rectangle 18">
              <a:extLst>
                <a:ext uri="{FF2B5EF4-FFF2-40B4-BE49-F238E27FC236}">
                  <a16:creationId xmlns:a16="http://schemas.microsoft.com/office/drawing/2014/main" id="{A0301BDC-2133-1A47-BA37-1278379876E7}"/>
                </a:ext>
              </a:extLst>
            </p:cNvPr>
            <p:cNvSpPr/>
            <p:nvPr/>
          </p:nvSpPr>
          <p:spPr>
            <a:xfrm rot="14688369">
              <a:off x="1550874" y="2859996"/>
              <a:ext cx="576396" cy="2368583"/>
            </a:xfrm>
            <a:prstGeom prst="roundRect">
              <a:avLst>
                <a:gd name="adj" fmla="val 50000"/>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20" name="Rounded Rectangle 19">
              <a:extLst>
                <a:ext uri="{FF2B5EF4-FFF2-40B4-BE49-F238E27FC236}">
                  <a16:creationId xmlns:a16="http://schemas.microsoft.com/office/drawing/2014/main" id="{686FC670-D102-914A-866C-026E1F7F9326}"/>
                </a:ext>
              </a:extLst>
            </p:cNvPr>
            <p:cNvSpPr/>
            <p:nvPr/>
          </p:nvSpPr>
          <p:spPr>
            <a:xfrm rot="10370757">
              <a:off x="2494029" y="3365030"/>
              <a:ext cx="576396" cy="2368583"/>
            </a:xfrm>
            <a:prstGeom prst="roundRect">
              <a:avLst>
                <a:gd name="adj" fmla="val 50000"/>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pic>
        <p:nvPicPr>
          <p:cNvPr id="21" name="Picture 20">
            <a:extLst>
              <a:ext uri="{FF2B5EF4-FFF2-40B4-BE49-F238E27FC236}">
                <a16:creationId xmlns:a16="http://schemas.microsoft.com/office/drawing/2014/main" id="{6358B41A-B99B-4782-988D-85B05E63422F}"/>
              </a:ext>
            </a:extLst>
          </p:cNvPr>
          <p:cNvPicPr>
            <a:picLocks noChangeAspect="1"/>
          </p:cNvPicPr>
          <p:nvPr/>
        </p:nvPicPr>
        <p:blipFill>
          <a:blip r:embed="rId3"/>
          <a:stretch>
            <a:fillRect/>
          </a:stretch>
        </p:blipFill>
        <p:spPr>
          <a:xfrm>
            <a:off x="9426804" y="233791"/>
            <a:ext cx="2628499" cy="436007"/>
          </a:xfrm>
          <a:prstGeom prst="rect">
            <a:avLst/>
          </a:prstGeom>
        </p:spPr>
      </p:pic>
      <p:grpSp>
        <p:nvGrpSpPr>
          <p:cNvPr id="2" name="Group 1">
            <a:extLst>
              <a:ext uri="{FF2B5EF4-FFF2-40B4-BE49-F238E27FC236}">
                <a16:creationId xmlns:a16="http://schemas.microsoft.com/office/drawing/2014/main" id="{86030AC9-6771-231C-369A-2FDFA7366170}"/>
              </a:ext>
            </a:extLst>
          </p:cNvPr>
          <p:cNvGrpSpPr/>
          <p:nvPr/>
        </p:nvGrpSpPr>
        <p:grpSpPr>
          <a:xfrm>
            <a:off x="3919654" y="5132290"/>
            <a:ext cx="4518040" cy="980486"/>
            <a:chOff x="783771" y="3853543"/>
            <a:chExt cx="2465614" cy="538843"/>
          </a:xfrm>
        </p:grpSpPr>
        <p:cxnSp>
          <p:nvCxnSpPr>
            <p:cNvPr id="3" name="Straight Connector 2">
              <a:extLst>
                <a:ext uri="{FF2B5EF4-FFF2-40B4-BE49-F238E27FC236}">
                  <a16:creationId xmlns:a16="http://schemas.microsoft.com/office/drawing/2014/main" id="{E64661F9-3E99-CD5F-0EE5-297A0FEE28AC}"/>
                </a:ext>
              </a:extLst>
            </p:cNvPr>
            <p:cNvCxnSpPr>
              <a:cxnSpLocks/>
            </p:cNvCxnSpPr>
            <p:nvPr/>
          </p:nvCxnSpPr>
          <p:spPr>
            <a:xfrm>
              <a:off x="783771" y="3853543"/>
              <a:ext cx="751115" cy="0"/>
            </a:xfrm>
            <a:prstGeom prst="line">
              <a:avLst/>
            </a:prstGeom>
            <a:ln w="25400" cap="rnd">
              <a:solidFill>
                <a:srgbClr val="FF577A"/>
              </a:solidFill>
              <a:round/>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D780853-4EC4-3F98-91E5-BF514C200BFA}"/>
                </a:ext>
              </a:extLst>
            </p:cNvPr>
            <p:cNvCxnSpPr>
              <a:cxnSpLocks/>
            </p:cNvCxnSpPr>
            <p:nvPr/>
          </p:nvCxnSpPr>
          <p:spPr>
            <a:xfrm>
              <a:off x="2023047" y="3853543"/>
              <a:ext cx="1226338" cy="0"/>
            </a:xfrm>
            <a:prstGeom prst="line">
              <a:avLst/>
            </a:prstGeom>
            <a:ln w="25400" cap="rnd">
              <a:solidFill>
                <a:srgbClr val="FF577A"/>
              </a:solidFill>
              <a:roun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E9E9C5C-BD94-CCBD-9B64-4BA5A70C50B9}"/>
                </a:ext>
              </a:extLst>
            </p:cNvPr>
            <p:cNvCxnSpPr>
              <a:cxnSpLocks/>
            </p:cNvCxnSpPr>
            <p:nvPr/>
          </p:nvCxnSpPr>
          <p:spPr>
            <a:xfrm>
              <a:off x="1534886" y="3853543"/>
              <a:ext cx="0" cy="538843"/>
            </a:xfrm>
            <a:prstGeom prst="line">
              <a:avLst/>
            </a:prstGeom>
            <a:ln w="25400" cap="rnd">
              <a:solidFill>
                <a:srgbClr val="FF577A"/>
              </a:solidFill>
              <a:rou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79D1B48-CE0E-CC46-6C7B-6CE39B2E0E50}"/>
                </a:ext>
              </a:extLst>
            </p:cNvPr>
            <p:cNvCxnSpPr>
              <a:cxnSpLocks/>
            </p:cNvCxnSpPr>
            <p:nvPr/>
          </p:nvCxnSpPr>
          <p:spPr>
            <a:xfrm flipH="1">
              <a:off x="1534886" y="3853543"/>
              <a:ext cx="488162" cy="538843"/>
            </a:xfrm>
            <a:prstGeom prst="line">
              <a:avLst/>
            </a:prstGeom>
            <a:ln w="25400" cap="rnd">
              <a:solidFill>
                <a:srgbClr val="FF577A"/>
              </a:solidFill>
              <a:round/>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0EB4B485-96F4-8CC1-AB83-FF279DFAE558}"/>
              </a:ext>
            </a:extLst>
          </p:cNvPr>
          <p:cNvSpPr txBox="1"/>
          <p:nvPr/>
        </p:nvSpPr>
        <p:spPr>
          <a:xfrm>
            <a:off x="5690135" y="5636893"/>
            <a:ext cx="5329770" cy="584775"/>
          </a:xfrm>
          <a:prstGeom prst="rect">
            <a:avLst/>
          </a:prstGeom>
          <a:noFill/>
        </p:spPr>
        <p:txBody>
          <a:bodyPr wrap="square">
            <a:spAutoFit/>
          </a:bodyPr>
          <a:lstStyle/>
          <a:p>
            <a:pPr algn="r"/>
            <a:r>
              <a:rPr lang="en-GB" altLang="en-US" sz="3200" b="1" dirty="0">
                <a:solidFill>
                  <a:srgbClr val="002060"/>
                </a:solidFill>
                <a:latin typeface="Cera Round Pro" panose="00000500000000000000" pitchFamily="50" charset="0"/>
                <a:cs typeface="Arial" panose="020B0604020202020204" pitchFamily="34" charset="0"/>
              </a:rPr>
              <a:t>- Octavia E. Butler</a:t>
            </a:r>
          </a:p>
        </p:txBody>
      </p:sp>
      <p:pic>
        <p:nvPicPr>
          <p:cNvPr id="10" name="Picture 2" descr="Octavia E. Butler (Author of Kindred)">
            <a:extLst>
              <a:ext uri="{FF2B5EF4-FFF2-40B4-BE49-F238E27FC236}">
                <a16:creationId xmlns:a16="http://schemas.microsoft.com/office/drawing/2014/main" id="{BCCF94E8-8883-3916-E9F6-1AB7962975C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317" y="3383500"/>
            <a:ext cx="2119108" cy="265081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133681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DCCDBBC-2330-44B5-AA66-6921BA7C13A7}"/>
              </a:ext>
            </a:extLst>
          </p:cNvPr>
          <p:cNvSpPr/>
          <p:nvPr/>
        </p:nvSpPr>
        <p:spPr>
          <a:xfrm>
            <a:off x="0" y="0"/>
            <a:ext cx="12192000" cy="6858000"/>
          </a:xfrm>
          <a:prstGeom prst="rect">
            <a:avLst/>
          </a:prstGeom>
          <a:solidFill>
            <a:srgbClr val="87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5" name="Title 1">
            <a:extLst>
              <a:ext uri="{FF2B5EF4-FFF2-40B4-BE49-F238E27FC236}">
                <a16:creationId xmlns:a16="http://schemas.microsoft.com/office/drawing/2014/main" id="{45E6C033-C44D-414B-947A-26D6C29EAE3F}"/>
              </a:ext>
            </a:extLst>
          </p:cNvPr>
          <p:cNvSpPr txBox="1">
            <a:spLocks/>
          </p:cNvSpPr>
          <p:nvPr/>
        </p:nvSpPr>
        <p:spPr>
          <a:xfrm>
            <a:off x="640830" y="1416283"/>
            <a:ext cx="7162800" cy="123726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600" b="1" dirty="0">
                <a:solidFill>
                  <a:schemeClr val="bg1"/>
                </a:solidFill>
                <a:latin typeface="Cera Pro" panose="00000500000000000000" pitchFamily="50" charset="0"/>
                <a:cs typeface="Arial" panose="020B0604020202020204" pitchFamily="34" charset="0"/>
              </a:rPr>
              <a:t>The impact of bullying</a:t>
            </a:r>
            <a:endParaRPr lang="en-US" sz="4600" dirty="0">
              <a:solidFill>
                <a:schemeClr val="bg1"/>
              </a:solidFill>
              <a:latin typeface="Cera Pro" panose="00000500000000000000" pitchFamily="50" charset="0"/>
              <a:cs typeface="Arial" panose="020B0604020202020204" pitchFamily="34" charset="0"/>
            </a:endParaRPr>
          </a:p>
        </p:txBody>
      </p:sp>
      <p:cxnSp>
        <p:nvCxnSpPr>
          <p:cNvPr id="6" name="Straight Connector 5">
            <a:extLst>
              <a:ext uri="{FF2B5EF4-FFF2-40B4-BE49-F238E27FC236}">
                <a16:creationId xmlns:a16="http://schemas.microsoft.com/office/drawing/2014/main" id="{33BE7F14-9A4F-41C9-B421-C836A481ED9A}"/>
              </a:ext>
            </a:extLst>
          </p:cNvPr>
          <p:cNvCxnSpPr/>
          <p:nvPr/>
        </p:nvCxnSpPr>
        <p:spPr>
          <a:xfrm>
            <a:off x="685800" y="1093264"/>
            <a:ext cx="957942" cy="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64FD17C-1CDB-432D-95C9-31C4CB64223B}"/>
              </a:ext>
            </a:extLst>
          </p:cNvPr>
          <p:cNvGrpSpPr/>
          <p:nvPr/>
        </p:nvGrpSpPr>
        <p:grpSpPr>
          <a:xfrm rot="12600000">
            <a:off x="7273120" y="-1711153"/>
            <a:ext cx="7640998" cy="7492135"/>
            <a:chOff x="654780" y="3365030"/>
            <a:chExt cx="2415645" cy="2368583"/>
          </a:xfrm>
        </p:grpSpPr>
        <p:sp>
          <p:nvSpPr>
            <p:cNvPr id="8" name="Rounded Rectangle 9">
              <a:extLst>
                <a:ext uri="{FF2B5EF4-FFF2-40B4-BE49-F238E27FC236}">
                  <a16:creationId xmlns:a16="http://schemas.microsoft.com/office/drawing/2014/main" id="{BAE80A88-E739-4088-A481-1B67F68762E5}"/>
                </a:ext>
              </a:extLst>
            </p:cNvPr>
            <p:cNvSpPr/>
            <p:nvPr/>
          </p:nvSpPr>
          <p:spPr>
            <a:xfrm rot="14688369">
              <a:off x="1550874" y="2859996"/>
              <a:ext cx="576396" cy="2368583"/>
            </a:xfrm>
            <a:prstGeom prst="roundRect">
              <a:avLst>
                <a:gd name="adj" fmla="val 50000"/>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9" name="Rounded Rectangle 10">
              <a:extLst>
                <a:ext uri="{FF2B5EF4-FFF2-40B4-BE49-F238E27FC236}">
                  <a16:creationId xmlns:a16="http://schemas.microsoft.com/office/drawing/2014/main" id="{C60B5972-3B0C-41AB-906C-9ED3CF7D38A3}"/>
                </a:ext>
              </a:extLst>
            </p:cNvPr>
            <p:cNvSpPr/>
            <p:nvPr/>
          </p:nvSpPr>
          <p:spPr>
            <a:xfrm rot="10370757">
              <a:off x="2494029" y="3365030"/>
              <a:ext cx="576396" cy="2368583"/>
            </a:xfrm>
            <a:prstGeom prst="roundRect">
              <a:avLst>
                <a:gd name="adj" fmla="val 50000"/>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sp>
        <p:nvSpPr>
          <p:cNvPr id="11" name="Rounded Rectangle 11">
            <a:extLst>
              <a:ext uri="{FF2B5EF4-FFF2-40B4-BE49-F238E27FC236}">
                <a16:creationId xmlns:a16="http://schemas.microsoft.com/office/drawing/2014/main" id="{57ADC90B-E218-40FE-8047-F83F9966E4A1}"/>
              </a:ext>
            </a:extLst>
          </p:cNvPr>
          <p:cNvSpPr/>
          <p:nvPr/>
        </p:nvSpPr>
        <p:spPr>
          <a:xfrm rot="13500000">
            <a:off x="-1084601" y="3316591"/>
            <a:ext cx="1524274" cy="4447508"/>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pic>
        <p:nvPicPr>
          <p:cNvPr id="3" name="Online Media 2" title="Lady Gaga speaks about bullying">
            <a:hlinkClick r:id="" action="ppaction://media"/>
            <a:extLst>
              <a:ext uri="{FF2B5EF4-FFF2-40B4-BE49-F238E27FC236}">
                <a16:creationId xmlns:a16="http://schemas.microsoft.com/office/drawing/2014/main" id="{41F0330C-DA3D-F259-4C7D-84370D282758}"/>
              </a:ext>
            </a:extLst>
          </p:cNvPr>
          <p:cNvPicPr>
            <a:picLocks noRot="1" noChangeAspect="1"/>
          </p:cNvPicPr>
          <p:nvPr>
            <a:videoFile r:link="rId1"/>
          </p:nvPr>
        </p:nvPicPr>
        <p:blipFill>
          <a:blip r:embed="rId4"/>
          <a:stretch>
            <a:fillRect/>
          </a:stretch>
        </p:blipFill>
        <p:spPr>
          <a:xfrm>
            <a:off x="2059015" y="2188358"/>
            <a:ext cx="6994081" cy="3951656"/>
          </a:xfrm>
          <a:prstGeom prst="rect">
            <a:avLst/>
          </a:prstGeom>
        </p:spPr>
      </p:pic>
      <p:sp>
        <p:nvSpPr>
          <p:cNvPr id="2" name="TextBox 1">
            <a:extLst>
              <a:ext uri="{FF2B5EF4-FFF2-40B4-BE49-F238E27FC236}">
                <a16:creationId xmlns:a16="http://schemas.microsoft.com/office/drawing/2014/main" id="{C1FA4BFA-D8F0-591B-14CB-323557E87EEC}"/>
              </a:ext>
            </a:extLst>
          </p:cNvPr>
          <p:cNvSpPr txBox="1"/>
          <p:nvPr/>
        </p:nvSpPr>
        <p:spPr>
          <a:xfrm>
            <a:off x="1954686" y="6259859"/>
            <a:ext cx="4222688" cy="276999"/>
          </a:xfrm>
          <a:prstGeom prst="rect">
            <a:avLst/>
          </a:prstGeom>
          <a:noFill/>
        </p:spPr>
        <p:txBody>
          <a:bodyPr wrap="square" rtlCol="0">
            <a:spAutoFit/>
          </a:bodyPr>
          <a:lstStyle/>
          <a:p>
            <a:r>
              <a:rPr lang="en-GB" sz="1200" dirty="0">
                <a:solidFill>
                  <a:schemeClr val="bg1"/>
                </a:solidFill>
                <a:latin typeface="Cera Pro" panose="00000500000000000000" pitchFamily="50" charset="0"/>
                <a:hlinkClick r:id="rId5">
                  <a:extLst>
                    <a:ext uri="{A12FA001-AC4F-418D-AE19-62706E023703}">
                      <ahyp:hlinkClr xmlns:ahyp="http://schemas.microsoft.com/office/drawing/2018/hyperlinkcolor" val="tx"/>
                    </a:ext>
                  </a:extLst>
                </a:hlinkClick>
              </a:rPr>
              <a:t>https://youtu.be/tz_FTV3EZRM?si=qdDwb4jPgO7pqu-Z</a:t>
            </a:r>
            <a:endParaRPr lang="en-GB" sz="1200" dirty="0">
              <a:solidFill>
                <a:schemeClr val="bg1"/>
              </a:solidFill>
              <a:latin typeface="Cera Pro" panose="00000500000000000000" pitchFamily="50" charset="0"/>
            </a:endParaRPr>
          </a:p>
        </p:txBody>
      </p:sp>
    </p:spTree>
    <p:extLst>
      <p:ext uri="{BB962C8B-B14F-4D97-AF65-F5344CB8AC3E}">
        <p14:creationId xmlns:p14="http://schemas.microsoft.com/office/powerpoint/2010/main" val="23904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3316BA1D-41DC-4731-8CF9-E150AE5ABA20}"/>
              </a:ext>
            </a:extLst>
          </p:cNvPr>
          <p:cNvSpPr/>
          <p:nvPr/>
        </p:nvSpPr>
        <p:spPr>
          <a:xfrm>
            <a:off x="3461310" y="-296266"/>
            <a:ext cx="7581900" cy="7581900"/>
          </a:xfrm>
          <a:prstGeom prst="ellipse">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3" name="Rounded Rectangle 11">
            <a:extLst>
              <a:ext uri="{FF2B5EF4-FFF2-40B4-BE49-F238E27FC236}">
                <a16:creationId xmlns:a16="http://schemas.microsoft.com/office/drawing/2014/main" id="{0FA159F6-56DD-4B2E-B91E-4C1447F71A89}"/>
              </a:ext>
            </a:extLst>
          </p:cNvPr>
          <p:cNvSpPr/>
          <p:nvPr/>
        </p:nvSpPr>
        <p:spPr>
          <a:xfrm rot="5400000">
            <a:off x="1392820" y="-4769998"/>
            <a:ext cx="2151253" cy="9713630"/>
          </a:xfrm>
          <a:prstGeom prst="roundRect">
            <a:avLst>
              <a:gd name="adj" fmla="val 50000"/>
            </a:avLst>
          </a:prstGeom>
          <a:solidFill>
            <a:srgbClr val="87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4" name="Title 1">
            <a:extLst>
              <a:ext uri="{FF2B5EF4-FFF2-40B4-BE49-F238E27FC236}">
                <a16:creationId xmlns:a16="http://schemas.microsoft.com/office/drawing/2014/main" id="{03DD40F1-BC86-47AE-8E99-F95BC940F4FD}"/>
              </a:ext>
            </a:extLst>
          </p:cNvPr>
          <p:cNvSpPr txBox="1">
            <a:spLocks/>
          </p:cNvSpPr>
          <p:nvPr/>
        </p:nvSpPr>
        <p:spPr>
          <a:xfrm>
            <a:off x="477169" y="334098"/>
            <a:ext cx="11359231" cy="5949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bg1"/>
                </a:solidFill>
                <a:latin typeface="Cera Pro" panose="00000500000000000000" pitchFamily="50" charset="0"/>
                <a:cs typeface="Arial" panose="020B0604020202020204" pitchFamily="34" charset="0"/>
              </a:rPr>
              <a:t>Roles involved in bullying</a:t>
            </a:r>
            <a:endParaRPr lang="en-US" sz="3200" b="1" dirty="0">
              <a:solidFill>
                <a:schemeClr val="bg1"/>
              </a:solidFill>
              <a:latin typeface="Cera Pro" panose="00000500000000000000" pitchFamily="50" charset="0"/>
              <a:cs typeface="Arial" panose="020B0604020202020204" pitchFamily="34" charset="0"/>
            </a:endParaRPr>
          </a:p>
        </p:txBody>
      </p:sp>
      <p:sp>
        <p:nvSpPr>
          <p:cNvPr id="5" name="Oval 4">
            <a:extLst>
              <a:ext uri="{FF2B5EF4-FFF2-40B4-BE49-F238E27FC236}">
                <a16:creationId xmlns:a16="http://schemas.microsoft.com/office/drawing/2014/main" id="{D62B27C2-8444-4C6B-B751-C5345BD85EC9}"/>
              </a:ext>
            </a:extLst>
          </p:cNvPr>
          <p:cNvSpPr/>
          <p:nvPr/>
        </p:nvSpPr>
        <p:spPr>
          <a:xfrm>
            <a:off x="1350000" y="2664000"/>
            <a:ext cx="1824903" cy="1824903"/>
          </a:xfrm>
          <a:prstGeom prst="ellipse">
            <a:avLst/>
          </a:prstGeom>
          <a:solidFill>
            <a:srgbClr val="FF57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a:solidFill>
                <a:srgbClr val="FFFFFF"/>
              </a:solidFill>
              <a:latin typeface="Cera Pro" panose="00000500000000000000" pitchFamily="50" charset="0"/>
              <a:sym typeface="Arial"/>
            </a:endParaRPr>
          </a:p>
        </p:txBody>
      </p:sp>
      <p:sp>
        <p:nvSpPr>
          <p:cNvPr id="6" name="TextBox 5">
            <a:extLst>
              <a:ext uri="{FF2B5EF4-FFF2-40B4-BE49-F238E27FC236}">
                <a16:creationId xmlns:a16="http://schemas.microsoft.com/office/drawing/2014/main" id="{ECA89BDC-3FB4-4FEF-ACFB-0D4849CECE61}"/>
              </a:ext>
            </a:extLst>
          </p:cNvPr>
          <p:cNvSpPr txBox="1">
            <a:spLocks noChangeArrowheads="1"/>
          </p:cNvSpPr>
          <p:nvPr/>
        </p:nvSpPr>
        <p:spPr bwMode="auto">
          <a:xfrm>
            <a:off x="1368000" y="4523204"/>
            <a:ext cx="182490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algn="ctr" defTabSz="742950">
              <a:spcBef>
                <a:spcPct val="0"/>
              </a:spcBef>
              <a:buNone/>
              <a:defRPr/>
            </a:pPr>
            <a:r>
              <a:rPr lang="en-GB" altLang="en-US" sz="1800" b="1" dirty="0">
                <a:solidFill>
                  <a:srgbClr val="1C1861"/>
                </a:solidFill>
                <a:latin typeface="Cera Pro" panose="00000500000000000000" pitchFamily="50" charset="0"/>
              </a:rPr>
              <a:t>‘Outsider’ or</a:t>
            </a:r>
          </a:p>
          <a:p>
            <a:pPr algn="ctr" defTabSz="742950">
              <a:spcBef>
                <a:spcPct val="0"/>
              </a:spcBef>
              <a:buNone/>
              <a:defRPr/>
            </a:pPr>
            <a:r>
              <a:rPr lang="en-GB" altLang="en-US" sz="1800" b="1" dirty="0">
                <a:solidFill>
                  <a:srgbClr val="1C1861"/>
                </a:solidFill>
                <a:latin typeface="Cera Pro" panose="00000500000000000000" pitchFamily="50" charset="0"/>
              </a:rPr>
              <a:t>Bystander’</a:t>
            </a:r>
          </a:p>
        </p:txBody>
      </p:sp>
      <p:sp>
        <p:nvSpPr>
          <p:cNvPr id="7" name="Oval 6">
            <a:extLst>
              <a:ext uri="{FF2B5EF4-FFF2-40B4-BE49-F238E27FC236}">
                <a16:creationId xmlns:a16="http://schemas.microsoft.com/office/drawing/2014/main" id="{736B75FD-3F23-4EC5-A0E3-B420ED9E21C6}"/>
              </a:ext>
            </a:extLst>
          </p:cNvPr>
          <p:cNvSpPr>
            <a:spLocks noChangeAspect="1"/>
          </p:cNvSpPr>
          <p:nvPr/>
        </p:nvSpPr>
        <p:spPr>
          <a:xfrm>
            <a:off x="6372000" y="1260000"/>
            <a:ext cx="1764000" cy="1764000"/>
          </a:xfrm>
          <a:prstGeom prst="ellipse">
            <a:avLst/>
          </a:prstGeom>
          <a:solidFill>
            <a:srgbClr val="1C1861">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a:solidFill>
                <a:srgbClr val="FFFFFF"/>
              </a:solidFill>
              <a:latin typeface="Cera Pro" panose="00000500000000000000" pitchFamily="50" charset="0"/>
              <a:sym typeface="Arial"/>
            </a:endParaRPr>
          </a:p>
        </p:txBody>
      </p:sp>
      <p:sp>
        <p:nvSpPr>
          <p:cNvPr id="8" name="TextBox 6">
            <a:extLst>
              <a:ext uri="{FF2B5EF4-FFF2-40B4-BE49-F238E27FC236}">
                <a16:creationId xmlns:a16="http://schemas.microsoft.com/office/drawing/2014/main" id="{C52D4BB3-A8E8-4219-B830-44645D4A57A8}"/>
              </a:ext>
            </a:extLst>
          </p:cNvPr>
          <p:cNvSpPr txBox="1">
            <a:spLocks noChangeArrowheads="1"/>
          </p:cNvSpPr>
          <p:nvPr/>
        </p:nvSpPr>
        <p:spPr bwMode="auto">
          <a:xfrm>
            <a:off x="6228000" y="3125352"/>
            <a:ext cx="20485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1800" b="1">
                <a:solidFill>
                  <a:srgbClr val="1C1861"/>
                </a:solidFill>
                <a:latin typeface="Cera Pro" panose="00000500000000000000" pitchFamily="50" charset="0"/>
              </a:rPr>
              <a:t>‘Ringleader’</a:t>
            </a:r>
          </a:p>
        </p:txBody>
      </p:sp>
      <p:sp>
        <p:nvSpPr>
          <p:cNvPr id="9" name="Oval 8">
            <a:extLst>
              <a:ext uri="{FF2B5EF4-FFF2-40B4-BE49-F238E27FC236}">
                <a16:creationId xmlns:a16="http://schemas.microsoft.com/office/drawing/2014/main" id="{D83FE19A-3B74-442F-80E5-26DB1E454FB6}"/>
              </a:ext>
            </a:extLst>
          </p:cNvPr>
          <p:cNvSpPr>
            <a:spLocks noChangeAspect="1"/>
          </p:cNvSpPr>
          <p:nvPr/>
        </p:nvSpPr>
        <p:spPr>
          <a:xfrm>
            <a:off x="8583501" y="1520676"/>
            <a:ext cx="1764000" cy="1764000"/>
          </a:xfrm>
          <a:prstGeom prst="ellipse">
            <a:avLst/>
          </a:prstGeom>
          <a:solidFill>
            <a:srgbClr val="1C186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a:solidFill>
                <a:srgbClr val="FFFFFF"/>
              </a:solidFill>
              <a:latin typeface="Cera Pro" panose="00000500000000000000" pitchFamily="50" charset="0"/>
              <a:sym typeface="Arial"/>
            </a:endParaRPr>
          </a:p>
        </p:txBody>
      </p:sp>
      <p:sp>
        <p:nvSpPr>
          <p:cNvPr id="10" name="TextBox 6">
            <a:extLst>
              <a:ext uri="{FF2B5EF4-FFF2-40B4-BE49-F238E27FC236}">
                <a16:creationId xmlns:a16="http://schemas.microsoft.com/office/drawing/2014/main" id="{6AB7AF3A-5A85-415A-864D-C5E2066942FF}"/>
              </a:ext>
            </a:extLst>
          </p:cNvPr>
          <p:cNvSpPr txBox="1">
            <a:spLocks noChangeArrowheads="1"/>
          </p:cNvSpPr>
          <p:nvPr/>
        </p:nvSpPr>
        <p:spPr bwMode="auto">
          <a:xfrm>
            <a:off x="8475501" y="3350028"/>
            <a:ext cx="19652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1800" b="1">
                <a:solidFill>
                  <a:srgbClr val="1C1861"/>
                </a:solidFill>
                <a:latin typeface="Cera Pro" panose="00000500000000000000" pitchFamily="50" charset="0"/>
              </a:rPr>
              <a:t>‘Assistant’</a:t>
            </a:r>
          </a:p>
        </p:txBody>
      </p:sp>
      <p:sp>
        <p:nvSpPr>
          <p:cNvPr id="11" name="Oval 10">
            <a:extLst>
              <a:ext uri="{FF2B5EF4-FFF2-40B4-BE49-F238E27FC236}">
                <a16:creationId xmlns:a16="http://schemas.microsoft.com/office/drawing/2014/main" id="{8082FC43-503B-4D3B-AFBE-5F8C5D08517D}"/>
              </a:ext>
            </a:extLst>
          </p:cNvPr>
          <p:cNvSpPr>
            <a:spLocks noChangeAspect="1"/>
          </p:cNvSpPr>
          <p:nvPr/>
        </p:nvSpPr>
        <p:spPr>
          <a:xfrm>
            <a:off x="4173055" y="1520676"/>
            <a:ext cx="1764000" cy="1764000"/>
          </a:xfrm>
          <a:prstGeom prst="ellipse">
            <a:avLst/>
          </a:prstGeom>
          <a:solidFill>
            <a:srgbClr val="3A8D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a:solidFill>
                <a:srgbClr val="FFFFFF"/>
              </a:solidFill>
              <a:latin typeface="Cera Pro" panose="00000500000000000000" pitchFamily="50" charset="0"/>
              <a:sym typeface="Arial"/>
            </a:endParaRPr>
          </a:p>
        </p:txBody>
      </p:sp>
      <p:sp>
        <p:nvSpPr>
          <p:cNvPr id="12" name="TextBox 6">
            <a:extLst>
              <a:ext uri="{FF2B5EF4-FFF2-40B4-BE49-F238E27FC236}">
                <a16:creationId xmlns:a16="http://schemas.microsoft.com/office/drawing/2014/main" id="{EAD921DE-D536-4E94-9D61-84F0A8FD0F3B}"/>
              </a:ext>
            </a:extLst>
          </p:cNvPr>
          <p:cNvSpPr txBox="1">
            <a:spLocks noChangeArrowheads="1"/>
          </p:cNvSpPr>
          <p:nvPr/>
        </p:nvSpPr>
        <p:spPr bwMode="auto">
          <a:xfrm>
            <a:off x="4317055" y="3314028"/>
            <a:ext cx="14681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1800" b="1">
                <a:solidFill>
                  <a:srgbClr val="1C1861"/>
                </a:solidFill>
                <a:latin typeface="Cera Pro" panose="00000500000000000000" pitchFamily="50" charset="0"/>
              </a:rPr>
              <a:t>‘Target’</a:t>
            </a:r>
          </a:p>
        </p:txBody>
      </p:sp>
      <p:sp>
        <p:nvSpPr>
          <p:cNvPr id="13" name="Oval 12">
            <a:extLst>
              <a:ext uri="{FF2B5EF4-FFF2-40B4-BE49-F238E27FC236}">
                <a16:creationId xmlns:a16="http://schemas.microsoft.com/office/drawing/2014/main" id="{C1F1B682-9474-40D3-9B50-7B6254CA2EC1}"/>
              </a:ext>
            </a:extLst>
          </p:cNvPr>
          <p:cNvSpPr>
            <a:spLocks noChangeAspect="1"/>
          </p:cNvSpPr>
          <p:nvPr/>
        </p:nvSpPr>
        <p:spPr>
          <a:xfrm>
            <a:off x="5256000" y="3744000"/>
            <a:ext cx="1764000" cy="1764000"/>
          </a:xfrm>
          <a:prstGeom prst="ellipse">
            <a:avLst/>
          </a:prstGeom>
          <a:solidFill>
            <a:srgbClr val="FFBF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a:solidFill>
                <a:srgbClr val="FFFFFF"/>
              </a:solidFill>
              <a:latin typeface="Cera Pro" panose="00000500000000000000" pitchFamily="50" charset="0"/>
              <a:sym typeface="Arial"/>
            </a:endParaRPr>
          </a:p>
        </p:txBody>
      </p:sp>
      <p:sp>
        <p:nvSpPr>
          <p:cNvPr id="14" name="Oval 13">
            <a:extLst>
              <a:ext uri="{FF2B5EF4-FFF2-40B4-BE49-F238E27FC236}">
                <a16:creationId xmlns:a16="http://schemas.microsoft.com/office/drawing/2014/main" id="{AEB47A12-E44F-4A2E-970D-1330FCA6DFD7}"/>
              </a:ext>
            </a:extLst>
          </p:cNvPr>
          <p:cNvSpPr>
            <a:spLocks noChangeAspect="1"/>
          </p:cNvSpPr>
          <p:nvPr/>
        </p:nvSpPr>
        <p:spPr>
          <a:xfrm>
            <a:off x="7380000" y="3744000"/>
            <a:ext cx="1764000" cy="1764000"/>
          </a:xfrm>
          <a:prstGeom prst="ellipse">
            <a:avLst/>
          </a:prstGeom>
          <a:solidFill>
            <a:srgbClr val="8757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kern="0">
              <a:solidFill>
                <a:srgbClr val="FFFFFF"/>
              </a:solidFill>
              <a:latin typeface="Cera Pro" panose="00000500000000000000" pitchFamily="50" charset="0"/>
              <a:sym typeface="Arial"/>
            </a:endParaRPr>
          </a:p>
        </p:txBody>
      </p:sp>
      <p:sp>
        <p:nvSpPr>
          <p:cNvPr id="15" name="TextBox 6">
            <a:extLst>
              <a:ext uri="{FF2B5EF4-FFF2-40B4-BE49-F238E27FC236}">
                <a16:creationId xmlns:a16="http://schemas.microsoft.com/office/drawing/2014/main" id="{EA3BA27F-B9A8-4A8C-9218-D4F63C55D5CC}"/>
              </a:ext>
            </a:extLst>
          </p:cNvPr>
          <p:cNvSpPr txBox="1">
            <a:spLocks noChangeArrowheads="1"/>
          </p:cNvSpPr>
          <p:nvPr/>
        </p:nvSpPr>
        <p:spPr bwMode="auto">
          <a:xfrm>
            <a:off x="7380000" y="5544809"/>
            <a:ext cx="17336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1800" b="1">
                <a:solidFill>
                  <a:srgbClr val="1C1861"/>
                </a:solidFill>
                <a:latin typeface="Cera Pro" panose="00000500000000000000" pitchFamily="50" charset="0"/>
              </a:rPr>
              <a:t>‘Reinforcer’</a:t>
            </a:r>
          </a:p>
        </p:txBody>
      </p:sp>
      <p:sp>
        <p:nvSpPr>
          <p:cNvPr id="16" name="TextBox 6">
            <a:extLst>
              <a:ext uri="{FF2B5EF4-FFF2-40B4-BE49-F238E27FC236}">
                <a16:creationId xmlns:a16="http://schemas.microsoft.com/office/drawing/2014/main" id="{BE4E7BCD-0C50-4A9B-BCC1-E4F283874C92}"/>
              </a:ext>
            </a:extLst>
          </p:cNvPr>
          <p:cNvSpPr txBox="1">
            <a:spLocks noChangeArrowheads="1"/>
          </p:cNvSpPr>
          <p:nvPr/>
        </p:nvSpPr>
        <p:spPr bwMode="auto">
          <a:xfrm>
            <a:off x="5184000" y="5537352"/>
            <a:ext cx="18473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defRPr>
            </a:lvl9pPr>
          </a:lstStyle>
          <a:p>
            <a:pPr lvl="0" algn="ctr">
              <a:spcBef>
                <a:spcPct val="0"/>
              </a:spcBef>
              <a:buNone/>
            </a:pPr>
            <a:r>
              <a:rPr lang="en-GB" altLang="en-US" sz="1800" b="1">
                <a:solidFill>
                  <a:srgbClr val="1C1861"/>
                </a:solidFill>
                <a:latin typeface="Cera Pro" panose="00000500000000000000" pitchFamily="50" charset="0"/>
              </a:rPr>
              <a:t>‘Defender’</a:t>
            </a:r>
          </a:p>
        </p:txBody>
      </p:sp>
      <p:pic>
        <p:nvPicPr>
          <p:cNvPr id="17" name="Picture 16">
            <a:extLst>
              <a:ext uri="{FF2B5EF4-FFF2-40B4-BE49-F238E27FC236}">
                <a16:creationId xmlns:a16="http://schemas.microsoft.com/office/drawing/2014/main" id="{B9205CE1-66BD-4577-9802-EF4D065E5E54}"/>
              </a:ext>
            </a:extLst>
          </p:cNvPr>
          <p:cNvPicPr>
            <a:picLocks noChangeAspect="1"/>
          </p:cNvPicPr>
          <p:nvPr/>
        </p:nvPicPr>
        <p:blipFill rotWithShape="1">
          <a:blip r:embed="rId3"/>
          <a:srcRect l="8954" t="5595" r="11879" b="18404"/>
          <a:stretch/>
        </p:blipFill>
        <p:spPr>
          <a:xfrm>
            <a:off x="5459300" y="3947423"/>
            <a:ext cx="1368000" cy="1368000"/>
          </a:xfrm>
          <a:prstGeom prst="ellipse">
            <a:avLst/>
          </a:prstGeom>
        </p:spPr>
      </p:pic>
      <p:pic>
        <p:nvPicPr>
          <p:cNvPr id="18" name="Picture 17">
            <a:extLst>
              <a:ext uri="{FF2B5EF4-FFF2-40B4-BE49-F238E27FC236}">
                <a16:creationId xmlns:a16="http://schemas.microsoft.com/office/drawing/2014/main" id="{025DFE52-B16B-4A17-A287-7CF39BCE59FC}"/>
              </a:ext>
            </a:extLst>
          </p:cNvPr>
          <p:cNvPicPr>
            <a:picLocks noChangeAspect="1"/>
          </p:cNvPicPr>
          <p:nvPr/>
        </p:nvPicPr>
        <p:blipFill rotWithShape="1">
          <a:blip r:embed="rId4"/>
          <a:srcRect l="11943" t="8653" r="13546" b="18270"/>
          <a:stretch/>
        </p:blipFill>
        <p:spPr>
          <a:xfrm>
            <a:off x="7572700" y="3947300"/>
            <a:ext cx="1368000" cy="1368000"/>
          </a:xfrm>
          <a:prstGeom prst="ellipse">
            <a:avLst/>
          </a:prstGeom>
        </p:spPr>
      </p:pic>
      <p:pic>
        <p:nvPicPr>
          <p:cNvPr id="19" name="Picture 18">
            <a:extLst>
              <a:ext uri="{FF2B5EF4-FFF2-40B4-BE49-F238E27FC236}">
                <a16:creationId xmlns:a16="http://schemas.microsoft.com/office/drawing/2014/main" id="{534A94B3-E753-4024-8FD2-22BE4F8B5782}"/>
              </a:ext>
            </a:extLst>
          </p:cNvPr>
          <p:cNvPicPr>
            <a:picLocks noChangeAspect="1"/>
          </p:cNvPicPr>
          <p:nvPr/>
        </p:nvPicPr>
        <p:blipFill rotWithShape="1">
          <a:blip r:embed="rId5"/>
          <a:srcRect l="12723" t="5208" r="12767" b="15625"/>
          <a:stretch/>
        </p:blipFill>
        <p:spPr>
          <a:xfrm>
            <a:off x="1571300" y="2903300"/>
            <a:ext cx="1368000" cy="1368000"/>
          </a:xfrm>
          <a:prstGeom prst="ellipse">
            <a:avLst/>
          </a:prstGeom>
        </p:spPr>
      </p:pic>
      <p:pic>
        <p:nvPicPr>
          <p:cNvPr id="20" name="Picture 19">
            <a:extLst>
              <a:ext uri="{FF2B5EF4-FFF2-40B4-BE49-F238E27FC236}">
                <a16:creationId xmlns:a16="http://schemas.microsoft.com/office/drawing/2014/main" id="{C0A494A9-3EF1-482F-BC71-A4D22D363377}"/>
              </a:ext>
            </a:extLst>
          </p:cNvPr>
          <p:cNvPicPr>
            <a:picLocks noChangeAspect="1"/>
          </p:cNvPicPr>
          <p:nvPr/>
        </p:nvPicPr>
        <p:blipFill rotWithShape="1">
          <a:blip r:embed="rId6"/>
          <a:srcRect l="11023" t="8873" r="12977" b="11960"/>
          <a:stretch/>
        </p:blipFill>
        <p:spPr>
          <a:xfrm>
            <a:off x="4368700" y="1728000"/>
            <a:ext cx="1368000" cy="1368000"/>
          </a:xfrm>
          <a:prstGeom prst="ellipse">
            <a:avLst/>
          </a:prstGeom>
        </p:spPr>
      </p:pic>
      <p:pic>
        <p:nvPicPr>
          <p:cNvPr id="21" name="Picture 20">
            <a:extLst>
              <a:ext uri="{FF2B5EF4-FFF2-40B4-BE49-F238E27FC236}">
                <a16:creationId xmlns:a16="http://schemas.microsoft.com/office/drawing/2014/main" id="{89E515DE-C1AF-4534-8944-0C9224D08E2E}"/>
              </a:ext>
            </a:extLst>
          </p:cNvPr>
          <p:cNvPicPr>
            <a:picLocks noChangeAspect="1"/>
          </p:cNvPicPr>
          <p:nvPr/>
        </p:nvPicPr>
        <p:blipFill rotWithShape="1">
          <a:blip r:embed="rId7"/>
          <a:srcRect l="10017" t="8654" r="12432" b="18269"/>
          <a:stretch/>
        </p:blipFill>
        <p:spPr>
          <a:xfrm>
            <a:off x="6564700" y="1463300"/>
            <a:ext cx="1368000" cy="1368000"/>
          </a:xfrm>
          <a:prstGeom prst="ellipse">
            <a:avLst/>
          </a:prstGeom>
        </p:spPr>
      </p:pic>
      <p:pic>
        <p:nvPicPr>
          <p:cNvPr id="22" name="Picture 21">
            <a:extLst>
              <a:ext uri="{FF2B5EF4-FFF2-40B4-BE49-F238E27FC236}">
                <a16:creationId xmlns:a16="http://schemas.microsoft.com/office/drawing/2014/main" id="{8EE1263C-7783-4C38-AF4E-6C8CCE02B0CB}"/>
              </a:ext>
            </a:extLst>
          </p:cNvPr>
          <p:cNvPicPr>
            <a:picLocks noChangeAspect="1"/>
          </p:cNvPicPr>
          <p:nvPr/>
        </p:nvPicPr>
        <p:blipFill rotWithShape="1">
          <a:blip r:embed="rId8"/>
          <a:srcRect l="9834" t="7085" r="9315" b="10307"/>
          <a:stretch/>
        </p:blipFill>
        <p:spPr>
          <a:xfrm>
            <a:off x="8784000" y="1728000"/>
            <a:ext cx="1368000" cy="1368000"/>
          </a:xfrm>
          <a:prstGeom prst="ellipse">
            <a:avLst/>
          </a:prstGeom>
        </p:spPr>
      </p:pic>
      <p:pic>
        <p:nvPicPr>
          <p:cNvPr id="24" name="Picture 23">
            <a:extLst>
              <a:ext uri="{FF2B5EF4-FFF2-40B4-BE49-F238E27FC236}">
                <a16:creationId xmlns:a16="http://schemas.microsoft.com/office/drawing/2014/main" id="{B03A1341-71FE-431A-B454-87851A44407C}"/>
              </a:ext>
            </a:extLst>
          </p:cNvPr>
          <p:cNvPicPr>
            <a:picLocks noChangeAspect="1"/>
          </p:cNvPicPr>
          <p:nvPr/>
        </p:nvPicPr>
        <p:blipFill>
          <a:blip r:embed="rId9"/>
          <a:stretch>
            <a:fillRect/>
          </a:stretch>
        </p:blipFill>
        <p:spPr>
          <a:xfrm>
            <a:off x="9426804" y="233791"/>
            <a:ext cx="2628499" cy="436007"/>
          </a:xfrm>
          <a:prstGeom prst="rect">
            <a:avLst/>
          </a:prstGeom>
        </p:spPr>
      </p:pic>
    </p:spTree>
    <p:extLst>
      <p:ext uri="{BB962C8B-B14F-4D97-AF65-F5344CB8AC3E}">
        <p14:creationId xmlns:p14="http://schemas.microsoft.com/office/powerpoint/2010/main" val="249293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500"/>
                                        <p:tgtEl>
                                          <p:spTgt spid="2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500"/>
                                        <p:tgtEl>
                                          <p:spTgt spid="1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500"/>
                                        <p:tgtEl>
                                          <p:spTgt spid="1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500"/>
                                        <p:tgtEl>
                                          <p:spTgt spid="16"/>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tgtEl>
                                        <p:attrNameLst>
                                          <p:attrName>style.visibility</p:attrName>
                                        </p:attrNameLst>
                                      </p:cBhvr>
                                      <p:to>
                                        <p:strVal val="visible"/>
                                      </p:to>
                                    </p:set>
                                    <p:animEffect transition="in" filter="fade">
                                      <p:cBhvr>
                                        <p:cTn id="63" dur="500"/>
                                        <p:tgtEl>
                                          <p:spTgt spid="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fade">
                                      <p:cBhvr>
                                        <p:cTn id="6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p:bldP spid="9" grpId="0" animBg="1"/>
      <p:bldP spid="10" grpId="0"/>
      <p:bldP spid="11" grpId="0" animBg="1"/>
      <p:bldP spid="12" grpId="0"/>
      <p:bldP spid="13" grpId="0" animBg="1"/>
      <p:bldP spid="14"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12">
            <a:extLst>
              <a:ext uri="{FF2B5EF4-FFF2-40B4-BE49-F238E27FC236}">
                <a16:creationId xmlns:a16="http://schemas.microsoft.com/office/drawing/2014/main" id="{12B44844-45F8-7EE1-8792-7242D39F8DD5}"/>
              </a:ext>
            </a:extLst>
          </p:cNvPr>
          <p:cNvSpPr/>
          <p:nvPr/>
        </p:nvSpPr>
        <p:spPr>
          <a:xfrm rot="2950889">
            <a:off x="-1848928" y="-1010525"/>
            <a:ext cx="6107397" cy="18550865"/>
          </a:xfrm>
          <a:prstGeom prst="roundRect">
            <a:avLst>
              <a:gd name="adj" fmla="val 50000"/>
            </a:avLst>
          </a:prstGeom>
          <a:solidFill>
            <a:srgbClr val="1C186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pic>
        <p:nvPicPr>
          <p:cNvPr id="17" name="Picture 16">
            <a:extLst>
              <a:ext uri="{FF2B5EF4-FFF2-40B4-BE49-F238E27FC236}">
                <a16:creationId xmlns:a16="http://schemas.microsoft.com/office/drawing/2014/main" id="{749BE434-4BBF-E770-ABE4-E45E5DB558CE}"/>
              </a:ext>
            </a:extLst>
          </p:cNvPr>
          <p:cNvPicPr>
            <a:picLocks noChangeAspect="1"/>
          </p:cNvPicPr>
          <p:nvPr/>
        </p:nvPicPr>
        <p:blipFill>
          <a:blip r:embed="rId3">
            <a:alphaModFix amt="10000"/>
          </a:blip>
          <a:stretch>
            <a:fillRect/>
          </a:stretch>
        </p:blipFill>
        <p:spPr>
          <a:xfrm rot="18850920">
            <a:off x="7217243" y="1822992"/>
            <a:ext cx="3073979" cy="1421302"/>
          </a:xfrm>
          <a:prstGeom prst="rect">
            <a:avLst/>
          </a:prstGeom>
        </p:spPr>
      </p:pic>
      <p:sp>
        <p:nvSpPr>
          <p:cNvPr id="16" name="Right Arrow 6">
            <a:extLst>
              <a:ext uri="{FF2B5EF4-FFF2-40B4-BE49-F238E27FC236}">
                <a16:creationId xmlns:a16="http://schemas.microsoft.com/office/drawing/2014/main" id="{91FF80A3-11AC-F85B-B373-93FEFAA4D957}"/>
              </a:ext>
            </a:extLst>
          </p:cNvPr>
          <p:cNvSpPr/>
          <p:nvPr/>
        </p:nvSpPr>
        <p:spPr>
          <a:xfrm rot="21107427">
            <a:off x="2451391" y="2204758"/>
            <a:ext cx="7351647" cy="3163136"/>
          </a:xfrm>
          <a:prstGeom prst="rightArrow">
            <a:avLst>
              <a:gd name="adj1" fmla="val 61731"/>
              <a:gd name="adj2" fmla="val 5195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1C1861"/>
                </a:solidFill>
                <a:latin typeface="Cera Pro" panose="00000500000000000000" pitchFamily="50" charset="0"/>
                <a:cs typeface="Arial" panose="020B0604020202020204" pitchFamily="34" charset="0"/>
              </a:rPr>
              <a:t>How can our school community help students reach out and talk about bullying?</a:t>
            </a:r>
          </a:p>
        </p:txBody>
      </p:sp>
      <p:sp>
        <p:nvSpPr>
          <p:cNvPr id="3" name="Title 1">
            <a:extLst>
              <a:ext uri="{FF2B5EF4-FFF2-40B4-BE49-F238E27FC236}">
                <a16:creationId xmlns:a16="http://schemas.microsoft.com/office/drawing/2014/main" id="{E03063D2-0266-48A3-80E5-40FA03C28548}"/>
              </a:ext>
            </a:extLst>
          </p:cNvPr>
          <p:cNvSpPr txBox="1">
            <a:spLocks/>
          </p:cNvSpPr>
          <p:nvPr/>
        </p:nvSpPr>
        <p:spPr>
          <a:xfrm>
            <a:off x="477169" y="334097"/>
            <a:ext cx="7275833" cy="132759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solidFill>
                <a:schemeClr val="bg1"/>
              </a:solidFill>
              <a:latin typeface="Cera Pro" panose="00000500000000000000" pitchFamily="50" charset="0"/>
              <a:cs typeface="Arial" panose="020B0604020202020204" pitchFamily="34" charset="0"/>
            </a:endParaRPr>
          </a:p>
        </p:txBody>
      </p:sp>
      <p:pic>
        <p:nvPicPr>
          <p:cNvPr id="14" name="Picture 13">
            <a:extLst>
              <a:ext uri="{FF2B5EF4-FFF2-40B4-BE49-F238E27FC236}">
                <a16:creationId xmlns:a16="http://schemas.microsoft.com/office/drawing/2014/main" id="{63B4F7BA-442E-4292-9375-4C4214676F5B}"/>
              </a:ext>
            </a:extLst>
          </p:cNvPr>
          <p:cNvPicPr>
            <a:picLocks noChangeAspect="1"/>
          </p:cNvPicPr>
          <p:nvPr/>
        </p:nvPicPr>
        <p:blipFill>
          <a:blip r:embed="rId4"/>
          <a:stretch>
            <a:fillRect/>
          </a:stretch>
        </p:blipFill>
        <p:spPr>
          <a:xfrm>
            <a:off x="9426804" y="233791"/>
            <a:ext cx="2628499" cy="436007"/>
          </a:xfrm>
          <a:prstGeom prst="rect">
            <a:avLst/>
          </a:prstGeom>
        </p:spPr>
      </p:pic>
      <p:sp>
        <p:nvSpPr>
          <p:cNvPr id="13" name="Rounded Rectangle 11">
            <a:extLst>
              <a:ext uri="{FF2B5EF4-FFF2-40B4-BE49-F238E27FC236}">
                <a16:creationId xmlns:a16="http://schemas.microsoft.com/office/drawing/2014/main" id="{2F9C1B3D-45F2-29F0-23F0-66AE357B8F60}"/>
              </a:ext>
            </a:extLst>
          </p:cNvPr>
          <p:cNvSpPr/>
          <p:nvPr/>
        </p:nvSpPr>
        <p:spPr>
          <a:xfrm rot="5400000">
            <a:off x="-1023650" y="-4572407"/>
            <a:ext cx="2151253" cy="9713630"/>
          </a:xfrm>
          <a:prstGeom prst="roundRect">
            <a:avLst>
              <a:gd name="adj" fmla="val 50000"/>
            </a:avLst>
          </a:prstGeom>
          <a:solidFill>
            <a:srgbClr val="8757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15" name="Title 1">
            <a:extLst>
              <a:ext uri="{FF2B5EF4-FFF2-40B4-BE49-F238E27FC236}">
                <a16:creationId xmlns:a16="http://schemas.microsoft.com/office/drawing/2014/main" id="{69BB91AD-493A-D8F0-0311-7FFEF5A35C3C}"/>
              </a:ext>
            </a:extLst>
          </p:cNvPr>
          <p:cNvSpPr txBox="1">
            <a:spLocks/>
          </p:cNvSpPr>
          <p:nvPr/>
        </p:nvSpPr>
        <p:spPr>
          <a:xfrm>
            <a:off x="446495" y="518208"/>
            <a:ext cx="11359231" cy="5949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b="1" dirty="0">
                <a:solidFill>
                  <a:schemeClr val="bg1"/>
                </a:solidFill>
                <a:latin typeface="Cera Pro" panose="00000500000000000000" pitchFamily="50" charset="0"/>
                <a:cs typeface="Arial" panose="020B0604020202020204" pitchFamily="34" charset="0"/>
              </a:rPr>
              <a:t>Group discussion</a:t>
            </a:r>
            <a:endParaRPr lang="en-US" sz="3200" b="1" dirty="0">
              <a:solidFill>
                <a:schemeClr val="bg1"/>
              </a:solidFill>
              <a:latin typeface="Cera Pro" panose="00000500000000000000" pitchFamily="50" charset="0"/>
              <a:cs typeface="Arial" panose="020B0604020202020204" pitchFamily="34" charset="0"/>
            </a:endParaRPr>
          </a:p>
        </p:txBody>
      </p:sp>
      <p:grpSp>
        <p:nvGrpSpPr>
          <p:cNvPr id="19" name="Group 18">
            <a:extLst>
              <a:ext uri="{FF2B5EF4-FFF2-40B4-BE49-F238E27FC236}">
                <a16:creationId xmlns:a16="http://schemas.microsoft.com/office/drawing/2014/main" id="{18988192-81A0-3C88-12B0-9D266AE5A7C8}"/>
              </a:ext>
            </a:extLst>
          </p:cNvPr>
          <p:cNvGrpSpPr/>
          <p:nvPr/>
        </p:nvGrpSpPr>
        <p:grpSpPr>
          <a:xfrm>
            <a:off x="9082587" y="3364379"/>
            <a:ext cx="2547593" cy="2600411"/>
            <a:chOff x="7943964" y="2656604"/>
            <a:chExt cx="3304301" cy="3372807"/>
          </a:xfrm>
        </p:grpSpPr>
        <p:sp>
          <p:nvSpPr>
            <p:cNvPr id="12" name="Oval 11">
              <a:extLst>
                <a:ext uri="{FF2B5EF4-FFF2-40B4-BE49-F238E27FC236}">
                  <a16:creationId xmlns:a16="http://schemas.microsoft.com/office/drawing/2014/main" id="{FCA5FB4C-0B22-B2D1-5800-0F81A65908B2}"/>
                </a:ext>
              </a:extLst>
            </p:cNvPr>
            <p:cNvSpPr/>
            <p:nvPr/>
          </p:nvSpPr>
          <p:spPr>
            <a:xfrm>
              <a:off x="7943964" y="2656604"/>
              <a:ext cx="3304301" cy="3372807"/>
            </a:xfrm>
            <a:prstGeom prst="ellipse">
              <a:avLst/>
            </a:prstGeom>
            <a:solidFill>
              <a:srgbClr val="002060"/>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eaLnBrk="1" fontAlgn="auto" hangingPunct="1">
                <a:spcBef>
                  <a:spcPts val="0"/>
                </a:spcBef>
                <a:spcAft>
                  <a:spcPts val="0"/>
                </a:spcAft>
                <a:defRPr/>
              </a:pPr>
              <a:endParaRPr lang="en-US" b="1" dirty="0">
                <a:solidFill>
                  <a:schemeClr val="bg1"/>
                </a:solidFill>
                <a:latin typeface="Cera Pro" panose="00000500000000000000" pitchFamily="50" charset="0"/>
              </a:endParaRPr>
            </a:p>
          </p:txBody>
        </p:sp>
        <p:pic>
          <p:nvPicPr>
            <p:cNvPr id="18" name="Picture 17">
              <a:extLst>
                <a:ext uri="{FF2B5EF4-FFF2-40B4-BE49-F238E27FC236}">
                  <a16:creationId xmlns:a16="http://schemas.microsoft.com/office/drawing/2014/main" id="{25542B47-C54D-771A-FCEF-3E628438AEF4}"/>
                </a:ext>
              </a:extLst>
            </p:cNvPr>
            <p:cNvPicPr>
              <a:picLocks noChangeAspect="1"/>
            </p:cNvPicPr>
            <p:nvPr/>
          </p:nvPicPr>
          <p:blipFill rotWithShape="1">
            <a:blip r:embed="rId5"/>
            <a:srcRect l="-10000" t="-10000" r="-10000" b="-10000"/>
            <a:stretch/>
          </p:blipFill>
          <p:spPr>
            <a:xfrm>
              <a:off x="8398853" y="3153246"/>
              <a:ext cx="2405887" cy="2405887"/>
            </a:xfrm>
            <a:prstGeom prst="ellipse">
              <a:avLst/>
            </a:prstGeom>
            <a:solidFill>
              <a:schemeClr val="bg1"/>
            </a:solidFill>
          </p:spPr>
        </p:pic>
      </p:grpSp>
      <p:sp>
        <p:nvSpPr>
          <p:cNvPr id="20" name="Chevron 7">
            <a:extLst>
              <a:ext uri="{FF2B5EF4-FFF2-40B4-BE49-F238E27FC236}">
                <a16:creationId xmlns:a16="http://schemas.microsoft.com/office/drawing/2014/main" id="{26EDE796-8F3F-F33C-13B2-E49E1686D792}"/>
              </a:ext>
            </a:extLst>
          </p:cNvPr>
          <p:cNvSpPr/>
          <p:nvPr/>
        </p:nvSpPr>
        <p:spPr>
          <a:xfrm rot="11328033">
            <a:off x="1763653" y="4846710"/>
            <a:ext cx="2428421" cy="618741"/>
          </a:xfrm>
          <a:prstGeom prst="chevron">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1" name="TextBox 20">
            <a:extLst>
              <a:ext uri="{FF2B5EF4-FFF2-40B4-BE49-F238E27FC236}">
                <a16:creationId xmlns:a16="http://schemas.microsoft.com/office/drawing/2014/main" id="{21180A53-23D0-3BE4-5DF2-B49B29D3B671}"/>
              </a:ext>
            </a:extLst>
          </p:cNvPr>
          <p:cNvSpPr txBox="1"/>
          <p:nvPr/>
        </p:nvSpPr>
        <p:spPr>
          <a:xfrm rot="477960">
            <a:off x="8944039" y="1486354"/>
            <a:ext cx="691827" cy="954107"/>
          </a:xfrm>
          <a:prstGeom prst="rect">
            <a:avLst/>
          </a:prstGeom>
          <a:noFill/>
        </p:spPr>
        <p:txBody>
          <a:bodyPr wrap="square" rtlCol="0">
            <a:spAutoFit/>
          </a:bodyPr>
          <a:lstStyle/>
          <a:p>
            <a:pPr algn="ctr"/>
            <a:r>
              <a:rPr lang="en-US" sz="5600" b="1" dirty="0">
                <a:solidFill>
                  <a:srgbClr val="1C1861"/>
                </a:solidFill>
                <a:latin typeface="Cera Pro" panose="00000500000000000000" pitchFamily="50" charset="0"/>
                <a:cs typeface="Arial" panose="020B0604020202020204" pitchFamily="34" charset="0"/>
              </a:rPr>
              <a:t>?</a:t>
            </a:r>
          </a:p>
        </p:txBody>
      </p:sp>
      <p:grpSp>
        <p:nvGrpSpPr>
          <p:cNvPr id="23" name="Group 22">
            <a:extLst>
              <a:ext uri="{FF2B5EF4-FFF2-40B4-BE49-F238E27FC236}">
                <a16:creationId xmlns:a16="http://schemas.microsoft.com/office/drawing/2014/main" id="{18EEE560-57F2-0444-A6E3-05D702970640}"/>
              </a:ext>
            </a:extLst>
          </p:cNvPr>
          <p:cNvGrpSpPr/>
          <p:nvPr/>
        </p:nvGrpSpPr>
        <p:grpSpPr>
          <a:xfrm rot="13173467">
            <a:off x="11186299" y="1277775"/>
            <a:ext cx="1569533" cy="1538955"/>
            <a:chOff x="654780" y="3365030"/>
            <a:chExt cx="2415645" cy="2368583"/>
          </a:xfrm>
        </p:grpSpPr>
        <p:sp>
          <p:nvSpPr>
            <p:cNvPr id="24" name="Rounded Rectangle 15">
              <a:extLst>
                <a:ext uri="{FF2B5EF4-FFF2-40B4-BE49-F238E27FC236}">
                  <a16:creationId xmlns:a16="http://schemas.microsoft.com/office/drawing/2014/main" id="{D3657A1D-A65C-A8EF-2CC5-86259F773934}"/>
                </a:ext>
              </a:extLst>
            </p:cNvPr>
            <p:cNvSpPr/>
            <p:nvPr/>
          </p:nvSpPr>
          <p:spPr>
            <a:xfrm rot="14688369">
              <a:off x="1550874" y="2859996"/>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25" name="Rounded Rectangle 16">
              <a:extLst>
                <a:ext uri="{FF2B5EF4-FFF2-40B4-BE49-F238E27FC236}">
                  <a16:creationId xmlns:a16="http://schemas.microsoft.com/office/drawing/2014/main" id="{6E0E3F88-3EEF-5E98-C0E6-A6A99A47D263}"/>
                </a:ext>
              </a:extLst>
            </p:cNvPr>
            <p:cNvSpPr/>
            <p:nvPr/>
          </p:nvSpPr>
          <p:spPr>
            <a:xfrm rot="10370757">
              <a:off x="2494029" y="3365030"/>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grpSp>
        <p:nvGrpSpPr>
          <p:cNvPr id="26" name="Group 25">
            <a:extLst>
              <a:ext uri="{FF2B5EF4-FFF2-40B4-BE49-F238E27FC236}">
                <a16:creationId xmlns:a16="http://schemas.microsoft.com/office/drawing/2014/main" id="{692004C0-6682-449C-E69A-8B3FD0C75B61}"/>
              </a:ext>
            </a:extLst>
          </p:cNvPr>
          <p:cNvGrpSpPr/>
          <p:nvPr/>
        </p:nvGrpSpPr>
        <p:grpSpPr>
          <a:xfrm rot="2247987">
            <a:off x="-552655" y="5015230"/>
            <a:ext cx="1569533" cy="1538955"/>
            <a:chOff x="654780" y="3365030"/>
            <a:chExt cx="2415645" cy="2368583"/>
          </a:xfrm>
        </p:grpSpPr>
        <p:sp>
          <p:nvSpPr>
            <p:cNvPr id="27" name="Rounded Rectangle 18">
              <a:extLst>
                <a:ext uri="{FF2B5EF4-FFF2-40B4-BE49-F238E27FC236}">
                  <a16:creationId xmlns:a16="http://schemas.microsoft.com/office/drawing/2014/main" id="{360C6C6F-098D-3E8F-C982-0C3C0B40CB39}"/>
                </a:ext>
              </a:extLst>
            </p:cNvPr>
            <p:cNvSpPr/>
            <p:nvPr/>
          </p:nvSpPr>
          <p:spPr>
            <a:xfrm rot="14688369">
              <a:off x="1550874" y="2859996"/>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28" name="Rounded Rectangle 19">
              <a:extLst>
                <a:ext uri="{FF2B5EF4-FFF2-40B4-BE49-F238E27FC236}">
                  <a16:creationId xmlns:a16="http://schemas.microsoft.com/office/drawing/2014/main" id="{B4E52379-6A1D-5B74-D3B8-50005C7D556F}"/>
                </a:ext>
              </a:extLst>
            </p:cNvPr>
            <p:cNvSpPr/>
            <p:nvPr/>
          </p:nvSpPr>
          <p:spPr>
            <a:xfrm rot="10370757">
              <a:off x="2494029" y="3365030"/>
              <a:ext cx="576396" cy="2368583"/>
            </a:xfrm>
            <a:prstGeom prst="roundRect">
              <a:avLst>
                <a:gd name="adj" fmla="val 50000"/>
              </a:avLst>
            </a:prstGeom>
            <a:solidFill>
              <a:srgbClr val="FF57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grpSp>
    </p:spTree>
    <p:extLst>
      <p:ext uri="{BB962C8B-B14F-4D97-AF65-F5344CB8AC3E}">
        <p14:creationId xmlns:p14="http://schemas.microsoft.com/office/powerpoint/2010/main" val="4285286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grpId="0" nodeType="afterEffect">
                                  <p:stCondLst>
                                    <p:cond delay="0"/>
                                  </p:stCondLst>
                                  <p:childTnLst>
                                    <p:animRot by="21600000">
                                      <p:cBhvr>
                                        <p:cTn id="6" dur="2000" fill="hold"/>
                                        <p:tgtEl>
                                          <p:spTgt spid="16"/>
                                        </p:tgtEl>
                                        <p:attrNameLst>
                                          <p:attrName>r</p:attrName>
                                        </p:attrNameLst>
                                      </p:cBhvr>
                                    </p:animRot>
                                  </p:childTnLst>
                                </p:cTn>
                              </p:par>
                              <p:par>
                                <p:cTn id="7" presetID="26"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wipe(down)">
                                      <p:cBhvr>
                                        <p:cTn id="9" dur="580">
                                          <p:stCondLst>
                                            <p:cond delay="0"/>
                                          </p:stCondLst>
                                        </p:cTn>
                                        <p:tgtEl>
                                          <p:spTgt spid="20"/>
                                        </p:tgtEl>
                                      </p:cBhvr>
                                    </p:animEffect>
                                    <p:anim calcmode="lin" valueType="num">
                                      <p:cBhvr>
                                        <p:cTn id="10"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5" dur="26">
                                          <p:stCondLst>
                                            <p:cond delay="650"/>
                                          </p:stCondLst>
                                        </p:cTn>
                                        <p:tgtEl>
                                          <p:spTgt spid="20"/>
                                        </p:tgtEl>
                                      </p:cBhvr>
                                      <p:to x="100000" y="60000"/>
                                    </p:animScale>
                                    <p:animScale>
                                      <p:cBhvr>
                                        <p:cTn id="16" dur="166" decel="50000">
                                          <p:stCondLst>
                                            <p:cond delay="676"/>
                                          </p:stCondLst>
                                        </p:cTn>
                                        <p:tgtEl>
                                          <p:spTgt spid="20"/>
                                        </p:tgtEl>
                                      </p:cBhvr>
                                      <p:to x="100000" y="100000"/>
                                    </p:animScale>
                                    <p:animScale>
                                      <p:cBhvr>
                                        <p:cTn id="17" dur="26">
                                          <p:stCondLst>
                                            <p:cond delay="1312"/>
                                          </p:stCondLst>
                                        </p:cTn>
                                        <p:tgtEl>
                                          <p:spTgt spid="20"/>
                                        </p:tgtEl>
                                      </p:cBhvr>
                                      <p:to x="100000" y="80000"/>
                                    </p:animScale>
                                    <p:animScale>
                                      <p:cBhvr>
                                        <p:cTn id="18" dur="166" decel="50000">
                                          <p:stCondLst>
                                            <p:cond delay="1338"/>
                                          </p:stCondLst>
                                        </p:cTn>
                                        <p:tgtEl>
                                          <p:spTgt spid="20"/>
                                        </p:tgtEl>
                                      </p:cBhvr>
                                      <p:to x="100000" y="100000"/>
                                    </p:animScale>
                                    <p:animScale>
                                      <p:cBhvr>
                                        <p:cTn id="19" dur="26">
                                          <p:stCondLst>
                                            <p:cond delay="1642"/>
                                          </p:stCondLst>
                                        </p:cTn>
                                        <p:tgtEl>
                                          <p:spTgt spid="20"/>
                                        </p:tgtEl>
                                      </p:cBhvr>
                                      <p:to x="100000" y="90000"/>
                                    </p:animScale>
                                    <p:animScale>
                                      <p:cBhvr>
                                        <p:cTn id="20" dur="166" decel="50000">
                                          <p:stCondLst>
                                            <p:cond delay="1668"/>
                                          </p:stCondLst>
                                        </p:cTn>
                                        <p:tgtEl>
                                          <p:spTgt spid="20"/>
                                        </p:tgtEl>
                                      </p:cBhvr>
                                      <p:to x="100000" y="100000"/>
                                    </p:animScale>
                                    <p:animScale>
                                      <p:cBhvr>
                                        <p:cTn id="21" dur="26">
                                          <p:stCondLst>
                                            <p:cond delay="1808"/>
                                          </p:stCondLst>
                                        </p:cTn>
                                        <p:tgtEl>
                                          <p:spTgt spid="20"/>
                                        </p:tgtEl>
                                      </p:cBhvr>
                                      <p:to x="100000" y="95000"/>
                                    </p:animScale>
                                    <p:animScale>
                                      <p:cBhvr>
                                        <p:cTn id="22" dur="166" decel="50000">
                                          <p:stCondLst>
                                            <p:cond delay="1834"/>
                                          </p:stCondLst>
                                        </p:cTn>
                                        <p:tgtEl>
                                          <p:spTgt spid="2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9E6539-65CA-290E-39C3-61E3B96AF394}"/>
              </a:ext>
            </a:extLst>
          </p:cNvPr>
          <p:cNvSpPr/>
          <p:nvPr/>
        </p:nvSpPr>
        <p:spPr>
          <a:xfrm>
            <a:off x="0" y="-153457"/>
            <a:ext cx="12464814" cy="7011458"/>
          </a:xfrm>
          <a:prstGeom prst="rect">
            <a:avLst/>
          </a:prstGeom>
          <a:solidFill>
            <a:srgbClr val="1C18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pic>
        <p:nvPicPr>
          <p:cNvPr id="4" name="Picture 3" descr="A black background with white text&#10;&#10;Description automatically generated with low confidence">
            <a:extLst>
              <a:ext uri="{FF2B5EF4-FFF2-40B4-BE49-F238E27FC236}">
                <a16:creationId xmlns:a16="http://schemas.microsoft.com/office/drawing/2014/main" id="{8B2CBA85-93F3-F6CC-31F6-D008CBFF38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2299" y="-186389"/>
            <a:ext cx="3062515" cy="1031991"/>
          </a:xfrm>
          <a:prstGeom prst="rect">
            <a:avLst/>
          </a:prstGeom>
        </p:spPr>
      </p:pic>
      <p:sp>
        <p:nvSpPr>
          <p:cNvPr id="5" name="Oval 4">
            <a:extLst>
              <a:ext uri="{FF2B5EF4-FFF2-40B4-BE49-F238E27FC236}">
                <a16:creationId xmlns:a16="http://schemas.microsoft.com/office/drawing/2014/main" id="{2C1DA379-0EDD-1809-C26D-ECE2CB4F4432}"/>
              </a:ext>
            </a:extLst>
          </p:cNvPr>
          <p:cNvSpPr/>
          <p:nvPr/>
        </p:nvSpPr>
        <p:spPr>
          <a:xfrm>
            <a:off x="4718729" y="1979512"/>
            <a:ext cx="2672340" cy="2568811"/>
          </a:xfrm>
          <a:prstGeom prst="ellipse">
            <a:avLst/>
          </a:prstGeom>
          <a:solidFill>
            <a:srgbClr val="FF577A"/>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eaLnBrk="1" fontAlgn="auto" hangingPunct="1">
              <a:spcBef>
                <a:spcPts val="0"/>
              </a:spcBef>
              <a:spcAft>
                <a:spcPts val="0"/>
              </a:spcAft>
              <a:defRPr/>
            </a:pPr>
            <a:endParaRPr lang="en-US" b="1">
              <a:solidFill>
                <a:schemeClr val="bg1"/>
              </a:solidFill>
              <a:latin typeface="Cera Pro" panose="00000500000000000000" pitchFamily="50" charset="0"/>
            </a:endParaRPr>
          </a:p>
        </p:txBody>
      </p:sp>
      <p:sp>
        <p:nvSpPr>
          <p:cNvPr id="6" name="Oval 5">
            <a:extLst>
              <a:ext uri="{FF2B5EF4-FFF2-40B4-BE49-F238E27FC236}">
                <a16:creationId xmlns:a16="http://schemas.microsoft.com/office/drawing/2014/main" id="{AB543B7E-CE20-A6DE-E8C9-41FE237DF25E}"/>
              </a:ext>
            </a:extLst>
          </p:cNvPr>
          <p:cNvSpPr/>
          <p:nvPr/>
        </p:nvSpPr>
        <p:spPr>
          <a:xfrm>
            <a:off x="994799" y="1979512"/>
            <a:ext cx="2672340" cy="2479948"/>
          </a:xfrm>
          <a:prstGeom prst="ellipse">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3300" b="1">
              <a:solidFill>
                <a:schemeClr val="bg1"/>
              </a:solidFill>
              <a:latin typeface="Cera Pro" panose="00000500000000000000" pitchFamily="50" charset="0"/>
            </a:endParaRPr>
          </a:p>
        </p:txBody>
      </p:sp>
      <p:sp>
        <p:nvSpPr>
          <p:cNvPr id="8" name="Oval 7">
            <a:extLst>
              <a:ext uri="{FF2B5EF4-FFF2-40B4-BE49-F238E27FC236}">
                <a16:creationId xmlns:a16="http://schemas.microsoft.com/office/drawing/2014/main" id="{4DB46924-EB0E-632D-1E8C-6CFBAC185B35}"/>
              </a:ext>
            </a:extLst>
          </p:cNvPr>
          <p:cNvSpPr/>
          <p:nvPr/>
        </p:nvSpPr>
        <p:spPr>
          <a:xfrm>
            <a:off x="8657338" y="1979511"/>
            <a:ext cx="2596944" cy="2568811"/>
          </a:xfrm>
          <a:prstGeom prst="ellipse">
            <a:avLst/>
          </a:prstGeom>
          <a:solidFill>
            <a:srgbClr val="8757E5"/>
          </a:solidFill>
          <a:ln>
            <a:noFill/>
          </a:ln>
        </p:spPr>
        <p:style>
          <a:lnRef idx="2">
            <a:schemeClr val="accent3">
              <a:shade val="50000"/>
            </a:schemeClr>
          </a:lnRef>
          <a:fillRef idx="1">
            <a:schemeClr val="accent3"/>
          </a:fillRef>
          <a:effectRef idx="0">
            <a:schemeClr val="accent3"/>
          </a:effectRef>
          <a:fontRef idx="minor">
            <a:schemeClr val="lt1"/>
          </a:fontRef>
        </p:style>
        <p:txBody>
          <a:bodyPr anchor="ctr"/>
          <a:lstStyle/>
          <a:p>
            <a:pPr algn="r" eaLnBrk="1" fontAlgn="auto" hangingPunct="1">
              <a:spcBef>
                <a:spcPts val="0"/>
              </a:spcBef>
              <a:spcAft>
                <a:spcPts val="0"/>
              </a:spcAft>
              <a:defRPr/>
            </a:pPr>
            <a:endParaRPr lang="en-US" b="1">
              <a:solidFill>
                <a:schemeClr val="bg1"/>
              </a:solidFill>
              <a:latin typeface="Cera Pro" panose="00000500000000000000" pitchFamily="50" charset="0"/>
            </a:endParaRPr>
          </a:p>
        </p:txBody>
      </p:sp>
      <p:sp>
        <p:nvSpPr>
          <p:cNvPr id="17" name="TextBox 16">
            <a:extLst>
              <a:ext uri="{FF2B5EF4-FFF2-40B4-BE49-F238E27FC236}">
                <a16:creationId xmlns:a16="http://schemas.microsoft.com/office/drawing/2014/main" id="{7B34994E-379E-E145-71E3-AE2F02C968DE}"/>
              </a:ext>
            </a:extLst>
          </p:cNvPr>
          <p:cNvSpPr txBox="1"/>
          <p:nvPr/>
        </p:nvSpPr>
        <p:spPr>
          <a:xfrm>
            <a:off x="846613" y="4716088"/>
            <a:ext cx="3355539" cy="1200329"/>
          </a:xfrm>
          <a:prstGeom prst="rect">
            <a:avLst/>
          </a:prstGeom>
          <a:noFill/>
        </p:spPr>
        <p:txBody>
          <a:bodyPr wrap="square" rtlCol="0">
            <a:spAutoFit/>
          </a:bodyPr>
          <a:lstStyle/>
          <a:p>
            <a:pPr algn="ctr"/>
            <a:r>
              <a:rPr lang="en-GB" sz="3600" b="1" dirty="0">
                <a:solidFill>
                  <a:schemeClr val="bg1"/>
                </a:solidFill>
                <a:latin typeface="Cera Pro" panose="00000500000000000000" pitchFamily="50" charset="0"/>
              </a:rPr>
              <a:t>Staff Name here</a:t>
            </a:r>
          </a:p>
        </p:txBody>
      </p:sp>
      <p:sp>
        <p:nvSpPr>
          <p:cNvPr id="18" name="TextBox 17">
            <a:extLst>
              <a:ext uri="{FF2B5EF4-FFF2-40B4-BE49-F238E27FC236}">
                <a16:creationId xmlns:a16="http://schemas.microsoft.com/office/drawing/2014/main" id="{9CB2DECA-15EA-0E77-B965-776C32FD1ED5}"/>
              </a:ext>
            </a:extLst>
          </p:cNvPr>
          <p:cNvSpPr txBox="1"/>
          <p:nvPr/>
        </p:nvSpPr>
        <p:spPr>
          <a:xfrm>
            <a:off x="4782604" y="4716088"/>
            <a:ext cx="3014089" cy="1323439"/>
          </a:xfrm>
          <a:prstGeom prst="rect">
            <a:avLst/>
          </a:prstGeom>
          <a:noFill/>
        </p:spPr>
        <p:txBody>
          <a:bodyPr wrap="square" rtlCol="0">
            <a:spAutoFit/>
          </a:bodyPr>
          <a:lstStyle/>
          <a:p>
            <a:pPr algn="ctr"/>
            <a:r>
              <a:rPr lang="en-GB" sz="4000" b="1" dirty="0">
                <a:solidFill>
                  <a:schemeClr val="bg1"/>
                </a:solidFill>
                <a:latin typeface="Cera Pro" panose="00000500000000000000" pitchFamily="50" charset="0"/>
              </a:rPr>
              <a:t>Staff Name here</a:t>
            </a:r>
          </a:p>
        </p:txBody>
      </p:sp>
      <p:sp>
        <p:nvSpPr>
          <p:cNvPr id="19" name="TextBox 18">
            <a:extLst>
              <a:ext uri="{FF2B5EF4-FFF2-40B4-BE49-F238E27FC236}">
                <a16:creationId xmlns:a16="http://schemas.microsoft.com/office/drawing/2014/main" id="{A2FD71FD-B6BB-3CAD-8958-4CE87EE7C924}"/>
              </a:ext>
            </a:extLst>
          </p:cNvPr>
          <p:cNvSpPr txBox="1"/>
          <p:nvPr/>
        </p:nvSpPr>
        <p:spPr>
          <a:xfrm>
            <a:off x="8263155" y="4727470"/>
            <a:ext cx="3928845" cy="1323439"/>
          </a:xfrm>
          <a:prstGeom prst="rect">
            <a:avLst/>
          </a:prstGeom>
          <a:noFill/>
        </p:spPr>
        <p:txBody>
          <a:bodyPr wrap="square" rtlCol="0">
            <a:spAutoFit/>
          </a:bodyPr>
          <a:lstStyle/>
          <a:p>
            <a:pPr algn="ctr"/>
            <a:r>
              <a:rPr lang="en-GB" sz="4000" b="1" dirty="0">
                <a:solidFill>
                  <a:schemeClr val="bg1"/>
                </a:solidFill>
                <a:latin typeface="Cera Pro" panose="00000500000000000000" pitchFamily="50" charset="0"/>
              </a:rPr>
              <a:t>Staff Name here</a:t>
            </a:r>
          </a:p>
        </p:txBody>
      </p:sp>
      <p:sp>
        <p:nvSpPr>
          <p:cNvPr id="3" name="Rounded Rectangle 11">
            <a:extLst>
              <a:ext uri="{FF2B5EF4-FFF2-40B4-BE49-F238E27FC236}">
                <a16:creationId xmlns:a16="http://schemas.microsoft.com/office/drawing/2014/main" id="{3E6F28F9-5344-21D8-4425-81E993100674}"/>
              </a:ext>
            </a:extLst>
          </p:cNvPr>
          <p:cNvSpPr/>
          <p:nvPr/>
        </p:nvSpPr>
        <p:spPr>
          <a:xfrm rot="5400000">
            <a:off x="1728757" y="-4509562"/>
            <a:ext cx="2151253" cy="10021446"/>
          </a:xfrm>
          <a:prstGeom prst="roundRect">
            <a:avLst>
              <a:gd name="adj" fmla="val 50000"/>
            </a:avLst>
          </a:prstGeom>
          <a:solidFill>
            <a:srgbClr val="FFB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ra Pro" panose="00000500000000000000" pitchFamily="50" charset="0"/>
            </a:endParaRPr>
          </a:p>
        </p:txBody>
      </p:sp>
      <p:sp>
        <p:nvSpPr>
          <p:cNvPr id="7" name="TextBox 6">
            <a:extLst>
              <a:ext uri="{FF2B5EF4-FFF2-40B4-BE49-F238E27FC236}">
                <a16:creationId xmlns:a16="http://schemas.microsoft.com/office/drawing/2014/main" id="{8E6D1E7C-58AD-99A7-D315-754E0B2DECD2}"/>
              </a:ext>
            </a:extLst>
          </p:cNvPr>
          <p:cNvSpPr txBox="1"/>
          <p:nvPr/>
        </p:nvSpPr>
        <p:spPr>
          <a:xfrm>
            <a:off x="533470" y="130269"/>
            <a:ext cx="6611042" cy="1261884"/>
          </a:xfrm>
          <a:prstGeom prst="rect">
            <a:avLst/>
          </a:prstGeom>
          <a:noFill/>
        </p:spPr>
        <p:txBody>
          <a:bodyPr wrap="square" rtlCol="0">
            <a:spAutoFit/>
          </a:bodyPr>
          <a:lstStyle/>
          <a:p>
            <a:r>
              <a:rPr lang="en-GB" sz="3800" b="1" dirty="0">
                <a:solidFill>
                  <a:srgbClr val="002060"/>
                </a:solidFill>
                <a:latin typeface="Cera Pro" panose="00000500000000000000" pitchFamily="50" charset="0"/>
                <a:ea typeface="+mj-ea"/>
                <a:cs typeface="Arial" panose="020B0604020202020204" pitchFamily="34" charset="0"/>
              </a:rPr>
              <a:t>Who can we reach out for support to in our school?</a:t>
            </a:r>
          </a:p>
        </p:txBody>
      </p:sp>
      <p:sp>
        <p:nvSpPr>
          <p:cNvPr id="14" name="Oval 13">
            <a:extLst>
              <a:ext uri="{FF2B5EF4-FFF2-40B4-BE49-F238E27FC236}">
                <a16:creationId xmlns:a16="http://schemas.microsoft.com/office/drawing/2014/main" id="{BC4601CC-9C87-6740-0E13-8CD4B606A505}"/>
              </a:ext>
            </a:extLst>
          </p:cNvPr>
          <p:cNvSpPr/>
          <p:nvPr/>
        </p:nvSpPr>
        <p:spPr>
          <a:xfrm>
            <a:off x="1251660" y="2191343"/>
            <a:ext cx="2158145" cy="2002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3300" b="1">
              <a:solidFill>
                <a:schemeClr val="bg1"/>
              </a:solidFill>
              <a:latin typeface="Cera Pro" panose="00000500000000000000" pitchFamily="50" charset="0"/>
            </a:endParaRPr>
          </a:p>
        </p:txBody>
      </p:sp>
      <p:sp>
        <p:nvSpPr>
          <p:cNvPr id="15" name="Oval 14">
            <a:extLst>
              <a:ext uri="{FF2B5EF4-FFF2-40B4-BE49-F238E27FC236}">
                <a16:creationId xmlns:a16="http://schemas.microsoft.com/office/drawing/2014/main" id="{B0E81A99-A786-4F94-AFD9-7AA4FC957930}"/>
              </a:ext>
            </a:extLst>
          </p:cNvPr>
          <p:cNvSpPr/>
          <p:nvPr/>
        </p:nvSpPr>
        <p:spPr>
          <a:xfrm>
            <a:off x="8876737" y="2262530"/>
            <a:ext cx="2158145" cy="2002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3300" b="1">
              <a:solidFill>
                <a:schemeClr val="bg1"/>
              </a:solidFill>
              <a:latin typeface="Cera Pro" panose="00000500000000000000" pitchFamily="50" charset="0"/>
            </a:endParaRPr>
          </a:p>
        </p:txBody>
      </p:sp>
      <p:sp>
        <p:nvSpPr>
          <p:cNvPr id="16" name="Oval 15">
            <a:extLst>
              <a:ext uri="{FF2B5EF4-FFF2-40B4-BE49-F238E27FC236}">
                <a16:creationId xmlns:a16="http://schemas.microsoft.com/office/drawing/2014/main" id="{350523FA-6808-2670-B0AF-3EB28B774035}"/>
              </a:ext>
            </a:extLst>
          </p:cNvPr>
          <p:cNvSpPr/>
          <p:nvPr/>
        </p:nvSpPr>
        <p:spPr>
          <a:xfrm>
            <a:off x="4975826" y="2262530"/>
            <a:ext cx="2158145" cy="20027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3300" b="1">
              <a:solidFill>
                <a:schemeClr val="bg1"/>
              </a:solidFill>
              <a:latin typeface="Cera Pro" panose="00000500000000000000" pitchFamily="50" charset="0"/>
            </a:endParaRPr>
          </a:p>
        </p:txBody>
      </p:sp>
      <p:sp>
        <p:nvSpPr>
          <p:cNvPr id="20" name="Arrow: Chevron 19">
            <a:extLst>
              <a:ext uri="{FF2B5EF4-FFF2-40B4-BE49-F238E27FC236}">
                <a16:creationId xmlns:a16="http://schemas.microsoft.com/office/drawing/2014/main" id="{2DFAC47F-C85F-1516-2F26-965CB3D3962B}"/>
              </a:ext>
            </a:extLst>
          </p:cNvPr>
          <p:cNvSpPr/>
          <p:nvPr/>
        </p:nvSpPr>
        <p:spPr>
          <a:xfrm>
            <a:off x="441575" y="4767612"/>
            <a:ext cx="849354" cy="548640"/>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ra Pro" panose="00000500000000000000" pitchFamily="50" charset="0"/>
              </a:rPr>
              <a:t>1</a:t>
            </a:r>
          </a:p>
        </p:txBody>
      </p:sp>
      <p:sp>
        <p:nvSpPr>
          <p:cNvPr id="21" name="Arrow: Chevron 20">
            <a:extLst>
              <a:ext uri="{FF2B5EF4-FFF2-40B4-BE49-F238E27FC236}">
                <a16:creationId xmlns:a16="http://schemas.microsoft.com/office/drawing/2014/main" id="{737D0211-DCE6-A2E3-BE5F-26AA7769F26F}"/>
              </a:ext>
            </a:extLst>
          </p:cNvPr>
          <p:cNvSpPr/>
          <p:nvPr/>
        </p:nvSpPr>
        <p:spPr>
          <a:xfrm>
            <a:off x="8008756" y="4767612"/>
            <a:ext cx="849354" cy="548640"/>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ra Pro" panose="00000500000000000000" pitchFamily="50" charset="0"/>
              </a:rPr>
              <a:t>3</a:t>
            </a:r>
          </a:p>
        </p:txBody>
      </p:sp>
      <p:sp>
        <p:nvSpPr>
          <p:cNvPr id="22" name="Arrow: Chevron 21">
            <a:extLst>
              <a:ext uri="{FF2B5EF4-FFF2-40B4-BE49-F238E27FC236}">
                <a16:creationId xmlns:a16="http://schemas.microsoft.com/office/drawing/2014/main" id="{8652710D-9DD6-048A-EFDA-401077534F78}"/>
              </a:ext>
            </a:extLst>
          </p:cNvPr>
          <p:cNvSpPr/>
          <p:nvPr/>
        </p:nvSpPr>
        <p:spPr>
          <a:xfrm>
            <a:off x="4079893" y="4767612"/>
            <a:ext cx="849354" cy="548640"/>
          </a:xfrm>
          <a:prstGeom prst="chevron">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ra Pro" panose="00000500000000000000" pitchFamily="50" charset="0"/>
              </a:rPr>
              <a:t>2</a:t>
            </a:r>
          </a:p>
        </p:txBody>
      </p:sp>
    </p:spTree>
    <p:extLst>
      <p:ext uri="{BB962C8B-B14F-4D97-AF65-F5344CB8AC3E}">
        <p14:creationId xmlns:p14="http://schemas.microsoft.com/office/powerpoint/2010/main" val="33035759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89FF03655BF5143862B943B1C4EFBA9" ma:contentTypeVersion="14" ma:contentTypeDescription="Create a new document." ma:contentTypeScope="" ma:versionID="d2e4b37b813112af7b27f2423e99d74b">
  <xsd:schema xmlns:xsd="http://www.w3.org/2001/XMLSchema" xmlns:xs="http://www.w3.org/2001/XMLSchema" xmlns:p="http://schemas.microsoft.com/office/2006/metadata/properties" xmlns:ns2="b3a51243-0105-4de4-ad8a-894473378b2c" xmlns:ns3="16ae49f3-829e-48a4-b770-42088e17cf9e" targetNamespace="http://schemas.microsoft.com/office/2006/metadata/properties" ma:root="true" ma:fieldsID="4c7acce7330ab5961128aea5b41fb43e" ns2:_="" ns3:_="">
    <xsd:import namespace="b3a51243-0105-4de4-ad8a-894473378b2c"/>
    <xsd:import namespace="16ae49f3-829e-48a4-b770-42088e17cf9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3a51243-0105-4de4-ad8a-894473378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15d4c797-396b-422f-9324-c7326d18571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ae49f3-829e-48a4-b770-42088e17cf9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6b1b432-1b3f-4e3d-84fa-547afe762041}" ma:internalName="TaxCatchAll" ma:showField="CatchAllData" ma:web="16ae49f3-829e-48a4-b770-42088e17cf9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16ae49f3-829e-48a4-b770-42088e17cf9e" xsi:nil="true"/>
    <lcf76f155ced4ddcb4097134ff3c332f xmlns="b3a51243-0105-4de4-ad8a-894473378b2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7C1B814-2607-4FE2-B69E-FF630732D58B}"/>
</file>

<file path=customXml/itemProps2.xml><?xml version="1.0" encoding="utf-8"?>
<ds:datastoreItem xmlns:ds="http://schemas.openxmlformats.org/officeDocument/2006/customXml" ds:itemID="{C697D3C9-2C42-49F7-B6BA-DEBAC4A1AF0B}">
  <ds:schemaRefs>
    <ds:schemaRef ds:uri="http://schemas.microsoft.com/office/2006/metadata/properties"/>
    <ds:schemaRef ds:uri="b3a51243-0105-4de4-ad8a-894473378b2c"/>
    <ds:schemaRef ds:uri="http://purl.org/dc/terms/"/>
    <ds:schemaRef ds:uri="http://schemas.microsoft.com/office/2006/documentManagement/types"/>
    <ds:schemaRef ds:uri="16ae49f3-829e-48a4-b770-42088e17cf9e"/>
    <ds:schemaRef ds:uri="http://purl.org/dc/dcmitype/"/>
    <ds:schemaRef ds:uri="http://www.w3.org/XML/1998/namespace"/>
    <ds:schemaRef ds:uri="http://schemas.microsoft.com/office/infopath/2007/PartnerControls"/>
    <ds:schemaRef ds:uri="http://schemas.openxmlformats.org/package/2006/metadata/core-properties"/>
    <ds:schemaRef ds:uri="http://purl.org/dc/elements/1.1/"/>
  </ds:schemaRefs>
</ds:datastoreItem>
</file>

<file path=customXml/itemProps3.xml><?xml version="1.0" encoding="utf-8"?>
<ds:datastoreItem xmlns:ds="http://schemas.openxmlformats.org/officeDocument/2006/customXml" ds:itemID="{BB86FB05-4CE5-4A13-AC5D-20559A229EE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65</TotalTime>
  <Words>487</Words>
  <Application>Microsoft Office PowerPoint</Application>
  <PresentationFormat>Widescreen</PresentationFormat>
  <Paragraphs>57</Paragraphs>
  <Slides>8</Slides>
  <Notes>8</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Cera Pro</vt:lpstr>
      <vt:lpstr>Cera Round Pro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Miry Mayer</cp:lastModifiedBy>
  <cp:revision>2</cp:revision>
  <dcterms:created xsi:type="dcterms:W3CDTF">2023-12-19T11:20:56Z</dcterms:created>
  <dcterms:modified xsi:type="dcterms:W3CDTF">2025-03-13T15:06:58Z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0x010100289FF03655BF5143862B943B1C4EFBA9</vt:lpwstr>
  </property>
  <property fmtid="{D5CDD505-2E9C-101B-9397-08002B2CF9AE}" pid="3" name="MediaServiceImageTags">
    <vt:lpwstr/>
  </property>
</Properties>
</file>