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57" r:id="rId5"/>
    <p:sldId id="267" r:id="rId6"/>
    <p:sldId id="4489" r:id="rId7"/>
    <p:sldId id="4550" r:id="rId8"/>
    <p:sldId id="4576" r:id="rId9"/>
    <p:sldId id="4575" r:id="rId10"/>
    <p:sldId id="4577" r:id="rId11"/>
    <p:sldId id="4578" r:id="rId12"/>
    <p:sldId id="4579" r:id="rId13"/>
    <p:sldId id="4580" r:id="rId14"/>
    <p:sldId id="4581" r:id="rId15"/>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347426F-356F-DEF3-DACB-A333AFF931C3}" name="Miry Mayer" initials="MM" userId="S::MMayer@ncb.org.uk::b6f71374-24ee-45b9-8fd2-9b70b697c2b0" providerId="AD"/>
  <p188:author id="{E2568772-C78E-BD9D-53F0-391302694624}" name="Miry Mayer" initials="MM" userId="S::mmayer@ncb.org.uk::b6f71374-24ee-45b9-8fd2-9b70b697c2b0" providerId="AD"/>
  <p188:author id="{B27FB190-C874-1EA2-926A-18B4092AC7A6}" name="Jessica Alborough" initials="JA" userId="S::jalborough@ncb.org.uk::6b1eb61e-fde2-4fe9-a830-968f801bda6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8757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BF20D2-5F00-43D1-89F8-68B6C42A2FA1}" v="1" dt="2025-03-13T15:05:32.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75232" autoAdjust="0"/>
  </p:normalViewPr>
  <p:slideViewPr>
    <p:cSldViewPr snapToGrid="0">
      <p:cViewPr varScale="1">
        <p:scale>
          <a:sx n="47" d="100"/>
          <a:sy n="47" d="100"/>
        </p:scale>
        <p:origin x="1228"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Alborough" userId="6b1eb61e-fde2-4fe9-a830-968f801bda68" providerId="ADAL" clId="{0A8230C1-950C-44F2-89C0-738E9086C8B2}"/>
    <pc:docChg chg="modSld">
      <pc:chgData name="Jessica Alborough" userId="6b1eb61e-fde2-4fe9-a830-968f801bda68" providerId="ADAL" clId="{0A8230C1-950C-44F2-89C0-738E9086C8B2}" dt="2024-01-05T12:33:16.260" v="18" actId="20577"/>
      <pc:docMkLst>
        <pc:docMk/>
      </pc:docMkLst>
      <pc:sldChg chg="modNotesTx">
        <pc:chgData name="Jessica Alborough" userId="6b1eb61e-fde2-4fe9-a830-968f801bda68" providerId="ADAL" clId="{0A8230C1-950C-44F2-89C0-738E9086C8B2}" dt="2024-01-05T12:32:05.992" v="0" actId="20577"/>
        <pc:sldMkLst>
          <pc:docMk/>
          <pc:sldMk cId="611939825" sldId="257"/>
        </pc:sldMkLst>
      </pc:sldChg>
      <pc:sldChg chg="modNotesTx">
        <pc:chgData name="Jessica Alborough" userId="6b1eb61e-fde2-4fe9-a830-968f801bda68" providerId="ADAL" clId="{0A8230C1-950C-44F2-89C0-738E9086C8B2}" dt="2024-01-05T12:32:07.975" v="1" actId="20577"/>
        <pc:sldMkLst>
          <pc:docMk/>
          <pc:sldMk cId="131793075" sldId="267"/>
        </pc:sldMkLst>
      </pc:sldChg>
      <pc:sldChg chg="addCm modNotesTx">
        <pc:chgData name="Jessica Alborough" userId="6b1eb61e-fde2-4fe9-a830-968f801bda68" providerId="ADAL" clId="{0A8230C1-950C-44F2-89C0-738E9086C8B2}" dt="2024-01-05T12:32:17.441" v="3"/>
        <pc:sldMkLst>
          <pc:docMk/>
          <pc:sldMk cId="239040781" sldId="4489"/>
        </pc:sldMkLst>
        <pc:extLst>
          <p:ext xmlns:p="http://schemas.openxmlformats.org/presentationml/2006/main" uri="{D6D511B9-2390-475A-947B-AFAB55BFBCF1}">
            <pc226:cmChg xmlns:pc226="http://schemas.microsoft.com/office/powerpoint/2022/06/main/command" chg="add">
              <pc226:chgData name="Jessica Alborough" userId="6b1eb61e-fde2-4fe9-a830-968f801bda68" providerId="ADAL" clId="{0A8230C1-950C-44F2-89C0-738E9086C8B2}" dt="2024-01-05T12:32:17.441" v="3"/>
              <pc2:cmMkLst xmlns:pc2="http://schemas.microsoft.com/office/powerpoint/2019/9/main/command">
                <pc:docMk/>
                <pc:sldMk cId="239040781" sldId="4489"/>
                <pc2:cmMk id="{E2CDCBAC-C40D-448C-A689-AE1102F79E4A}"/>
              </pc2:cmMkLst>
            </pc226:cmChg>
          </p:ext>
        </pc:extLst>
      </pc:sldChg>
      <pc:sldChg chg="modNotesTx">
        <pc:chgData name="Jessica Alborough" userId="6b1eb61e-fde2-4fe9-a830-968f801bda68" providerId="ADAL" clId="{0A8230C1-950C-44F2-89C0-738E9086C8B2}" dt="2024-01-05T12:32:21.641" v="4" actId="20577"/>
        <pc:sldMkLst>
          <pc:docMk/>
          <pc:sldMk cId="4285286043" sldId="4550"/>
        </pc:sldMkLst>
      </pc:sldChg>
      <pc:sldChg chg="modNotesTx">
        <pc:chgData name="Jessica Alborough" userId="6b1eb61e-fde2-4fe9-a830-968f801bda68" providerId="ADAL" clId="{0A8230C1-950C-44F2-89C0-738E9086C8B2}" dt="2024-01-05T12:32:58.669" v="13" actId="20577"/>
        <pc:sldMkLst>
          <pc:docMk/>
          <pc:sldMk cId="2492933827" sldId="4575"/>
        </pc:sldMkLst>
      </pc:sldChg>
      <pc:sldChg chg="modNotesTx">
        <pc:chgData name="Jessica Alborough" userId="6b1eb61e-fde2-4fe9-a830-968f801bda68" providerId="ADAL" clId="{0A8230C1-950C-44F2-89C0-738E9086C8B2}" dt="2024-01-05T12:32:27.625" v="5" actId="20577"/>
        <pc:sldMkLst>
          <pc:docMk/>
          <pc:sldMk cId="643213947" sldId="4576"/>
        </pc:sldMkLst>
      </pc:sldChg>
      <pc:sldChg chg="modNotesTx">
        <pc:chgData name="Jessica Alborough" userId="6b1eb61e-fde2-4fe9-a830-968f801bda68" providerId="ADAL" clId="{0A8230C1-950C-44F2-89C0-738E9086C8B2}" dt="2024-01-05T12:33:06.318" v="14" actId="20577"/>
        <pc:sldMkLst>
          <pc:docMk/>
          <pc:sldMk cId="4173278661" sldId="4577"/>
        </pc:sldMkLst>
      </pc:sldChg>
      <pc:sldChg chg="modNotesTx">
        <pc:chgData name="Jessica Alborough" userId="6b1eb61e-fde2-4fe9-a830-968f801bda68" providerId="ADAL" clId="{0A8230C1-950C-44F2-89C0-738E9086C8B2}" dt="2024-01-05T12:33:08.300" v="15" actId="20577"/>
        <pc:sldMkLst>
          <pc:docMk/>
          <pc:sldMk cId="734440765" sldId="4578"/>
        </pc:sldMkLst>
      </pc:sldChg>
      <pc:sldChg chg="modNotesTx">
        <pc:chgData name="Jessica Alborough" userId="6b1eb61e-fde2-4fe9-a830-968f801bda68" providerId="ADAL" clId="{0A8230C1-950C-44F2-89C0-738E9086C8B2}" dt="2024-01-05T12:33:12.016" v="16" actId="20577"/>
        <pc:sldMkLst>
          <pc:docMk/>
          <pc:sldMk cId="223561603" sldId="4579"/>
        </pc:sldMkLst>
      </pc:sldChg>
      <pc:sldChg chg="modNotesTx">
        <pc:chgData name="Jessica Alborough" userId="6b1eb61e-fde2-4fe9-a830-968f801bda68" providerId="ADAL" clId="{0A8230C1-950C-44F2-89C0-738E9086C8B2}" dt="2024-01-05T12:33:14.156" v="17" actId="20577"/>
        <pc:sldMkLst>
          <pc:docMk/>
          <pc:sldMk cId="3682017201" sldId="4580"/>
        </pc:sldMkLst>
      </pc:sldChg>
      <pc:sldChg chg="modNotesTx">
        <pc:chgData name="Jessica Alborough" userId="6b1eb61e-fde2-4fe9-a830-968f801bda68" providerId="ADAL" clId="{0A8230C1-950C-44F2-89C0-738E9086C8B2}" dt="2024-01-05T12:33:16.260" v="18" actId="20577"/>
        <pc:sldMkLst>
          <pc:docMk/>
          <pc:sldMk cId="3303575972" sldId="4581"/>
        </pc:sldMkLst>
      </pc:sldChg>
    </pc:docChg>
  </pc:docChgLst>
  <pc:docChgLst>
    <pc:chgData name="Miry Mayer" userId="S::mmayer@ncb.org.uk::b6f71374-24ee-45b9-8fd2-9b70b697c2b0" providerId="AD" clId="Web-{64F74173-9949-7883-C124-7973146E23B2}"/>
    <pc:docChg chg="mod modSld">
      <pc:chgData name="Miry Mayer" userId="S::mmayer@ncb.org.uk::b6f71374-24ee-45b9-8fd2-9b70b697c2b0" providerId="AD" clId="Web-{64F74173-9949-7883-C124-7973146E23B2}" dt="2024-01-09T10:37:24.845" v="11" actId="1076"/>
      <pc:docMkLst>
        <pc:docMk/>
      </pc:docMkLst>
      <pc:sldChg chg="addSp modSp modCm">
        <pc:chgData name="Miry Mayer" userId="S::mmayer@ncb.org.uk::b6f71374-24ee-45b9-8fd2-9b70b697c2b0" providerId="AD" clId="Web-{64F74173-9949-7883-C124-7973146E23B2}" dt="2024-01-09T10:37:24.845" v="11" actId="1076"/>
        <pc:sldMkLst>
          <pc:docMk/>
          <pc:sldMk cId="239040781" sldId="4489"/>
        </pc:sldMkLst>
        <pc:extLst>
          <p:ext xmlns:p="http://schemas.openxmlformats.org/presentationml/2006/main" uri="{D6D511B9-2390-475A-947B-AFAB55BFBCF1}">
            <pc226:cmChg xmlns:pc226="http://schemas.microsoft.com/office/powerpoint/2022/06/main/command" chg="mod modRxn">
              <pc226:chgData name="Miry Mayer" userId="S::mmayer@ncb.org.uk::b6f71374-24ee-45b9-8fd2-9b70b697c2b0" providerId="AD" clId="Web-{64F74173-9949-7883-C124-7973146E23B2}" dt="2024-01-09T10:36:35.968" v="1"/>
              <pc2:cmMkLst xmlns:pc2="http://schemas.microsoft.com/office/powerpoint/2019/9/main/command">
                <pc:docMk/>
                <pc:sldMk cId="239040781" sldId="4489"/>
                <pc2:cmMk id="{E2CDCBAC-C40D-448C-A689-AE1102F79E4A}"/>
              </pc2:cmMkLst>
            </pc226:cmChg>
          </p:ext>
        </pc:extLst>
      </pc:sldChg>
    </pc:docChg>
  </pc:docChgLst>
  <pc:docChgLst>
    <pc:chgData name="Miry Mayer" userId="b6f71374-24ee-45b9-8fd2-9b70b697c2b0" providerId="ADAL" clId="{38BF20D2-5F00-43D1-89F8-68B6C42A2FA1}"/>
    <pc:docChg chg="custSel modSld">
      <pc:chgData name="Miry Mayer" userId="b6f71374-24ee-45b9-8fd2-9b70b697c2b0" providerId="ADAL" clId="{38BF20D2-5F00-43D1-89F8-68B6C42A2FA1}" dt="2025-03-13T15:07:26.119" v="7"/>
      <pc:docMkLst>
        <pc:docMk/>
      </pc:docMkLst>
      <pc:sldChg chg="addSp delSp modSp mod delAnim modAnim">
        <pc:chgData name="Miry Mayer" userId="b6f71374-24ee-45b9-8fd2-9b70b697c2b0" providerId="ADAL" clId="{38BF20D2-5F00-43D1-89F8-68B6C42A2FA1}" dt="2025-03-13T15:07:26.119" v="7"/>
        <pc:sldMkLst>
          <pc:docMk/>
          <pc:sldMk cId="239040781" sldId="4489"/>
        </pc:sldMkLst>
        <pc:spChg chg="mod">
          <ac:chgData name="Miry Mayer" userId="b6f71374-24ee-45b9-8fd2-9b70b697c2b0" providerId="ADAL" clId="{38BF20D2-5F00-43D1-89F8-68B6C42A2FA1}" dt="2025-03-13T15:07:26.119" v="7"/>
          <ac:spMkLst>
            <pc:docMk/>
            <pc:sldMk cId="239040781" sldId="4489"/>
            <ac:spMk id="3" creationId="{EAA77FE2-07E2-34B9-D587-FE5B96A17F47}"/>
          </ac:spMkLst>
        </pc:spChg>
        <pc:picChg chg="del">
          <ac:chgData name="Miry Mayer" userId="b6f71374-24ee-45b9-8fd2-9b70b697c2b0" providerId="ADAL" clId="{38BF20D2-5F00-43D1-89F8-68B6C42A2FA1}" dt="2025-03-13T15:05:09.824" v="0" actId="478"/>
          <ac:picMkLst>
            <pc:docMk/>
            <pc:sldMk cId="239040781" sldId="4489"/>
            <ac:picMk id="2" creationId="{31D8E4B4-0F03-B87B-F247-0C43EF3594A5}"/>
          </ac:picMkLst>
        </pc:picChg>
        <pc:picChg chg="add mod">
          <ac:chgData name="Miry Mayer" userId="b6f71374-24ee-45b9-8fd2-9b70b697c2b0" providerId="ADAL" clId="{38BF20D2-5F00-43D1-89F8-68B6C42A2FA1}" dt="2025-03-13T15:05:39.302" v="4" actId="1076"/>
          <ac:picMkLst>
            <pc:docMk/>
            <pc:sldMk cId="239040781" sldId="4489"/>
            <ac:picMk id="10" creationId="{0D5915A1-BA42-4C74-F493-E631CC9C1420}"/>
          </ac:picMkLst>
        </pc:picChg>
      </pc:sldChg>
    </pc:docChg>
  </pc:docChgLst>
  <pc:docChgLst>
    <pc:chgData name="Miry Mayer" userId="b6f71374-24ee-45b9-8fd2-9b70b697c2b0" providerId="ADAL" clId="{FC54D1C4-1819-43B9-97AA-548D85AA57FB}"/>
    <pc:docChg chg="undo redo custSel addSld delSld modSld">
      <pc:chgData name="Miry Mayer" userId="b6f71374-24ee-45b9-8fd2-9b70b697c2b0" providerId="ADAL" clId="{FC54D1C4-1819-43B9-97AA-548D85AA57FB}" dt="2023-12-21T16:01:29.968" v="689" actId="20577"/>
      <pc:docMkLst>
        <pc:docMk/>
      </pc:docMkLst>
      <pc:sldChg chg="del">
        <pc:chgData name="Miry Mayer" userId="b6f71374-24ee-45b9-8fd2-9b70b697c2b0" providerId="ADAL" clId="{FC54D1C4-1819-43B9-97AA-548D85AA57FB}" dt="2023-12-19T11:27:10.916" v="52" actId="47"/>
        <pc:sldMkLst>
          <pc:docMk/>
          <pc:sldMk cId="109857222" sldId="256"/>
        </pc:sldMkLst>
      </pc:sldChg>
      <pc:sldChg chg="addSp modSp add mod">
        <pc:chgData name="Miry Mayer" userId="b6f71374-24ee-45b9-8fd2-9b70b697c2b0" providerId="ADAL" clId="{FC54D1C4-1819-43B9-97AA-548D85AA57FB}" dt="2023-12-19T11:26:54.115" v="50" actId="2711"/>
        <pc:sldMkLst>
          <pc:docMk/>
          <pc:sldMk cId="611939825" sldId="257"/>
        </pc:sldMkLst>
      </pc:sldChg>
      <pc:sldChg chg="addSp delSp modSp add">
        <pc:chgData name="Miry Mayer" userId="b6f71374-24ee-45b9-8fd2-9b70b697c2b0" providerId="ADAL" clId="{FC54D1C4-1819-43B9-97AA-548D85AA57FB}" dt="2023-12-19T11:38:58.282" v="149"/>
        <pc:sldMkLst>
          <pc:docMk/>
          <pc:sldMk cId="131793075" sldId="267"/>
        </pc:sldMkLst>
      </pc:sldChg>
      <pc:sldChg chg="addSp modSp add del mod modAnim">
        <pc:chgData name="Miry Mayer" userId="b6f71374-24ee-45b9-8fd2-9b70b697c2b0" providerId="ADAL" clId="{FC54D1C4-1819-43B9-97AA-548D85AA57FB}" dt="2023-12-19T11:30:28.927" v="57" actId="1076"/>
        <pc:sldMkLst>
          <pc:docMk/>
          <pc:sldMk cId="239040781" sldId="4489"/>
        </pc:sldMkLst>
      </pc:sldChg>
      <pc:sldChg chg="addSp delSp modSp add mod modAnim">
        <pc:chgData name="Miry Mayer" userId="b6f71374-24ee-45b9-8fd2-9b70b697c2b0" providerId="ADAL" clId="{FC54D1C4-1819-43B9-97AA-548D85AA57FB}" dt="2023-12-21T16:01:29.968" v="689" actId="20577"/>
        <pc:sldMkLst>
          <pc:docMk/>
          <pc:sldMk cId="4285286043" sldId="4550"/>
        </pc:sldMkLst>
      </pc:sldChg>
      <pc:sldChg chg="modSp add mod">
        <pc:chgData name="Miry Mayer" userId="b6f71374-24ee-45b9-8fd2-9b70b697c2b0" providerId="ADAL" clId="{FC54D1C4-1819-43B9-97AA-548D85AA57FB}" dt="2023-12-19T11:46:48.440" v="352" actId="20577"/>
        <pc:sldMkLst>
          <pc:docMk/>
          <pc:sldMk cId="2492933827" sldId="4575"/>
        </pc:sldMkLst>
      </pc:sldChg>
      <pc:sldChg chg="addSp delSp modSp add mod modAnim">
        <pc:chgData name="Miry Mayer" userId="b6f71374-24ee-45b9-8fd2-9b70b697c2b0" providerId="ADAL" clId="{FC54D1C4-1819-43B9-97AA-548D85AA57FB}" dt="2023-12-19T11:46:00.501" v="317" actId="14100"/>
        <pc:sldMkLst>
          <pc:docMk/>
          <pc:sldMk cId="643213947" sldId="4576"/>
        </pc:sldMkLst>
      </pc:sldChg>
      <pc:sldChg chg="addSp delSp modSp add mod">
        <pc:chgData name="Miry Mayer" userId="b6f71374-24ee-45b9-8fd2-9b70b697c2b0" providerId="ADAL" clId="{FC54D1C4-1819-43B9-97AA-548D85AA57FB}" dt="2023-12-19T11:58:13.905" v="520" actId="1076"/>
        <pc:sldMkLst>
          <pc:docMk/>
          <pc:sldMk cId="4173278661" sldId="4577"/>
        </pc:sldMkLst>
      </pc:sldChg>
      <pc:sldChg chg="modSp add mod">
        <pc:chgData name="Miry Mayer" userId="b6f71374-24ee-45b9-8fd2-9b70b697c2b0" providerId="ADAL" clId="{FC54D1C4-1819-43B9-97AA-548D85AA57FB}" dt="2023-12-19T11:58:08.318" v="519" actId="1076"/>
        <pc:sldMkLst>
          <pc:docMk/>
          <pc:sldMk cId="734440765" sldId="4578"/>
        </pc:sldMkLst>
      </pc:sldChg>
      <pc:sldChg chg="addSp delSp modSp add mod">
        <pc:chgData name="Miry Mayer" userId="b6f71374-24ee-45b9-8fd2-9b70b697c2b0" providerId="ADAL" clId="{FC54D1C4-1819-43B9-97AA-548D85AA57FB}" dt="2023-12-19T11:59:24.993" v="532" actId="22"/>
        <pc:sldMkLst>
          <pc:docMk/>
          <pc:sldMk cId="223561603" sldId="4579"/>
        </pc:sldMkLst>
      </pc:sldChg>
      <pc:sldChg chg="modSp add mod">
        <pc:chgData name="Miry Mayer" userId="b6f71374-24ee-45b9-8fd2-9b70b697c2b0" providerId="ADAL" clId="{FC54D1C4-1819-43B9-97AA-548D85AA57FB}" dt="2023-12-19T12:00:18.874" v="539" actId="1076"/>
        <pc:sldMkLst>
          <pc:docMk/>
          <pc:sldMk cId="3682017201" sldId="4580"/>
        </pc:sldMkLst>
      </pc:sldChg>
      <pc:sldChg chg="addSp delSp modSp add mod">
        <pc:chgData name="Miry Mayer" userId="b6f71374-24ee-45b9-8fd2-9b70b697c2b0" providerId="ADAL" clId="{FC54D1C4-1819-43B9-97AA-548D85AA57FB}" dt="2023-12-19T12:05:47.370" v="647" actId="1076"/>
        <pc:sldMkLst>
          <pc:docMk/>
          <pc:sldMk cId="3303575972" sldId="458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C2309B-FE2E-474F-A15C-D8B06BB58C01}" type="datetimeFigureOut">
              <a:rPr lang="en-GB" smtClean="0"/>
              <a:t>14/03/2025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AC5F98-6C2A-4E58-B236-3827CD2A539D}" type="slidenum">
              <a:rPr lang="en-GB" smtClean="0"/>
              <a:t>‹#›</a:t>
            </a:fld>
            <a:endParaRPr lang="en-GB"/>
          </a:p>
        </p:txBody>
      </p:sp>
    </p:spTree>
    <p:extLst>
      <p:ext uri="{BB962C8B-B14F-4D97-AF65-F5344CB8AC3E}">
        <p14:creationId xmlns:p14="http://schemas.microsoft.com/office/powerpoint/2010/main" val="1953611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youtu.be/-h28qPIxQvA."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defRPr/>
            </a:pPr>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1</a:t>
            </a:fld>
            <a:endParaRPr lang="en-GB"/>
          </a:p>
        </p:txBody>
      </p:sp>
    </p:spTree>
    <p:extLst>
      <p:ext uri="{BB962C8B-B14F-4D97-AF65-F5344CB8AC3E}">
        <p14:creationId xmlns:p14="http://schemas.microsoft.com/office/powerpoint/2010/main" val="3058192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900"/>
              </a:spcBef>
              <a:spcAft>
                <a:spcPts val="900"/>
              </a:spcAft>
              <a:buFont typeface="Arial" panose="020B0604020202020204" pitchFamily="34" charset="0"/>
              <a:buChar char="•"/>
              <a:defRPr/>
            </a:pPr>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10</a:t>
            </a:fld>
            <a:endParaRPr lang="en-GB"/>
          </a:p>
        </p:txBody>
      </p:sp>
    </p:spTree>
    <p:extLst>
      <p:ext uri="{BB962C8B-B14F-4D97-AF65-F5344CB8AC3E}">
        <p14:creationId xmlns:p14="http://schemas.microsoft.com/office/powerpoint/2010/main" val="1048186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11</a:t>
            </a:fld>
            <a:endParaRPr lang="en-GB"/>
          </a:p>
        </p:txBody>
      </p:sp>
    </p:spTree>
    <p:extLst>
      <p:ext uri="{BB962C8B-B14F-4D97-AF65-F5344CB8AC3E}">
        <p14:creationId xmlns:p14="http://schemas.microsoft.com/office/powerpoint/2010/main" val="2102059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spcBef>
                <a:spcPct val="0"/>
              </a:spcBef>
              <a:buFont typeface="Arial" panose="020B0604020202020204" pitchFamily="34" charset="0"/>
              <a:buNone/>
            </a:pPr>
            <a:endParaRPr lang="en-GB" altLang="en-US" b="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52582FB-06FD-4186-AF45-7E1B98C80527}" type="slidenum">
              <a:rPr lang="en-GB" smtClean="0"/>
              <a:t>2</a:t>
            </a:fld>
            <a:endParaRPr lang="en-GB"/>
          </a:p>
        </p:txBody>
      </p:sp>
    </p:spTree>
    <p:extLst>
      <p:ext uri="{BB962C8B-B14F-4D97-AF65-F5344CB8AC3E}">
        <p14:creationId xmlns:p14="http://schemas.microsoft.com/office/powerpoint/2010/main" val="1797893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5"/>
          </p:nvPr>
        </p:nvSpPr>
        <p:spPr/>
        <p:txBody>
          <a:bodyPr/>
          <a:lstStyle/>
          <a:p>
            <a:fld id="{552582FB-06FD-4186-AF45-7E1B98C80527}" type="slidenum">
              <a:rPr lang="en-GB" smtClean="0"/>
              <a:t>3</a:t>
            </a:fld>
            <a:endParaRPr lang="en-GB"/>
          </a:p>
        </p:txBody>
      </p:sp>
    </p:spTree>
    <p:extLst>
      <p:ext uri="{BB962C8B-B14F-4D97-AF65-F5344CB8AC3E}">
        <p14:creationId xmlns:p14="http://schemas.microsoft.com/office/powerpoint/2010/main" val="3635100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900"/>
              </a:spcBef>
              <a:spcAft>
                <a:spcPts val="900"/>
              </a:spcAft>
              <a:buFont typeface="Arial" panose="020B0604020202020204" pitchFamily="34" charset="0"/>
              <a:buChar char="•"/>
              <a:defRPr/>
            </a:pPr>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4</a:t>
            </a:fld>
            <a:endParaRPr lang="en-GB"/>
          </a:p>
        </p:txBody>
      </p:sp>
    </p:spTree>
    <p:extLst>
      <p:ext uri="{BB962C8B-B14F-4D97-AF65-F5344CB8AC3E}">
        <p14:creationId xmlns:p14="http://schemas.microsoft.com/office/powerpoint/2010/main" val="1958537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900"/>
              </a:spcBef>
              <a:spcAft>
                <a:spcPts val="900"/>
              </a:spcAft>
              <a:buFont typeface="Arial" panose="020B0604020202020204" pitchFamily="34" charset="0"/>
              <a:buChar char="•"/>
              <a:defRPr/>
            </a:pPr>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5</a:t>
            </a:fld>
            <a:endParaRPr lang="en-GB"/>
          </a:p>
        </p:txBody>
      </p:sp>
    </p:spTree>
    <p:extLst>
      <p:ext uri="{BB962C8B-B14F-4D97-AF65-F5344CB8AC3E}">
        <p14:creationId xmlns:p14="http://schemas.microsoft.com/office/powerpoint/2010/main" val="2013777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buFont typeface="Arial" panose="020B0604020202020204" pitchFamily="34" charset="0"/>
              <a:buChar char="•"/>
            </a:pPr>
            <a:r>
              <a:rPr lang="en-GB" b="1" dirty="0"/>
              <a:t>The ringleader (Bully) - </a:t>
            </a:r>
            <a:r>
              <a:rPr lang="en-GB" dirty="0"/>
              <a:t>Initiating and leading the bullying but not always the person ‘doing’ the bullying.</a:t>
            </a:r>
          </a:p>
          <a:p>
            <a:pPr rtl="0">
              <a:buFont typeface="Arial" panose="020B0604020202020204" pitchFamily="34" charset="0"/>
              <a:buChar char="•"/>
            </a:pPr>
            <a:r>
              <a:rPr lang="en-GB" b="1" dirty="0"/>
              <a:t>The target - </a:t>
            </a:r>
            <a:r>
              <a:rPr lang="en-GB" dirty="0"/>
              <a:t>The person at whom the bullying is aimed.</a:t>
            </a:r>
          </a:p>
          <a:p>
            <a:pPr rtl="0">
              <a:buFont typeface="Arial" panose="020B0604020202020204" pitchFamily="34" charset="0"/>
              <a:buChar char="•"/>
            </a:pPr>
            <a:r>
              <a:rPr lang="en-GB" b="1" dirty="0"/>
              <a:t>Assistant(s) - </a:t>
            </a:r>
            <a:r>
              <a:rPr lang="en-GB" dirty="0"/>
              <a:t>Actively involved in ‘doing’ the bullying but not leading it</a:t>
            </a:r>
          </a:p>
          <a:p>
            <a:pPr rtl="0">
              <a:buFont typeface="Arial" panose="020B0604020202020204" pitchFamily="34" charset="0"/>
              <a:buChar char="•"/>
            </a:pPr>
            <a:r>
              <a:rPr lang="en-GB" b="1" dirty="0"/>
              <a:t>Reinforcer(s) - </a:t>
            </a:r>
            <a:r>
              <a:rPr lang="en-GB" dirty="0"/>
              <a:t>Supports the bullying, might laugh or encourage other people to ‘collude’</a:t>
            </a:r>
          </a:p>
          <a:p>
            <a:pPr rtl="0">
              <a:buFont typeface="Arial" panose="020B0604020202020204" pitchFamily="34" charset="0"/>
              <a:buChar char="•"/>
            </a:pPr>
            <a:r>
              <a:rPr lang="en-GB" b="1" dirty="0"/>
              <a:t>Defender(s) - </a:t>
            </a:r>
            <a:r>
              <a:rPr lang="en-GB" dirty="0"/>
              <a:t>Stands up for someone being bullied. Knows that bullying is wrong and feels confident enough to do something about it. This might involve talking to an adult.</a:t>
            </a:r>
          </a:p>
          <a:p>
            <a:pPr rtl="0">
              <a:buFont typeface="Arial" panose="020B0604020202020204" pitchFamily="34" charset="0"/>
              <a:buChar char="•"/>
            </a:pPr>
            <a:r>
              <a:rPr lang="en-GB" b="1" dirty="0"/>
              <a:t>Outsider/Bystander(s) - </a:t>
            </a:r>
            <a:r>
              <a:rPr lang="en-GB" dirty="0"/>
              <a:t>Ignores any bullying and doesn’t want to get involved.</a:t>
            </a:r>
          </a:p>
          <a:p>
            <a:pPr marL="0" indent="0" rtl="0">
              <a:buFont typeface="Arial" panose="020B0604020202020204" pitchFamily="34" charset="0"/>
              <a:buNone/>
            </a:pPr>
            <a:endParaRPr lang="en-GB" dirty="0"/>
          </a:p>
          <a:p>
            <a:pPr marL="0" indent="0" rtl="0">
              <a:buFont typeface="Arial" panose="020B0604020202020204" pitchFamily="34" charset="0"/>
              <a:buNone/>
            </a:pPr>
            <a:r>
              <a:rPr lang="en-GB" dirty="0"/>
              <a:t>These roles are constantly shifting depending on who is present and the dynamics in the group.</a:t>
            </a:r>
          </a:p>
          <a:p>
            <a:pPr marL="0" indent="0" rtl="0">
              <a:buFont typeface="Arial" panose="020B0604020202020204" pitchFamily="34" charset="0"/>
              <a:buNone/>
            </a:pPr>
            <a:endParaRPr lang="en-GB" dirty="0"/>
          </a:p>
          <a:p>
            <a:pPr marL="0" indent="0" rtl="0">
              <a:buFont typeface="Arial" panose="020B0604020202020204" pitchFamily="34" charset="0"/>
              <a:buNone/>
            </a:pPr>
            <a:r>
              <a:rPr lang="en-GB" dirty="0"/>
              <a:t>The salient points are discussed in this video taken from our online training, which you as a facilitator might find useful: </a:t>
            </a:r>
            <a:r>
              <a:rPr lang="en-GB" dirty="0">
                <a:effectLst/>
                <a:hlinkClick r:id="rId3" tooltip="https://youtu.be/-h28qpixqva."/>
              </a:rPr>
              <a:t>https://youtu.be/-h28qPIxQvA.</a:t>
            </a:r>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6</a:t>
            </a:fld>
            <a:endParaRPr lang="en-GB"/>
          </a:p>
        </p:txBody>
      </p:sp>
    </p:spTree>
    <p:extLst>
      <p:ext uri="{BB962C8B-B14F-4D97-AF65-F5344CB8AC3E}">
        <p14:creationId xmlns:p14="http://schemas.microsoft.com/office/powerpoint/2010/main" val="3398384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900"/>
              </a:spcBef>
              <a:spcAft>
                <a:spcPts val="900"/>
              </a:spcAft>
              <a:buFont typeface="Arial" panose="020B0604020202020204" pitchFamily="34" charset="0"/>
              <a:buChar char="•"/>
              <a:defRPr/>
            </a:pPr>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7</a:t>
            </a:fld>
            <a:endParaRPr lang="en-GB"/>
          </a:p>
        </p:txBody>
      </p:sp>
    </p:spTree>
    <p:extLst>
      <p:ext uri="{BB962C8B-B14F-4D97-AF65-F5344CB8AC3E}">
        <p14:creationId xmlns:p14="http://schemas.microsoft.com/office/powerpoint/2010/main" val="3950886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900"/>
              </a:spcBef>
              <a:spcAft>
                <a:spcPts val="900"/>
              </a:spcAft>
              <a:buFont typeface="Arial" panose="020B0604020202020204" pitchFamily="34" charset="0"/>
              <a:buChar char="•"/>
              <a:defRPr/>
            </a:pPr>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8</a:t>
            </a:fld>
            <a:endParaRPr lang="en-GB"/>
          </a:p>
        </p:txBody>
      </p:sp>
    </p:spTree>
    <p:extLst>
      <p:ext uri="{BB962C8B-B14F-4D97-AF65-F5344CB8AC3E}">
        <p14:creationId xmlns:p14="http://schemas.microsoft.com/office/powerpoint/2010/main" val="1241163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900"/>
              </a:spcBef>
              <a:spcAft>
                <a:spcPts val="900"/>
              </a:spcAft>
              <a:buFont typeface="Arial" panose="020B0604020202020204" pitchFamily="34" charset="0"/>
              <a:buChar char="•"/>
              <a:defRPr/>
            </a:pPr>
            <a:endParaRPr lang="en-GB" dirty="0"/>
          </a:p>
        </p:txBody>
      </p:sp>
      <p:sp>
        <p:nvSpPr>
          <p:cNvPr id="4" name="Slide Number Placeholder 3"/>
          <p:cNvSpPr>
            <a:spLocks noGrp="1"/>
          </p:cNvSpPr>
          <p:nvPr>
            <p:ph type="sldNum" sz="quarter" idx="5"/>
          </p:nvPr>
        </p:nvSpPr>
        <p:spPr/>
        <p:txBody>
          <a:bodyPr/>
          <a:lstStyle/>
          <a:p>
            <a:fld id="{552582FB-06FD-4186-AF45-7E1B98C80527}" type="slidenum">
              <a:rPr lang="en-GB" smtClean="0"/>
              <a:t>9</a:t>
            </a:fld>
            <a:endParaRPr lang="en-GB"/>
          </a:p>
        </p:txBody>
      </p:sp>
    </p:spTree>
    <p:extLst>
      <p:ext uri="{BB962C8B-B14F-4D97-AF65-F5344CB8AC3E}">
        <p14:creationId xmlns:p14="http://schemas.microsoft.com/office/powerpoint/2010/main" val="3352939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14/03/2025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14/03/2025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14/03/2025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14/03/2025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EiTxGTFkLYM?feature=oembed" TargetMode="Externa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E99BC1B1-0797-4F15-A39B-7356D4003D86}"/>
              </a:ext>
            </a:extLst>
          </p:cNvPr>
          <p:cNvSpPr txBox="1"/>
          <p:nvPr/>
        </p:nvSpPr>
        <p:spPr>
          <a:xfrm>
            <a:off x="416377" y="3037162"/>
            <a:ext cx="8097002" cy="769441"/>
          </a:xfrm>
          <a:prstGeom prst="rect">
            <a:avLst/>
          </a:prstGeom>
          <a:noFill/>
        </p:spPr>
        <p:txBody>
          <a:bodyPr wrap="square" rtlCol="0">
            <a:spAutoFit/>
          </a:bodyPr>
          <a:lstStyle/>
          <a:p>
            <a:r>
              <a:rPr lang="en-US" sz="4400" b="1" dirty="0">
                <a:solidFill>
                  <a:srgbClr val="1C1861"/>
                </a:solidFill>
                <a:latin typeface="Cera Pro" panose="00000500000000000000" pitchFamily="50" charset="0"/>
                <a:cs typeface="Arial" panose="020B0604020202020204" pitchFamily="34" charset="0"/>
              </a:rPr>
              <a:t>What is bullying?</a:t>
            </a:r>
            <a:endParaRPr lang="en-US" sz="6000" b="1" dirty="0">
              <a:solidFill>
                <a:srgbClr val="1C1861"/>
              </a:solidFill>
              <a:latin typeface="Cera Pro" panose="00000500000000000000" pitchFamily="50" charset="0"/>
              <a:cs typeface="Arial" panose="020B0604020202020204" pitchFamily="34" charset="0"/>
            </a:endParaRPr>
          </a:p>
        </p:txBody>
      </p:sp>
      <p:pic>
        <p:nvPicPr>
          <p:cNvPr id="12" name="Picture 11">
            <a:extLst>
              <a:ext uri="{FF2B5EF4-FFF2-40B4-BE49-F238E27FC236}">
                <a16:creationId xmlns:a16="http://schemas.microsoft.com/office/drawing/2014/main" id="{73098DCC-D304-4A50-A6D9-4145CD60EC2E}"/>
              </a:ext>
            </a:extLst>
          </p:cNvPr>
          <p:cNvPicPr>
            <a:picLocks noChangeAspect="1"/>
          </p:cNvPicPr>
          <p:nvPr/>
        </p:nvPicPr>
        <p:blipFill>
          <a:blip r:embed="rId3"/>
          <a:stretch>
            <a:fillRect/>
          </a:stretch>
        </p:blipFill>
        <p:spPr>
          <a:xfrm>
            <a:off x="471616" y="6226961"/>
            <a:ext cx="3330484" cy="293866"/>
          </a:xfrm>
          <a:prstGeom prst="rect">
            <a:avLst/>
          </a:prstGeom>
        </p:spPr>
      </p:pic>
      <p:cxnSp>
        <p:nvCxnSpPr>
          <p:cNvPr id="14" name="Straight Connector 13">
            <a:extLst>
              <a:ext uri="{FF2B5EF4-FFF2-40B4-BE49-F238E27FC236}">
                <a16:creationId xmlns:a16="http://schemas.microsoft.com/office/drawing/2014/main" id="{3208D1EE-F209-4E0A-AA79-BB040536B21A}"/>
              </a:ext>
            </a:extLst>
          </p:cNvPr>
          <p:cNvCxnSpPr/>
          <p:nvPr/>
        </p:nvCxnSpPr>
        <p:spPr>
          <a:xfrm>
            <a:off x="564195" y="2859686"/>
            <a:ext cx="957942" cy="0"/>
          </a:xfrm>
          <a:prstGeom prst="line">
            <a:avLst/>
          </a:prstGeom>
          <a:ln w="50800">
            <a:solidFill>
              <a:srgbClr val="1C1861"/>
            </a:solidFill>
          </a:ln>
        </p:spPr>
        <p:style>
          <a:lnRef idx="1">
            <a:schemeClr val="accent1"/>
          </a:lnRef>
          <a:fillRef idx="0">
            <a:schemeClr val="accent1"/>
          </a:fillRef>
          <a:effectRef idx="0">
            <a:schemeClr val="accent1"/>
          </a:effectRef>
          <a:fontRef idx="minor">
            <a:schemeClr val="tx1"/>
          </a:fontRef>
        </p:style>
      </p:cxnSp>
      <p:sp>
        <p:nvSpPr>
          <p:cNvPr id="15" name="Rounded Rectangle 16">
            <a:extLst>
              <a:ext uri="{FF2B5EF4-FFF2-40B4-BE49-F238E27FC236}">
                <a16:creationId xmlns:a16="http://schemas.microsoft.com/office/drawing/2014/main" id="{9E5D4BA7-96CF-4B9D-A764-7F2A978DAE9D}"/>
              </a:ext>
            </a:extLst>
          </p:cNvPr>
          <p:cNvSpPr/>
          <p:nvPr/>
        </p:nvSpPr>
        <p:spPr>
          <a:xfrm rot="8362158">
            <a:off x="5953390" y="-2336708"/>
            <a:ext cx="1835259" cy="5354896"/>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nvGrpSpPr>
          <p:cNvPr id="16" name="Group 15">
            <a:extLst>
              <a:ext uri="{FF2B5EF4-FFF2-40B4-BE49-F238E27FC236}">
                <a16:creationId xmlns:a16="http://schemas.microsoft.com/office/drawing/2014/main" id="{8216E2F4-5174-4DE0-8BF3-BC6AEE292E4E}"/>
              </a:ext>
            </a:extLst>
          </p:cNvPr>
          <p:cNvGrpSpPr/>
          <p:nvPr/>
        </p:nvGrpSpPr>
        <p:grpSpPr>
          <a:xfrm rot="20015539">
            <a:off x="4565606" y="2674886"/>
            <a:ext cx="9538327" cy="9352500"/>
            <a:chOff x="654780" y="3365030"/>
            <a:chExt cx="2415645" cy="2368583"/>
          </a:xfrm>
        </p:grpSpPr>
        <p:sp>
          <p:nvSpPr>
            <p:cNvPr id="17" name="Rounded Rectangle 20">
              <a:extLst>
                <a:ext uri="{FF2B5EF4-FFF2-40B4-BE49-F238E27FC236}">
                  <a16:creationId xmlns:a16="http://schemas.microsoft.com/office/drawing/2014/main" id="{A7655281-54FD-4E29-81C4-F909782FFF73}"/>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8" name="Rounded Rectangle 21">
              <a:extLst>
                <a:ext uri="{FF2B5EF4-FFF2-40B4-BE49-F238E27FC236}">
                  <a16:creationId xmlns:a16="http://schemas.microsoft.com/office/drawing/2014/main" id="{465CBCD0-1036-4A4E-9B82-3669135ED249}"/>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pic>
        <p:nvPicPr>
          <p:cNvPr id="3" name="Picture 2">
            <a:extLst>
              <a:ext uri="{FF2B5EF4-FFF2-40B4-BE49-F238E27FC236}">
                <a16:creationId xmlns:a16="http://schemas.microsoft.com/office/drawing/2014/main" id="{699AE67C-758C-A302-756E-388FDFB56CD9}"/>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99320" y="422557"/>
            <a:ext cx="5310282" cy="1200311"/>
          </a:xfrm>
          <a:prstGeom prst="rect">
            <a:avLst/>
          </a:prstGeom>
        </p:spPr>
      </p:pic>
      <p:sp>
        <p:nvSpPr>
          <p:cNvPr id="2" name="TextBox 1">
            <a:extLst>
              <a:ext uri="{FF2B5EF4-FFF2-40B4-BE49-F238E27FC236}">
                <a16:creationId xmlns:a16="http://schemas.microsoft.com/office/drawing/2014/main" id="{42A32F3C-712D-3BB2-9B43-7C87A85BAC49}"/>
              </a:ext>
            </a:extLst>
          </p:cNvPr>
          <p:cNvSpPr txBox="1"/>
          <p:nvPr/>
        </p:nvSpPr>
        <p:spPr>
          <a:xfrm>
            <a:off x="471616" y="3883672"/>
            <a:ext cx="8097002" cy="523220"/>
          </a:xfrm>
          <a:prstGeom prst="rect">
            <a:avLst/>
          </a:prstGeom>
          <a:noFill/>
        </p:spPr>
        <p:txBody>
          <a:bodyPr wrap="square" rtlCol="0">
            <a:spAutoFit/>
          </a:bodyPr>
          <a:lstStyle/>
          <a:p>
            <a:r>
              <a:rPr lang="en-US" sz="2800" b="1" dirty="0">
                <a:solidFill>
                  <a:srgbClr val="1C1861"/>
                </a:solidFill>
                <a:latin typeface="Cera Pro" panose="00000500000000000000" pitchFamily="50" charset="0"/>
                <a:cs typeface="Arial" panose="020B0604020202020204" pitchFamily="34" charset="0"/>
              </a:rPr>
              <a:t>Primary school lesson</a:t>
            </a:r>
          </a:p>
        </p:txBody>
      </p:sp>
    </p:spTree>
    <p:extLst>
      <p:ext uri="{BB962C8B-B14F-4D97-AF65-F5344CB8AC3E}">
        <p14:creationId xmlns:p14="http://schemas.microsoft.com/office/powerpoint/2010/main" val="611939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6" name="Right Arrow 6">
            <a:extLst>
              <a:ext uri="{FF2B5EF4-FFF2-40B4-BE49-F238E27FC236}">
                <a16:creationId xmlns:a16="http://schemas.microsoft.com/office/drawing/2014/main" id="{91FF80A3-11AC-F85B-B373-93FEFAA4D957}"/>
              </a:ext>
            </a:extLst>
          </p:cNvPr>
          <p:cNvSpPr/>
          <p:nvPr/>
        </p:nvSpPr>
        <p:spPr>
          <a:xfrm>
            <a:off x="2420341" y="954215"/>
            <a:ext cx="8347928" cy="4825699"/>
          </a:xfrm>
          <a:prstGeom prst="rightArrow">
            <a:avLst>
              <a:gd name="adj1" fmla="val 61731"/>
              <a:gd name="adj2" fmla="val 51955"/>
            </a:avLst>
          </a:prstGeom>
          <a:solidFill>
            <a:srgbClr val="FFC00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3"/>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Scenario 4</a:t>
            </a:r>
            <a:endParaRPr lang="en-US" sz="3200" b="1" dirty="0">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596294">
            <a:off x="2932793" y="2541296"/>
            <a:ext cx="5892436" cy="1815882"/>
          </a:xfrm>
          <a:prstGeom prst="rect">
            <a:avLst/>
          </a:prstGeom>
          <a:noFill/>
          <a:ln>
            <a:noFill/>
          </a:ln>
          <a:effectLst>
            <a:softEdge rad="6731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GB" sz="2800" b="1" dirty="0">
                <a:solidFill>
                  <a:srgbClr val="002060"/>
                </a:solidFill>
                <a:latin typeface="Cera Pro" panose="00000500000000000000" pitchFamily="50" charset="0"/>
                <a:cs typeface="Arial" panose="020B0604020202020204" pitchFamily="34" charset="0"/>
              </a:rPr>
              <a:t>Jac is often told by Sofia to spread unkind rumours about Amelia by whispering and passing notes around. </a:t>
            </a:r>
          </a:p>
        </p:txBody>
      </p:sp>
      <p:sp>
        <p:nvSpPr>
          <p:cNvPr id="20" name="Chevron 7">
            <a:extLst>
              <a:ext uri="{FF2B5EF4-FFF2-40B4-BE49-F238E27FC236}">
                <a16:creationId xmlns:a16="http://schemas.microsoft.com/office/drawing/2014/main" id="{26EDE796-8F3F-F33C-13B2-E49E1686D792}"/>
              </a:ext>
            </a:extLst>
          </p:cNvPr>
          <p:cNvSpPr/>
          <p:nvPr/>
        </p:nvSpPr>
        <p:spPr>
          <a:xfrm rot="11328033">
            <a:off x="1540688" y="4716717"/>
            <a:ext cx="5261283" cy="1464537"/>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2" name="TextBox 6">
            <a:extLst>
              <a:ext uri="{FF2B5EF4-FFF2-40B4-BE49-F238E27FC236}">
                <a16:creationId xmlns:a16="http://schemas.microsoft.com/office/drawing/2014/main" id="{0C7CAE77-C4D1-99AA-A10E-D7E795EC7BCF}"/>
              </a:ext>
            </a:extLst>
          </p:cNvPr>
          <p:cNvSpPr txBox="1">
            <a:spLocks noChangeArrowheads="1"/>
          </p:cNvSpPr>
          <p:nvPr/>
        </p:nvSpPr>
        <p:spPr bwMode="auto">
          <a:xfrm rot="567602">
            <a:off x="1950442" y="4894988"/>
            <a:ext cx="4441774"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200" b="1" dirty="0">
                <a:solidFill>
                  <a:schemeClr val="bg1"/>
                </a:solidFill>
                <a:latin typeface="Cera Pro" panose="00000500000000000000" pitchFamily="50" charset="0"/>
                <a:cs typeface="Arial" panose="020B0604020202020204" pitchFamily="34" charset="0"/>
              </a:rPr>
              <a:t>Which roles can you see in this scenario? How could each person reach out for support?</a:t>
            </a:r>
          </a:p>
        </p:txBody>
      </p:sp>
    </p:spTree>
    <p:extLst>
      <p:ext uri="{BB962C8B-B14F-4D97-AF65-F5344CB8AC3E}">
        <p14:creationId xmlns:p14="http://schemas.microsoft.com/office/powerpoint/2010/main" val="3682017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D9E6539-65CA-290E-39C3-61E3B96AF394}"/>
              </a:ext>
            </a:extLst>
          </p:cNvPr>
          <p:cNvSpPr/>
          <p:nvPr/>
        </p:nvSpPr>
        <p:spPr>
          <a:xfrm>
            <a:off x="0" y="-153457"/>
            <a:ext cx="12464814" cy="7011458"/>
          </a:xfrm>
          <a:prstGeom prst="rect">
            <a:avLst/>
          </a:prstGeom>
          <a:solidFill>
            <a:srgbClr val="1C1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pic>
        <p:nvPicPr>
          <p:cNvPr id="4" name="Picture 3" descr="A black background with white text&#10;&#10;Description automatically generated with low confidence">
            <a:extLst>
              <a:ext uri="{FF2B5EF4-FFF2-40B4-BE49-F238E27FC236}">
                <a16:creationId xmlns:a16="http://schemas.microsoft.com/office/drawing/2014/main" id="{8B2CBA85-93F3-F6CC-31F6-D008CBFF38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2299" y="-186389"/>
            <a:ext cx="3062515" cy="1031991"/>
          </a:xfrm>
          <a:prstGeom prst="rect">
            <a:avLst/>
          </a:prstGeom>
        </p:spPr>
      </p:pic>
      <p:sp>
        <p:nvSpPr>
          <p:cNvPr id="5" name="Oval 4">
            <a:extLst>
              <a:ext uri="{FF2B5EF4-FFF2-40B4-BE49-F238E27FC236}">
                <a16:creationId xmlns:a16="http://schemas.microsoft.com/office/drawing/2014/main" id="{2C1DA379-0EDD-1809-C26D-ECE2CB4F4432}"/>
              </a:ext>
            </a:extLst>
          </p:cNvPr>
          <p:cNvSpPr/>
          <p:nvPr/>
        </p:nvSpPr>
        <p:spPr>
          <a:xfrm>
            <a:off x="4718729" y="1979512"/>
            <a:ext cx="2672340" cy="2568811"/>
          </a:xfrm>
          <a:prstGeom prst="ellipse">
            <a:avLst/>
          </a:prstGeom>
          <a:solidFill>
            <a:srgbClr val="FF577A"/>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r" eaLnBrk="1" fontAlgn="auto" hangingPunct="1">
              <a:spcBef>
                <a:spcPts val="0"/>
              </a:spcBef>
              <a:spcAft>
                <a:spcPts val="0"/>
              </a:spcAft>
              <a:defRPr/>
            </a:pPr>
            <a:endParaRPr lang="en-US" b="1">
              <a:solidFill>
                <a:schemeClr val="bg1"/>
              </a:solidFill>
              <a:latin typeface="Cera Pro" panose="00000500000000000000" pitchFamily="50" charset="0"/>
            </a:endParaRPr>
          </a:p>
        </p:txBody>
      </p:sp>
      <p:sp>
        <p:nvSpPr>
          <p:cNvPr id="6" name="Oval 5">
            <a:extLst>
              <a:ext uri="{FF2B5EF4-FFF2-40B4-BE49-F238E27FC236}">
                <a16:creationId xmlns:a16="http://schemas.microsoft.com/office/drawing/2014/main" id="{AB543B7E-CE20-A6DE-E8C9-41FE237DF25E}"/>
              </a:ext>
            </a:extLst>
          </p:cNvPr>
          <p:cNvSpPr/>
          <p:nvPr/>
        </p:nvSpPr>
        <p:spPr>
          <a:xfrm>
            <a:off x="994799" y="1979512"/>
            <a:ext cx="2672340" cy="2479948"/>
          </a:xfrm>
          <a:prstGeom prst="ellipse">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3300" b="1">
              <a:solidFill>
                <a:schemeClr val="bg1"/>
              </a:solidFill>
              <a:latin typeface="Cera Pro" panose="00000500000000000000" pitchFamily="50" charset="0"/>
            </a:endParaRPr>
          </a:p>
        </p:txBody>
      </p:sp>
      <p:sp>
        <p:nvSpPr>
          <p:cNvPr id="8" name="Oval 7">
            <a:extLst>
              <a:ext uri="{FF2B5EF4-FFF2-40B4-BE49-F238E27FC236}">
                <a16:creationId xmlns:a16="http://schemas.microsoft.com/office/drawing/2014/main" id="{4DB46924-EB0E-632D-1E8C-6CFBAC185B35}"/>
              </a:ext>
            </a:extLst>
          </p:cNvPr>
          <p:cNvSpPr/>
          <p:nvPr/>
        </p:nvSpPr>
        <p:spPr>
          <a:xfrm>
            <a:off x="8657338" y="1979511"/>
            <a:ext cx="2596944" cy="2568811"/>
          </a:xfrm>
          <a:prstGeom prst="ellipse">
            <a:avLst/>
          </a:prstGeom>
          <a:solidFill>
            <a:srgbClr val="8757E5"/>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r" eaLnBrk="1" fontAlgn="auto" hangingPunct="1">
              <a:spcBef>
                <a:spcPts val="0"/>
              </a:spcBef>
              <a:spcAft>
                <a:spcPts val="0"/>
              </a:spcAft>
              <a:defRPr/>
            </a:pPr>
            <a:endParaRPr lang="en-US" b="1">
              <a:solidFill>
                <a:schemeClr val="bg1"/>
              </a:solidFill>
              <a:latin typeface="Cera Pro" panose="00000500000000000000" pitchFamily="50" charset="0"/>
            </a:endParaRPr>
          </a:p>
        </p:txBody>
      </p:sp>
      <p:sp>
        <p:nvSpPr>
          <p:cNvPr id="17" name="TextBox 16">
            <a:extLst>
              <a:ext uri="{FF2B5EF4-FFF2-40B4-BE49-F238E27FC236}">
                <a16:creationId xmlns:a16="http://schemas.microsoft.com/office/drawing/2014/main" id="{7B34994E-379E-E145-71E3-AE2F02C968DE}"/>
              </a:ext>
            </a:extLst>
          </p:cNvPr>
          <p:cNvSpPr txBox="1"/>
          <p:nvPr/>
        </p:nvSpPr>
        <p:spPr>
          <a:xfrm>
            <a:off x="846613" y="4716088"/>
            <a:ext cx="3355539" cy="1200329"/>
          </a:xfrm>
          <a:prstGeom prst="rect">
            <a:avLst/>
          </a:prstGeom>
          <a:noFill/>
        </p:spPr>
        <p:txBody>
          <a:bodyPr wrap="square" rtlCol="0">
            <a:spAutoFit/>
          </a:bodyPr>
          <a:lstStyle/>
          <a:p>
            <a:pPr algn="ctr"/>
            <a:r>
              <a:rPr lang="en-GB" sz="3600" b="1" dirty="0">
                <a:solidFill>
                  <a:schemeClr val="bg1"/>
                </a:solidFill>
                <a:latin typeface="Cera Pro" panose="00000500000000000000" pitchFamily="50" charset="0"/>
              </a:rPr>
              <a:t>Staff Name here</a:t>
            </a:r>
          </a:p>
        </p:txBody>
      </p:sp>
      <p:sp>
        <p:nvSpPr>
          <p:cNvPr id="18" name="TextBox 17">
            <a:extLst>
              <a:ext uri="{FF2B5EF4-FFF2-40B4-BE49-F238E27FC236}">
                <a16:creationId xmlns:a16="http://schemas.microsoft.com/office/drawing/2014/main" id="{9CB2DECA-15EA-0E77-B965-776C32FD1ED5}"/>
              </a:ext>
            </a:extLst>
          </p:cNvPr>
          <p:cNvSpPr txBox="1"/>
          <p:nvPr/>
        </p:nvSpPr>
        <p:spPr>
          <a:xfrm>
            <a:off x="4782604" y="4716088"/>
            <a:ext cx="3014089" cy="1323439"/>
          </a:xfrm>
          <a:prstGeom prst="rect">
            <a:avLst/>
          </a:prstGeom>
          <a:noFill/>
        </p:spPr>
        <p:txBody>
          <a:bodyPr wrap="square" rtlCol="0">
            <a:spAutoFit/>
          </a:bodyPr>
          <a:lstStyle/>
          <a:p>
            <a:pPr algn="ctr"/>
            <a:r>
              <a:rPr lang="en-GB" sz="4000" b="1" dirty="0">
                <a:solidFill>
                  <a:schemeClr val="bg1"/>
                </a:solidFill>
                <a:latin typeface="Cera Pro" panose="00000500000000000000" pitchFamily="50" charset="0"/>
              </a:rPr>
              <a:t>Staff Name here</a:t>
            </a:r>
          </a:p>
        </p:txBody>
      </p:sp>
      <p:sp>
        <p:nvSpPr>
          <p:cNvPr id="19" name="TextBox 18">
            <a:extLst>
              <a:ext uri="{FF2B5EF4-FFF2-40B4-BE49-F238E27FC236}">
                <a16:creationId xmlns:a16="http://schemas.microsoft.com/office/drawing/2014/main" id="{A2FD71FD-B6BB-3CAD-8958-4CE87EE7C924}"/>
              </a:ext>
            </a:extLst>
          </p:cNvPr>
          <p:cNvSpPr txBox="1"/>
          <p:nvPr/>
        </p:nvSpPr>
        <p:spPr>
          <a:xfrm>
            <a:off x="8263155" y="4727470"/>
            <a:ext cx="3928845" cy="1323439"/>
          </a:xfrm>
          <a:prstGeom prst="rect">
            <a:avLst/>
          </a:prstGeom>
          <a:noFill/>
        </p:spPr>
        <p:txBody>
          <a:bodyPr wrap="square" rtlCol="0">
            <a:spAutoFit/>
          </a:bodyPr>
          <a:lstStyle/>
          <a:p>
            <a:pPr algn="ctr"/>
            <a:r>
              <a:rPr lang="en-GB" sz="4000" b="1" dirty="0">
                <a:solidFill>
                  <a:schemeClr val="bg1"/>
                </a:solidFill>
                <a:latin typeface="Cera Pro" panose="00000500000000000000" pitchFamily="50" charset="0"/>
              </a:rPr>
              <a:t>Staff Name here</a:t>
            </a:r>
          </a:p>
        </p:txBody>
      </p:sp>
      <p:sp>
        <p:nvSpPr>
          <p:cNvPr id="3" name="Rounded Rectangle 11">
            <a:extLst>
              <a:ext uri="{FF2B5EF4-FFF2-40B4-BE49-F238E27FC236}">
                <a16:creationId xmlns:a16="http://schemas.microsoft.com/office/drawing/2014/main" id="{3E6F28F9-5344-21D8-4425-81E993100674}"/>
              </a:ext>
            </a:extLst>
          </p:cNvPr>
          <p:cNvSpPr/>
          <p:nvPr/>
        </p:nvSpPr>
        <p:spPr>
          <a:xfrm rot="5400000">
            <a:off x="1728757" y="-4509562"/>
            <a:ext cx="2151253" cy="10021446"/>
          </a:xfrm>
          <a:prstGeom prst="roundRect">
            <a:avLst>
              <a:gd name="adj" fmla="val 50000"/>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7" name="TextBox 6">
            <a:extLst>
              <a:ext uri="{FF2B5EF4-FFF2-40B4-BE49-F238E27FC236}">
                <a16:creationId xmlns:a16="http://schemas.microsoft.com/office/drawing/2014/main" id="{8E6D1E7C-58AD-99A7-D315-754E0B2DECD2}"/>
              </a:ext>
            </a:extLst>
          </p:cNvPr>
          <p:cNvSpPr txBox="1"/>
          <p:nvPr/>
        </p:nvSpPr>
        <p:spPr>
          <a:xfrm>
            <a:off x="533470" y="130269"/>
            <a:ext cx="6611042" cy="1261884"/>
          </a:xfrm>
          <a:prstGeom prst="rect">
            <a:avLst/>
          </a:prstGeom>
          <a:noFill/>
        </p:spPr>
        <p:txBody>
          <a:bodyPr wrap="square" rtlCol="0">
            <a:spAutoFit/>
          </a:bodyPr>
          <a:lstStyle/>
          <a:p>
            <a:r>
              <a:rPr lang="en-GB" sz="3800" b="1" dirty="0">
                <a:solidFill>
                  <a:srgbClr val="002060"/>
                </a:solidFill>
                <a:latin typeface="Cera Pro" panose="00000500000000000000" pitchFamily="50" charset="0"/>
                <a:ea typeface="+mj-ea"/>
                <a:cs typeface="Arial" panose="020B0604020202020204" pitchFamily="34" charset="0"/>
              </a:rPr>
              <a:t>Who can we reach out for support to in our school?</a:t>
            </a:r>
          </a:p>
        </p:txBody>
      </p:sp>
      <p:sp>
        <p:nvSpPr>
          <p:cNvPr id="14" name="Oval 13">
            <a:extLst>
              <a:ext uri="{FF2B5EF4-FFF2-40B4-BE49-F238E27FC236}">
                <a16:creationId xmlns:a16="http://schemas.microsoft.com/office/drawing/2014/main" id="{BC4601CC-9C87-6740-0E13-8CD4B606A505}"/>
              </a:ext>
            </a:extLst>
          </p:cNvPr>
          <p:cNvSpPr/>
          <p:nvPr/>
        </p:nvSpPr>
        <p:spPr>
          <a:xfrm>
            <a:off x="1251660" y="2191343"/>
            <a:ext cx="2158145" cy="20027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3300" b="1">
              <a:solidFill>
                <a:schemeClr val="bg1"/>
              </a:solidFill>
              <a:latin typeface="Cera Pro" panose="00000500000000000000" pitchFamily="50" charset="0"/>
            </a:endParaRPr>
          </a:p>
        </p:txBody>
      </p:sp>
      <p:sp>
        <p:nvSpPr>
          <p:cNvPr id="15" name="Oval 14">
            <a:extLst>
              <a:ext uri="{FF2B5EF4-FFF2-40B4-BE49-F238E27FC236}">
                <a16:creationId xmlns:a16="http://schemas.microsoft.com/office/drawing/2014/main" id="{B0E81A99-A786-4F94-AFD9-7AA4FC957930}"/>
              </a:ext>
            </a:extLst>
          </p:cNvPr>
          <p:cNvSpPr/>
          <p:nvPr/>
        </p:nvSpPr>
        <p:spPr>
          <a:xfrm>
            <a:off x="8876737" y="2262530"/>
            <a:ext cx="2158145" cy="20027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3300" b="1">
              <a:solidFill>
                <a:schemeClr val="bg1"/>
              </a:solidFill>
              <a:latin typeface="Cera Pro" panose="00000500000000000000" pitchFamily="50" charset="0"/>
            </a:endParaRPr>
          </a:p>
        </p:txBody>
      </p:sp>
      <p:sp>
        <p:nvSpPr>
          <p:cNvPr id="16" name="Oval 15">
            <a:extLst>
              <a:ext uri="{FF2B5EF4-FFF2-40B4-BE49-F238E27FC236}">
                <a16:creationId xmlns:a16="http://schemas.microsoft.com/office/drawing/2014/main" id="{350523FA-6808-2670-B0AF-3EB28B774035}"/>
              </a:ext>
            </a:extLst>
          </p:cNvPr>
          <p:cNvSpPr/>
          <p:nvPr/>
        </p:nvSpPr>
        <p:spPr>
          <a:xfrm>
            <a:off x="4975826" y="2262530"/>
            <a:ext cx="2158145" cy="20027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3300" b="1">
              <a:solidFill>
                <a:schemeClr val="bg1"/>
              </a:solidFill>
              <a:latin typeface="Cera Pro" panose="00000500000000000000" pitchFamily="50" charset="0"/>
            </a:endParaRPr>
          </a:p>
        </p:txBody>
      </p:sp>
      <p:sp>
        <p:nvSpPr>
          <p:cNvPr id="20" name="Arrow: Chevron 19">
            <a:extLst>
              <a:ext uri="{FF2B5EF4-FFF2-40B4-BE49-F238E27FC236}">
                <a16:creationId xmlns:a16="http://schemas.microsoft.com/office/drawing/2014/main" id="{2DFAC47F-C85F-1516-2F26-965CB3D3962B}"/>
              </a:ext>
            </a:extLst>
          </p:cNvPr>
          <p:cNvSpPr/>
          <p:nvPr/>
        </p:nvSpPr>
        <p:spPr>
          <a:xfrm>
            <a:off x="441575" y="4767612"/>
            <a:ext cx="849354" cy="548640"/>
          </a:xfrm>
          <a:prstGeom prst="chevron">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latin typeface="Cera Pro" panose="00000500000000000000" pitchFamily="50" charset="0"/>
              </a:rPr>
              <a:t>1</a:t>
            </a:r>
          </a:p>
        </p:txBody>
      </p:sp>
      <p:sp>
        <p:nvSpPr>
          <p:cNvPr id="21" name="Arrow: Chevron 20">
            <a:extLst>
              <a:ext uri="{FF2B5EF4-FFF2-40B4-BE49-F238E27FC236}">
                <a16:creationId xmlns:a16="http://schemas.microsoft.com/office/drawing/2014/main" id="{737D0211-DCE6-A2E3-BE5F-26AA7769F26F}"/>
              </a:ext>
            </a:extLst>
          </p:cNvPr>
          <p:cNvSpPr/>
          <p:nvPr/>
        </p:nvSpPr>
        <p:spPr>
          <a:xfrm>
            <a:off x="8008756" y="4767612"/>
            <a:ext cx="849354" cy="548640"/>
          </a:xfrm>
          <a:prstGeom prst="chevron">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latin typeface="Cera Pro" panose="00000500000000000000" pitchFamily="50" charset="0"/>
              </a:rPr>
              <a:t>3</a:t>
            </a:r>
          </a:p>
        </p:txBody>
      </p:sp>
      <p:sp>
        <p:nvSpPr>
          <p:cNvPr id="22" name="Arrow: Chevron 21">
            <a:extLst>
              <a:ext uri="{FF2B5EF4-FFF2-40B4-BE49-F238E27FC236}">
                <a16:creationId xmlns:a16="http://schemas.microsoft.com/office/drawing/2014/main" id="{8652710D-9DD6-048A-EFDA-401077534F78}"/>
              </a:ext>
            </a:extLst>
          </p:cNvPr>
          <p:cNvSpPr/>
          <p:nvPr/>
        </p:nvSpPr>
        <p:spPr>
          <a:xfrm>
            <a:off x="4079893" y="4767612"/>
            <a:ext cx="849354" cy="548640"/>
          </a:xfrm>
          <a:prstGeom prst="chevron">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latin typeface="Cera Pro" panose="00000500000000000000" pitchFamily="50" charset="0"/>
              </a:rPr>
              <a:t>2</a:t>
            </a:r>
          </a:p>
        </p:txBody>
      </p:sp>
    </p:spTree>
    <p:extLst>
      <p:ext uri="{BB962C8B-B14F-4D97-AF65-F5344CB8AC3E}">
        <p14:creationId xmlns:p14="http://schemas.microsoft.com/office/powerpoint/2010/main" val="3303575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2">
            <a:extLst>
              <a:ext uri="{FF2B5EF4-FFF2-40B4-BE49-F238E27FC236}">
                <a16:creationId xmlns:a16="http://schemas.microsoft.com/office/drawing/2014/main" id="{40177986-9CFE-44E7-8DE2-A83B7CD16070}"/>
              </a:ext>
            </a:extLst>
          </p:cNvPr>
          <p:cNvSpPr/>
          <p:nvPr/>
        </p:nvSpPr>
        <p:spPr>
          <a:xfrm rot="18900000">
            <a:off x="9225968" y="-1370576"/>
            <a:ext cx="6659377" cy="19430648"/>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3" name="Rounded Rectangle 11">
            <a:extLst>
              <a:ext uri="{FF2B5EF4-FFF2-40B4-BE49-F238E27FC236}">
                <a16:creationId xmlns:a16="http://schemas.microsoft.com/office/drawing/2014/main" id="{602103CD-257F-4B8B-80B9-868EFD33210B}"/>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4" name="Title 1">
            <a:extLst>
              <a:ext uri="{FF2B5EF4-FFF2-40B4-BE49-F238E27FC236}">
                <a16:creationId xmlns:a16="http://schemas.microsoft.com/office/drawing/2014/main" id="{A89424F5-D6C5-4B19-844C-148B93F9099E}"/>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a:solidFill>
                  <a:schemeClr val="bg1"/>
                </a:solidFill>
                <a:latin typeface="Cera Pro" panose="00000500000000000000" pitchFamily="50" charset="0"/>
                <a:cs typeface="Arial" panose="020B0604020202020204" pitchFamily="34" charset="0"/>
              </a:rPr>
              <a:t>What is bullying?</a:t>
            </a:r>
            <a:endParaRPr lang="en-US" sz="3200" b="1">
              <a:solidFill>
                <a:schemeClr val="bg1"/>
              </a:solidFill>
              <a:latin typeface="Cera Pro" panose="00000500000000000000" pitchFamily="50" charset="0"/>
              <a:cs typeface="Arial" panose="020B0604020202020204" pitchFamily="34" charset="0"/>
            </a:endParaRPr>
          </a:p>
        </p:txBody>
      </p:sp>
      <p:sp>
        <p:nvSpPr>
          <p:cNvPr id="5" name="TextBox 6">
            <a:extLst>
              <a:ext uri="{FF2B5EF4-FFF2-40B4-BE49-F238E27FC236}">
                <a16:creationId xmlns:a16="http://schemas.microsoft.com/office/drawing/2014/main" id="{8E01ED7B-9BC1-48AD-8687-F068C9473A26}"/>
              </a:ext>
            </a:extLst>
          </p:cNvPr>
          <p:cNvSpPr txBox="1">
            <a:spLocks noChangeArrowheads="1"/>
          </p:cNvSpPr>
          <p:nvPr/>
        </p:nvSpPr>
        <p:spPr bwMode="auto">
          <a:xfrm>
            <a:off x="473260" y="1691211"/>
            <a:ext cx="3700693"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3200" b="1" dirty="0">
                <a:solidFill>
                  <a:srgbClr val="1C1861"/>
                </a:solidFill>
                <a:latin typeface="Cera Pro" panose="00000500000000000000" pitchFamily="50" charset="0"/>
                <a:cs typeface="Arial" panose="020B0604020202020204" pitchFamily="34" charset="0"/>
              </a:rPr>
              <a:t>The ABA </a:t>
            </a:r>
            <a:br>
              <a:rPr lang="en-GB" altLang="en-US" sz="3200" b="1" dirty="0">
                <a:solidFill>
                  <a:srgbClr val="1C1861"/>
                </a:solidFill>
                <a:latin typeface="Cera Pro" panose="00000500000000000000" pitchFamily="50" charset="0"/>
                <a:cs typeface="Arial" panose="020B0604020202020204" pitchFamily="34" charset="0"/>
              </a:rPr>
            </a:br>
            <a:r>
              <a:rPr lang="en-GB" altLang="en-US" sz="3200" b="1" dirty="0">
                <a:solidFill>
                  <a:srgbClr val="1C1861"/>
                </a:solidFill>
                <a:latin typeface="Cera Pro" panose="00000500000000000000" pitchFamily="50" charset="0"/>
                <a:cs typeface="Arial" panose="020B0604020202020204" pitchFamily="34" charset="0"/>
              </a:rPr>
              <a:t>(Anti-Bullying Alliance) defines bullying as:</a:t>
            </a:r>
          </a:p>
        </p:txBody>
      </p:sp>
      <p:sp>
        <p:nvSpPr>
          <p:cNvPr id="6" name="TextBox 6">
            <a:extLst>
              <a:ext uri="{FF2B5EF4-FFF2-40B4-BE49-F238E27FC236}">
                <a16:creationId xmlns:a16="http://schemas.microsoft.com/office/drawing/2014/main" id="{53FC80A9-9D3D-4BEA-8AB1-B3B6403E566C}"/>
              </a:ext>
            </a:extLst>
          </p:cNvPr>
          <p:cNvSpPr txBox="1">
            <a:spLocks noChangeArrowheads="1"/>
          </p:cNvSpPr>
          <p:nvPr/>
        </p:nvSpPr>
        <p:spPr bwMode="auto">
          <a:xfrm>
            <a:off x="5595534" y="1165889"/>
            <a:ext cx="4705657" cy="4244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50000"/>
              </a:lnSpc>
            </a:pPr>
            <a:r>
              <a:rPr lang="en-GB" altLang="en-US" sz="2200" dirty="0">
                <a:solidFill>
                  <a:srgbClr val="1C1861"/>
                </a:solidFill>
                <a:latin typeface="Cera Pro" panose="00000500000000000000" pitchFamily="50" charset="0"/>
                <a:cs typeface="Arial" panose="020B0604020202020204" pitchFamily="34" charset="0"/>
              </a:rPr>
              <a:t>‘The </a:t>
            </a:r>
            <a:r>
              <a:rPr lang="en-GB" altLang="en-US" sz="2200" b="1" dirty="0">
                <a:solidFill>
                  <a:srgbClr val="1C1861"/>
                </a:solidFill>
                <a:latin typeface="Cera Pro" panose="00000500000000000000" pitchFamily="50" charset="0"/>
                <a:cs typeface="Arial" panose="020B0604020202020204" pitchFamily="34" charset="0"/>
              </a:rPr>
              <a:t>repetitive, </a:t>
            </a:r>
          </a:p>
          <a:p>
            <a:pPr algn="ctr">
              <a:lnSpc>
                <a:spcPct val="150000"/>
              </a:lnSpc>
            </a:pPr>
            <a:r>
              <a:rPr lang="en-GB" altLang="en-US" sz="2200" b="1" dirty="0">
                <a:solidFill>
                  <a:srgbClr val="1C1861"/>
                </a:solidFill>
                <a:latin typeface="Cera Pro" panose="00000500000000000000" pitchFamily="50" charset="0"/>
                <a:cs typeface="Arial" panose="020B0604020202020204" pitchFamily="34" charset="0"/>
              </a:rPr>
              <a:t>intentional hurting </a:t>
            </a:r>
            <a:r>
              <a:rPr lang="en-GB" altLang="en-US" sz="2200" dirty="0">
                <a:solidFill>
                  <a:srgbClr val="1C1861"/>
                </a:solidFill>
                <a:latin typeface="Cera Pro" panose="00000500000000000000" pitchFamily="50" charset="0"/>
                <a:cs typeface="Arial" panose="020B0604020202020204" pitchFamily="34" charset="0"/>
              </a:rPr>
              <a:t>of one person or group by another person or group, where the relationship involves an </a:t>
            </a:r>
            <a:r>
              <a:rPr lang="en-GB" altLang="en-US" sz="2200" b="1" dirty="0">
                <a:solidFill>
                  <a:srgbClr val="1C1861"/>
                </a:solidFill>
                <a:latin typeface="Cera Pro" panose="00000500000000000000" pitchFamily="50" charset="0"/>
                <a:cs typeface="Arial" panose="020B0604020202020204" pitchFamily="34" charset="0"/>
              </a:rPr>
              <a:t>imbalance of power</a:t>
            </a:r>
            <a:r>
              <a:rPr lang="en-GB" altLang="en-US" sz="2200" dirty="0">
                <a:solidFill>
                  <a:srgbClr val="1C1861"/>
                </a:solidFill>
                <a:latin typeface="Cera Pro" panose="00000500000000000000" pitchFamily="50" charset="0"/>
                <a:cs typeface="Arial" panose="020B0604020202020204" pitchFamily="34" charset="0"/>
              </a:rPr>
              <a:t>. Bullying can be physical, verbal or psychological. It can happen face-to-face or online’.</a:t>
            </a:r>
          </a:p>
        </p:txBody>
      </p:sp>
      <p:grpSp>
        <p:nvGrpSpPr>
          <p:cNvPr id="7" name="Group 6">
            <a:extLst>
              <a:ext uri="{FF2B5EF4-FFF2-40B4-BE49-F238E27FC236}">
                <a16:creationId xmlns:a16="http://schemas.microsoft.com/office/drawing/2014/main" id="{EC74607F-8A27-4806-9311-148EBC6D2CD1}"/>
              </a:ext>
            </a:extLst>
          </p:cNvPr>
          <p:cNvGrpSpPr/>
          <p:nvPr/>
        </p:nvGrpSpPr>
        <p:grpSpPr>
          <a:xfrm rot="13173467">
            <a:off x="10567953" y="1352702"/>
            <a:ext cx="1569533" cy="1538955"/>
            <a:chOff x="654780" y="3365030"/>
            <a:chExt cx="2415645" cy="2368583"/>
          </a:xfrm>
        </p:grpSpPr>
        <p:sp>
          <p:nvSpPr>
            <p:cNvPr id="8" name="Rounded Rectangle 15">
              <a:extLst>
                <a:ext uri="{FF2B5EF4-FFF2-40B4-BE49-F238E27FC236}">
                  <a16:creationId xmlns:a16="http://schemas.microsoft.com/office/drawing/2014/main" id="{70FE0BBB-606B-4D07-8B3A-220609EF7C61}"/>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9" name="Rounded Rectangle 16">
              <a:extLst>
                <a:ext uri="{FF2B5EF4-FFF2-40B4-BE49-F238E27FC236}">
                  <a16:creationId xmlns:a16="http://schemas.microsoft.com/office/drawing/2014/main" id="{35F74529-F7ED-4850-AA46-1A09D40E576D}"/>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10" name="Group 9">
            <a:extLst>
              <a:ext uri="{FF2B5EF4-FFF2-40B4-BE49-F238E27FC236}">
                <a16:creationId xmlns:a16="http://schemas.microsoft.com/office/drawing/2014/main" id="{52978595-022F-4531-A39F-B3CB4D38CF0D}"/>
              </a:ext>
            </a:extLst>
          </p:cNvPr>
          <p:cNvGrpSpPr/>
          <p:nvPr/>
        </p:nvGrpSpPr>
        <p:grpSpPr>
          <a:xfrm rot="2247987">
            <a:off x="3576693" y="3591852"/>
            <a:ext cx="1569533" cy="1538955"/>
            <a:chOff x="654780" y="3365030"/>
            <a:chExt cx="2415645" cy="2368583"/>
          </a:xfrm>
        </p:grpSpPr>
        <p:sp>
          <p:nvSpPr>
            <p:cNvPr id="11" name="Rounded Rectangle 18">
              <a:extLst>
                <a:ext uri="{FF2B5EF4-FFF2-40B4-BE49-F238E27FC236}">
                  <a16:creationId xmlns:a16="http://schemas.microsoft.com/office/drawing/2014/main" id="{82C2DCFB-9682-4709-A9EB-B6232BF83AA7}"/>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2" name="Rounded Rectangle 19">
              <a:extLst>
                <a:ext uri="{FF2B5EF4-FFF2-40B4-BE49-F238E27FC236}">
                  <a16:creationId xmlns:a16="http://schemas.microsoft.com/office/drawing/2014/main" id="{C21CB1D3-ADEA-425E-B1B6-7FFD00E3F720}"/>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14" name="Pentagon 26">
            <a:extLst>
              <a:ext uri="{FF2B5EF4-FFF2-40B4-BE49-F238E27FC236}">
                <a16:creationId xmlns:a16="http://schemas.microsoft.com/office/drawing/2014/main" id="{D97D4343-9F29-46D1-AFB0-0FF5B605F75D}"/>
              </a:ext>
            </a:extLst>
          </p:cNvPr>
          <p:cNvSpPr/>
          <p:nvPr/>
        </p:nvSpPr>
        <p:spPr>
          <a:xfrm>
            <a:off x="8797415" y="5691771"/>
            <a:ext cx="3902585" cy="1180743"/>
          </a:xfrm>
          <a:prstGeom prst="homePlate">
            <a:avLst>
              <a:gd name="adj" fmla="val 35629"/>
            </a:avLst>
          </a:prstGeom>
          <a:solidFill>
            <a:srgbClr val="1C1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Pentagon 27">
            <a:extLst>
              <a:ext uri="{FF2B5EF4-FFF2-40B4-BE49-F238E27FC236}">
                <a16:creationId xmlns:a16="http://schemas.microsoft.com/office/drawing/2014/main" id="{F63656A3-669B-45AB-A979-210971114558}"/>
              </a:ext>
            </a:extLst>
          </p:cNvPr>
          <p:cNvSpPr/>
          <p:nvPr/>
        </p:nvSpPr>
        <p:spPr>
          <a:xfrm>
            <a:off x="5787533" y="5691771"/>
            <a:ext cx="3626813" cy="1180743"/>
          </a:xfrm>
          <a:prstGeom prst="homePlate">
            <a:avLst>
              <a:gd name="adj" fmla="val 35629"/>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6" name="Pentagon 25">
            <a:extLst>
              <a:ext uri="{FF2B5EF4-FFF2-40B4-BE49-F238E27FC236}">
                <a16:creationId xmlns:a16="http://schemas.microsoft.com/office/drawing/2014/main" id="{4F963523-868C-49CC-8954-BE8E293BB080}"/>
              </a:ext>
            </a:extLst>
          </p:cNvPr>
          <p:cNvSpPr/>
          <p:nvPr/>
        </p:nvSpPr>
        <p:spPr>
          <a:xfrm>
            <a:off x="2777652" y="5691771"/>
            <a:ext cx="3626813" cy="1180743"/>
          </a:xfrm>
          <a:prstGeom prst="homePlate">
            <a:avLst>
              <a:gd name="adj" fmla="val 35629"/>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7" name="Pentagon 2">
            <a:extLst>
              <a:ext uri="{FF2B5EF4-FFF2-40B4-BE49-F238E27FC236}">
                <a16:creationId xmlns:a16="http://schemas.microsoft.com/office/drawing/2014/main" id="{737EAB48-265D-4F49-BD91-85F3F2611516}"/>
              </a:ext>
            </a:extLst>
          </p:cNvPr>
          <p:cNvSpPr/>
          <p:nvPr/>
        </p:nvSpPr>
        <p:spPr>
          <a:xfrm>
            <a:off x="-232230" y="5691771"/>
            <a:ext cx="3626813" cy="1180743"/>
          </a:xfrm>
          <a:prstGeom prst="homePlate">
            <a:avLst>
              <a:gd name="adj" fmla="val 35629"/>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8" name="TextBox 17">
            <a:extLst>
              <a:ext uri="{FF2B5EF4-FFF2-40B4-BE49-F238E27FC236}">
                <a16:creationId xmlns:a16="http://schemas.microsoft.com/office/drawing/2014/main" id="{2FD2FBAB-650E-405B-AA15-BE454E4281D1}"/>
              </a:ext>
            </a:extLst>
          </p:cNvPr>
          <p:cNvSpPr txBox="1">
            <a:spLocks noChangeArrowheads="1"/>
          </p:cNvSpPr>
          <p:nvPr/>
        </p:nvSpPr>
        <p:spPr bwMode="auto">
          <a:xfrm>
            <a:off x="477169" y="6075906"/>
            <a:ext cx="1942080" cy="4308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21917" tIns="60959" rIns="121917" bIns="6095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r>
              <a:rPr lang="en-GB" altLang="en-US" sz="2000" b="1">
                <a:solidFill>
                  <a:schemeClr val="bg1"/>
                </a:solidFill>
                <a:latin typeface="Cera Pro" panose="00000500000000000000" pitchFamily="50" charset="0"/>
                <a:cs typeface="Arial" panose="020B0604020202020204" pitchFamily="34" charset="0"/>
              </a:rPr>
              <a:t>Repetitive</a:t>
            </a:r>
            <a:r>
              <a:rPr lang="en-GB" altLang="en-US" sz="2000" b="1">
                <a:solidFill>
                  <a:schemeClr val="bg1"/>
                </a:solidFill>
                <a:latin typeface="Cera Round Pro" panose="00000500000000000000" pitchFamily="50" charset="0"/>
                <a:cs typeface="Arial" panose="020B0604020202020204" pitchFamily="34" charset="0"/>
              </a:rPr>
              <a:t> </a:t>
            </a:r>
            <a:endParaRPr lang="en-GB" sz="2000" b="1">
              <a:solidFill>
                <a:schemeClr val="bg1"/>
              </a:solidFill>
              <a:latin typeface="Cera Round Pro" panose="00000500000000000000" pitchFamily="50" charset="0"/>
            </a:endParaRPr>
          </a:p>
        </p:txBody>
      </p:sp>
      <p:sp>
        <p:nvSpPr>
          <p:cNvPr id="19" name="TextBox 18">
            <a:extLst>
              <a:ext uri="{FF2B5EF4-FFF2-40B4-BE49-F238E27FC236}">
                <a16:creationId xmlns:a16="http://schemas.microsoft.com/office/drawing/2014/main" id="{D4C9FBE6-23D4-4A71-8E7A-B465F1227AB7}"/>
              </a:ext>
            </a:extLst>
          </p:cNvPr>
          <p:cNvSpPr txBox="1">
            <a:spLocks noChangeArrowheads="1"/>
          </p:cNvSpPr>
          <p:nvPr/>
        </p:nvSpPr>
        <p:spPr bwMode="auto">
          <a:xfrm>
            <a:off x="3626769" y="6075906"/>
            <a:ext cx="1942080" cy="4308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21917" tIns="60959" rIns="121917" bIns="6095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r>
              <a:rPr lang="en-GB" altLang="en-US" sz="2000" b="1">
                <a:solidFill>
                  <a:schemeClr val="bg1"/>
                </a:solidFill>
                <a:latin typeface="Cera Pro" panose="00000500000000000000" pitchFamily="50" charset="0"/>
                <a:cs typeface="Arial" panose="020B0604020202020204" pitchFamily="34" charset="0"/>
              </a:rPr>
              <a:t>Hurtful</a:t>
            </a:r>
            <a:endParaRPr lang="en-GB" sz="2000" b="1">
              <a:solidFill>
                <a:schemeClr val="bg1"/>
              </a:solidFill>
              <a:latin typeface="Cera Pro" panose="00000500000000000000" pitchFamily="50" charset="0"/>
            </a:endParaRPr>
          </a:p>
        </p:txBody>
      </p:sp>
      <p:sp>
        <p:nvSpPr>
          <p:cNvPr id="20" name="TextBox 19">
            <a:extLst>
              <a:ext uri="{FF2B5EF4-FFF2-40B4-BE49-F238E27FC236}">
                <a16:creationId xmlns:a16="http://schemas.microsoft.com/office/drawing/2014/main" id="{EAEA2B77-65DE-4E46-8DBF-339621B54830}"/>
              </a:ext>
            </a:extLst>
          </p:cNvPr>
          <p:cNvSpPr txBox="1">
            <a:spLocks noChangeArrowheads="1"/>
          </p:cNvSpPr>
          <p:nvPr/>
        </p:nvSpPr>
        <p:spPr bwMode="auto">
          <a:xfrm>
            <a:off x="6645740" y="6075906"/>
            <a:ext cx="1942080" cy="4308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21917" tIns="60959" rIns="121917" bIns="6095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r>
              <a:rPr lang="en-GB" altLang="en-US" sz="2000" b="1">
                <a:solidFill>
                  <a:srgbClr val="1C1861"/>
                </a:solidFill>
                <a:latin typeface="Cera Pro" panose="00000500000000000000" pitchFamily="50" charset="0"/>
                <a:cs typeface="Arial" panose="020B0604020202020204" pitchFamily="34" charset="0"/>
              </a:rPr>
              <a:t>Intentional</a:t>
            </a:r>
            <a:endParaRPr lang="en-GB" sz="2000" b="1">
              <a:solidFill>
                <a:srgbClr val="1C1861"/>
              </a:solidFill>
              <a:latin typeface="Cera Pro" panose="00000500000000000000" pitchFamily="50" charset="0"/>
            </a:endParaRPr>
          </a:p>
        </p:txBody>
      </p:sp>
      <p:sp>
        <p:nvSpPr>
          <p:cNvPr id="21" name="TextBox 20">
            <a:extLst>
              <a:ext uri="{FF2B5EF4-FFF2-40B4-BE49-F238E27FC236}">
                <a16:creationId xmlns:a16="http://schemas.microsoft.com/office/drawing/2014/main" id="{AF39D930-7D7D-4B60-8602-60DD5BCB6B30}"/>
              </a:ext>
            </a:extLst>
          </p:cNvPr>
          <p:cNvSpPr txBox="1">
            <a:spLocks noChangeArrowheads="1"/>
          </p:cNvSpPr>
          <p:nvPr/>
        </p:nvSpPr>
        <p:spPr bwMode="auto">
          <a:xfrm>
            <a:off x="9655621" y="5916644"/>
            <a:ext cx="1942080" cy="7386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21917" tIns="60959" rIns="121917" bIns="6095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a:r>
              <a:rPr lang="en-GB" altLang="en-US" sz="2000" b="1">
                <a:solidFill>
                  <a:schemeClr val="bg1"/>
                </a:solidFill>
                <a:latin typeface="Cera Pro" panose="00000500000000000000" pitchFamily="50" charset="0"/>
                <a:cs typeface="Arial" panose="020B0604020202020204" pitchFamily="34" charset="0"/>
              </a:rPr>
              <a:t>Power imbalance</a:t>
            </a:r>
            <a:endParaRPr lang="en-GB" sz="2000" b="1">
              <a:solidFill>
                <a:schemeClr val="bg1"/>
              </a:solidFill>
              <a:latin typeface="Cera Pro" panose="00000500000000000000" pitchFamily="50" charset="0"/>
            </a:endParaRPr>
          </a:p>
        </p:txBody>
      </p:sp>
      <p:pic>
        <p:nvPicPr>
          <p:cNvPr id="23" name="Picture 22">
            <a:extLst>
              <a:ext uri="{FF2B5EF4-FFF2-40B4-BE49-F238E27FC236}">
                <a16:creationId xmlns:a16="http://schemas.microsoft.com/office/drawing/2014/main" id="{37BA464D-68A1-4644-B369-992A6527E361}"/>
              </a:ext>
            </a:extLst>
          </p:cNvPr>
          <p:cNvPicPr>
            <a:picLocks noChangeAspect="1"/>
          </p:cNvPicPr>
          <p:nvPr/>
        </p:nvPicPr>
        <p:blipFill>
          <a:blip r:embed="rId3"/>
          <a:stretch>
            <a:fillRect/>
          </a:stretch>
        </p:blipFill>
        <p:spPr>
          <a:xfrm>
            <a:off x="9426804" y="233791"/>
            <a:ext cx="2628499" cy="436007"/>
          </a:xfrm>
          <a:prstGeom prst="rect">
            <a:avLst/>
          </a:prstGeom>
        </p:spPr>
      </p:pic>
    </p:spTree>
    <p:extLst>
      <p:ext uri="{BB962C8B-B14F-4D97-AF65-F5344CB8AC3E}">
        <p14:creationId xmlns:p14="http://schemas.microsoft.com/office/powerpoint/2010/main" val="131793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DCCDBBC-2330-44B5-AA66-6921BA7C13A7}"/>
              </a:ext>
            </a:extLst>
          </p:cNvPr>
          <p:cNvSpPr/>
          <p:nvPr/>
        </p:nvSpPr>
        <p:spPr>
          <a:xfrm>
            <a:off x="0" y="0"/>
            <a:ext cx="12192000" cy="6858000"/>
          </a:xfrm>
          <a:prstGeom prst="rect">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5" name="Title 1">
            <a:extLst>
              <a:ext uri="{FF2B5EF4-FFF2-40B4-BE49-F238E27FC236}">
                <a16:creationId xmlns:a16="http://schemas.microsoft.com/office/drawing/2014/main" id="{45E6C033-C44D-414B-947A-26D6C29EAE3F}"/>
              </a:ext>
            </a:extLst>
          </p:cNvPr>
          <p:cNvSpPr txBox="1">
            <a:spLocks/>
          </p:cNvSpPr>
          <p:nvPr/>
        </p:nvSpPr>
        <p:spPr>
          <a:xfrm>
            <a:off x="640830" y="1416283"/>
            <a:ext cx="7162800" cy="123726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b="1">
                <a:solidFill>
                  <a:schemeClr val="bg1"/>
                </a:solidFill>
                <a:latin typeface="Cera Pro" panose="00000500000000000000" pitchFamily="50" charset="0"/>
                <a:cs typeface="Arial" panose="020B0604020202020204" pitchFamily="34" charset="0"/>
              </a:rPr>
              <a:t>What is bullying?</a:t>
            </a:r>
            <a:endParaRPr lang="en-US" sz="4800">
              <a:solidFill>
                <a:schemeClr val="bg1"/>
              </a:solidFill>
              <a:latin typeface="Cera Pro" panose="00000500000000000000" pitchFamily="50" charset="0"/>
              <a:cs typeface="Arial" panose="020B0604020202020204" pitchFamily="34" charset="0"/>
            </a:endParaRPr>
          </a:p>
        </p:txBody>
      </p:sp>
      <p:cxnSp>
        <p:nvCxnSpPr>
          <p:cNvPr id="6" name="Straight Connector 5">
            <a:extLst>
              <a:ext uri="{FF2B5EF4-FFF2-40B4-BE49-F238E27FC236}">
                <a16:creationId xmlns:a16="http://schemas.microsoft.com/office/drawing/2014/main" id="{33BE7F14-9A4F-41C9-B421-C836A481ED9A}"/>
              </a:ext>
            </a:extLst>
          </p:cNvPr>
          <p:cNvCxnSpPr/>
          <p:nvPr/>
        </p:nvCxnSpPr>
        <p:spPr>
          <a:xfrm>
            <a:off x="685800" y="1093264"/>
            <a:ext cx="957942"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E64FD17C-1CDB-432D-95C9-31C4CB64223B}"/>
              </a:ext>
            </a:extLst>
          </p:cNvPr>
          <p:cNvGrpSpPr/>
          <p:nvPr/>
        </p:nvGrpSpPr>
        <p:grpSpPr>
          <a:xfrm rot="12600000">
            <a:off x="7273120" y="-1711153"/>
            <a:ext cx="7640998" cy="7492135"/>
            <a:chOff x="654780" y="3365030"/>
            <a:chExt cx="2415645" cy="2368583"/>
          </a:xfrm>
        </p:grpSpPr>
        <p:sp>
          <p:nvSpPr>
            <p:cNvPr id="8" name="Rounded Rectangle 9">
              <a:extLst>
                <a:ext uri="{FF2B5EF4-FFF2-40B4-BE49-F238E27FC236}">
                  <a16:creationId xmlns:a16="http://schemas.microsoft.com/office/drawing/2014/main" id="{BAE80A88-E739-4088-A481-1B67F68762E5}"/>
                </a:ext>
              </a:extLst>
            </p:cNvPr>
            <p:cNvSpPr/>
            <p:nvPr/>
          </p:nvSpPr>
          <p:spPr>
            <a:xfrm rot="14688369">
              <a:off x="1550874" y="2859996"/>
              <a:ext cx="576396" cy="2368583"/>
            </a:xfrm>
            <a:prstGeom prst="roundRect">
              <a:avLst>
                <a:gd name="adj" fmla="val 50000"/>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9" name="Rounded Rectangle 10">
              <a:extLst>
                <a:ext uri="{FF2B5EF4-FFF2-40B4-BE49-F238E27FC236}">
                  <a16:creationId xmlns:a16="http://schemas.microsoft.com/office/drawing/2014/main" id="{C60B5972-3B0C-41AB-906C-9ED3CF7D38A3}"/>
                </a:ext>
              </a:extLst>
            </p:cNvPr>
            <p:cNvSpPr/>
            <p:nvPr/>
          </p:nvSpPr>
          <p:spPr>
            <a:xfrm rot="10370757">
              <a:off x="2494029" y="3365030"/>
              <a:ext cx="576396" cy="2368583"/>
            </a:xfrm>
            <a:prstGeom prst="roundRect">
              <a:avLst>
                <a:gd name="adj" fmla="val 50000"/>
              </a:avLst>
            </a:prstGeom>
            <a:solidFill>
              <a:srgbClr val="FFB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11" name="Rounded Rectangle 11">
            <a:extLst>
              <a:ext uri="{FF2B5EF4-FFF2-40B4-BE49-F238E27FC236}">
                <a16:creationId xmlns:a16="http://schemas.microsoft.com/office/drawing/2014/main" id="{57ADC90B-E218-40FE-8047-F83F9966E4A1}"/>
              </a:ext>
            </a:extLst>
          </p:cNvPr>
          <p:cNvSpPr/>
          <p:nvPr/>
        </p:nvSpPr>
        <p:spPr>
          <a:xfrm rot="13500000">
            <a:off x="-1084601" y="3316591"/>
            <a:ext cx="1524274" cy="4447508"/>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3" name="TextBox 2">
            <a:extLst>
              <a:ext uri="{FF2B5EF4-FFF2-40B4-BE49-F238E27FC236}">
                <a16:creationId xmlns:a16="http://schemas.microsoft.com/office/drawing/2014/main" id="{EAA77FE2-07E2-34B9-D587-FE5B96A17F47}"/>
              </a:ext>
            </a:extLst>
          </p:cNvPr>
          <p:cNvSpPr txBox="1"/>
          <p:nvPr/>
        </p:nvSpPr>
        <p:spPr>
          <a:xfrm>
            <a:off x="857617" y="6256329"/>
            <a:ext cx="5029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solidFill>
                  <a:schemeClr val="bg1"/>
                </a:solidFill>
                <a:ea typeface="+mn-lt"/>
                <a:cs typeface="+mn-lt"/>
              </a:rPr>
              <a:t>https://www.youtube.com/watch?v=xMRDl79vgTQ</a:t>
            </a:r>
            <a:endParaRPr lang="en-US" dirty="0">
              <a:solidFill>
                <a:schemeClr val="bg1"/>
              </a:solidFill>
            </a:endParaRPr>
          </a:p>
        </p:txBody>
      </p:sp>
      <p:pic>
        <p:nvPicPr>
          <p:cNvPr id="13" name="Online Media 12" title="Anti-Bullying Alliance Definition of Bullying - Subtitled">
            <a:hlinkClick r:id="" action="ppaction://media"/>
            <a:extLst>
              <a:ext uri="{FF2B5EF4-FFF2-40B4-BE49-F238E27FC236}">
                <a16:creationId xmlns:a16="http://schemas.microsoft.com/office/drawing/2014/main" id="{9591ED2D-CA97-3001-D38A-7663C82F94FC}"/>
              </a:ext>
            </a:extLst>
          </p:cNvPr>
          <p:cNvPicPr>
            <a:picLocks noRot="1" noChangeAspect="1"/>
          </p:cNvPicPr>
          <p:nvPr>
            <a:videoFile r:link="rId1"/>
          </p:nvPr>
        </p:nvPicPr>
        <p:blipFill>
          <a:blip r:embed="rId4"/>
          <a:stretch>
            <a:fillRect/>
          </a:stretch>
        </p:blipFill>
        <p:spPr>
          <a:xfrm>
            <a:off x="775654" y="2247537"/>
            <a:ext cx="6787630" cy="3835011"/>
          </a:xfrm>
          <a:prstGeom prst="rect">
            <a:avLst/>
          </a:prstGeom>
        </p:spPr>
      </p:pic>
    </p:spTree>
    <p:extLst>
      <p:ext uri="{BB962C8B-B14F-4D97-AF65-F5344CB8AC3E}">
        <p14:creationId xmlns:p14="http://schemas.microsoft.com/office/powerpoint/2010/main" val="23904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3"/>
                </p:tgtEl>
              </p:cMediaNode>
            </p:video>
            <p:seq concurrent="1" nextAc="seek">
              <p:cTn id="8" restart="whenNotActive" fill="hold" evtFilter="cancelBubble" nodeType="interactiveSeq">
                <p:stCondLst>
                  <p:cond evt="onClick" delay="0">
                    <p:tgtEl>
                      <p:spTgt spid="1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3"/>
                                        </p:tgtEl>
                                      </p:cBhvr>
                                    </p:cmd>
                                  </p:childTnLst>
                                </p:cTn>
                              </p:par>
                            </p:childTnLst>
                          </p:cTn>
                        </p:par>
                      </p:childTnLst>
                    </p:cTn>
                  </p:par>
                </p:childTnLst>
              </p:cTn>
              <p:nextCondLst>
                <p:cond evt="onClick" delay="0">
                  <p:tgtEl>
                    <p:spTgt spid="13"/>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pic>
        <p:nvPicPr>
          <p:cNvPr id="17" name="Picture 16">
            <a:extLst>
              <a:ext uri="{FF2B5EF4-FFF2-40B4-BE49-F238E27FC236}">
                <a16:creationId xmlns:a16="http://schemas.microsoft.com/office/drawing/2014/main" id="{749BE434-4BBF-E770-ABE4-E45E5DB558CE}"/>
              </a:ext>
            </a:extLst>
          </p:cNvPr>
          <p:cNvPicPr>
            <a:picLocks noChangeAspect="1"/>
          </p:cNvPicPr>
          <p:nvPr/>
        </p:nvPicPr>
        <p:blipFill>
          <a:blip r:embed="rId3">
            <a:alphaModFix amt="10000"/>
          </a:blip>
          <a:stretch>
            <a:fillRect/>
          </a:stretch>
        </p:blipFill>
        <p:spPr>
          <a:xfrm rot="18850920">
            <a:off x="7217243" y="1822992"/>
            <a:ext cx="3073979" cy="1421302"/>
          </a:xfrm>
          <a:prstGeom prst="rect">
            <a:avLst/>
          </a:prstGeom>
        </p:spPr>
      </p:pic>
      <p:sp>
        <p:nvSpPr>
          <p:cNvPr id="16" name="Right Arrow 6">
            <a:extLst>
              <a:ext uri="{FF2B5EF4-FFF2-40B4-BE49-F238E27FC236}">
                <a16:creationId xmlns:a16="http://schemas.microsoft.com/office/drawing/2014/main" id="{91FF80A3-11AC-F85B-B373-93FEFAA4D957}"/>
              </a:ext>
            </a:extLst>
          </p:cNvPr>
          <p:cNvSpPr/>
          <p:nvPr/>
        </p:nvSpPr>
        <p:spPr>
          <a:xfrm rot="21107427">
            <a:off x="2445804" y="2126905"/>
            <a:ext cx="7351647" cy="3241390"/>
          </a:xfrm>
          <a:prstGeom prst="rightArrow">
            <a:avLst>
              <a:gd name="adj1" fmla="val 61731"/>
              <a:gd name="adj2" fmla="val 5195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4"/>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a:solidFill>
                  <a:schemeClr val="bg1"/>
                </a:solidFill>
                <a:latin typeface="Cera Pro" panose="00000500000000000000" pitchFamily="50" charset="0"/>
                <a:cs typeface="Arial" panose="020B0604020202020204" pitchFamily="34" charset="0"/>
              </a:rPr>
              <a:t>What is bullying?</a:t>
            </a:r>
            <a:endParaRPr lang="en-US" sz="3200" b="1">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103721">
            <a:off x="2697534" y="2836728"/>
            <a:ext cx="593076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4000" b="1" dirty="0">
                <a:solidFill>
                  <a:srgbClr val="1C1861"/>
                </a:solidFill>
                <a:latin typeface="Cera Pro" panose="00000500000000000000" pitchFamily="50" charset="0"/>
                <a:cs typeface="Arial" panose="020B0604020202020204" pitchFamily="34" charset="0"/>
              </a:rPr>
              <a:t>How can we reach out to others about bullying?</a:t>
            </a:r>
          </a:p>
        </p:txBody>
      </p:sp>
      <p:grpSp>
        <p:nvGrpSpPr>
          <p:cNvPr id="19" name="Group 18">
            <a:extLst>
              <a:ext uri="{FF2B5EF4-FFF2-40B4-BE49-F238E27FC236}">
                <a16:creationId xmlns:a16="http://schemas.microsoft.com/office/drawing/2014/main" id="{18988192-81A0-3C88-12B0-9D266AE5A7C8}"/>
              </a:ext>
            </a:extLst>
          </p:cNvPr>
          <p:cNvGrpSpPr/>
          <p:nvPr/>
        </p:nvGrpSpPr>
        <p:grpSpPr>
          <a:xfrm>
            <a:off x="9082587" y="3364379"/>
            <a:ext cx="2547593" cy="2600411"/>
            <a:chOff x="7943964" y="2656604"/>
            <a:chExt cx="3304301" cy="3372807"/>
          </a:xfrm>
        </p:grpSpPr>
        <p:sp>
          <p:nvSpPr>
            <p:cNvPr id="12" name="Oval 11">
              <a:extLst>
                <a:ext uri="{FF2B5EF4-FFF2-40B4-BE49-F238E27FC236}">
                  <a16:creationId xmlns:a16="http://schemas.microsoft.com/office/drawing/2014/main" id="{FCA5FB4C-0B22-B2D1-5800-0F81A65908B2}"/>
                </a:ext>
              </a:extLst>
            </p:cNvPr>
            <p:cNvSpPr/>
            <p:nvPr/>
          </p:nvSpPr>
          <p:spPr>
            <a:xfrm>
              <a:off x="7943964" y="2656604"/>
              <a:ext cx="3304301" cy="3372807"/>
            </a:xfrm>
            <a:prstGeom prst="ellipse">
              <a:avLst/>
            </a:prstGeom>
            <a:solidFill>
              <a:srgbClr val="00206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r" eaLnBrk="1" fontAlgn="auto" hangingPunct="1">
                <a:spcBef>
                  <a:spcPts val="0"/>
                </a:spcBef>
                <a:spcAft>
                  <a:spcPts val="0"/>
                </a:spcAft>
                <a:defRPr/>
              </a:pPr>
              <a:endParaRPr lang="en-US" b="1" dirty="0">
                <a:solidFill>
                  <a:schemeClr val="bg1"/>
                </a:solidFill>
                <a:latin typeface="Cera Pro" panose="00000500000000000000" pitchFamily="50" charset="0"/>
              </a:endParaRPr>
            </a:p>
          </p:txBody>
        </p:sp>
        <p:pic>
          <p:nvPicPr>
            <p:cNvPr id="18" name="Picture 17">
              <a:extLst>
                <a:ext uri="{FF2B5EF4-FFF2-40B4-BE49-F238E27FC236}">
                  <a16:creationId xmlns:a16="http://schemas.microsoft.com/office/drawing/2014/main" id="{25542B47-C54D-771A-FCEF-3E628438AEF4}"/>
                </a:ext>
              </a:extLst>
            </p:cNvPr>
            <p:cNvPicPr>
              <a:picLocks noChangeAspect="1"/>
            </p:cNvPicPr>
            <p:nvPr/>
          </p:nvPicPr>
          <p:blipFill rotWithShape="1">
            <a:blip r:embed="rId5"/>
            <a:srcRect l="-10000" t="-10000" r="-10000" b="-10000"/>
            <a:stretch/>
          </p:blipFill>
          <p:spPr>
            <a:xfrm>
              <a:off x="8398853" y="3153246"/>
              <a:ext cx="2405887" cy="2405887"/>
            </a:xfrm>
            <a:prstGeom prst="ellipse">
              <a:avLst/>
            </a:prstGeom>
            <a:solidFill>
              <a:schemeClr val="bg1"/>
            </a:solidFill>
          </p:spPr>
        </p:pic>
      </p:grpSp>
      <p:sp>
        <p:nvSpPr>
          <p:cNvPr id="20" name="Chevron 7">
            <a:extLst>
              <a:ext uri="{FF2B5EF4-FFF2-40B4-BE49-F238E27FC236}">
                <a16:creationId xmlns:a16="http://schemas.microsoft.com/office/drawing/2014/main" id="{26EDE796-8F3F-F33C-13B2-E49E1686D792}"/>
              </a:ext>
            </a:extLst>
          </p:cNvPr>
          <p:cNvSpPr/>
          <p:nvPr/>
        </p:nvSpPr>
        <p:spPr>
          <a:xfrm rot="11328033">
            <a:off x="1763653" y="4846710"/>
            <a:ext cx="2428421" cy="618741"/>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 name="TextBox 20">
            <a:extLst>
              <a:ext uri="{FF2B5EF4-FFF2-40B4-BE49-F238E27FC236}">
                <a16:creationId xmlns:a16="http://schemas.microsoft.com/office/drawing/2014/main" id="{21180A53-23D0-3BE4-5DF2-B49B29D3B671}"/>
              </a:ext>
            </a:extLst>
          </p:cNvPr>
          <p:cNvSpPr txBox="1"/>
          <p:nvPr/>
        </p:nvSpPr>
        <p:spPr>
          <a:xfrm rot="477960">
            <a:off x="8944039" y="1486354"/>
            <a:ext cx="691827" cy="954107"/>
          </a:xfrm>
          <a:prstGeom prst="rect">
            <a:avLst/>
          </a:prstGeom>
          <a:noFill/>
        </p:spPr>
        <p:txBody>
          <a:bodyPr wrap="square" rtlCol="0">
            <a:spAutoFit/>
          </a:bodyPr>
          <a:lstStyle/>
          <a:p>
            <a:pPr algn="ctr"/>
            <a:r>
              <a:rPr lang="en-US" sz="5600" b="1" dirty="0">
                <a:solidFill>
                  <a:srgbClr val="1C1861"/>
                </a:solidFill>
                <a:latin typeface="Cera Pro" panose="00000500000000000000" pitchFamily="50" charset="0"/>
                <a:cs typeface="Arial" panose="020B0604020202020204" pitchFamily="34" charset="0"/>
              </a:rPr>
              <a:t>?</a:t>
            </a: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Tree>
    <p:extLst>
      <p:ext uri="{BB962C8B-B14F-4D97-AF65-F5344CB8AC3E}">
        <p14:creationId xmlns:p14="http://schemas.microsoft.com/office/powerpoint/2010/main" val="428528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pic>
        <p:nvPicPr>
          <p:cNvPr id="17" name="Picture 16">
            <a:extLst>
              <a:ext uri="{FF2B5EF4-FFF2-40B4-BE49-F238E27FC236}">
                <a16:creationId xmlns:a16="http://schemas.microsoft.com/office/drawing/2014/main" id="{749BE434-4BBF-E770-ABE4-E45E5DB558CE}"/>
              </a:ext>
            </a:extLst>
          </p:cNvPr>
          <p:cNvPicPr>
            <a:picLocks noChangeAspect="1"/>
          </p:cNvPicPr>
          <p:nvPr/>
        </p:nvPicPr>
        <p:blipFill>
          <a:blip r:embed="rId3">
            <a:alphaModFix amt="10000"/>
          </a:blip>
          <a:stretch>
            <a:fillRect/>
          </a:stretch>
        </p:blipFill>
        <p:spPr>
          <a:xfrm rot="18850920">
            <a:off x="7217243" y="1822992"/>
            <a:ext cx="3073979" cy="1421302"/>
          </a:xfrm>
          <a:prstGeom prst="rect">
            <a:avLst/>
          </a:prstGeom>
        </p:spPr>
      </p:pic>
      <p:sp>
        <p:nvSpPr>
          <p:cNvPr id="16" name="Right Arrow 6">
            <a:extLst>
              <a:ext uri="{FF2B5EF4-FFF2-40B4-BE49-F238E27FC236}">
                <a16:creationId xmlns:a16="http://schemas.microsoft.com/office/drawing/2014/main" id="{91FF80A3-11AC-F85B-B373-93FEFAA4D957}"/>
              </a:ext>
            </a:extLst>
          </p:cNvPr>
          <p:cNvSpPr/>
          <p:nvPr/>
        </p:nvSpPr>
        <p:spPr>
          <a:xfrm rot="21107427">
            <a:off x="2445804" y="2126905"/>
            <a:ext cx="7351647" cy="3241390"/>
          </a:xfrm>
          <a:prstGeom prst="rightArrow">
            <a:avLst>
              <a:gd name="adj1" fmla="val 61731"/>
              <a:gd name="adj2" fmla="val 5195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4"/>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a:solidFill>
                  <a:schemeClr val="bg1"/>
                </a:solidFill>
                <a:latin typeface="Cera Pro" panose="00000500000000000000" pitchFamily="50" charset="0"/>
                <a:cs typeface="Arial" panose="020B0604020202020204" pitchFamily="34" charset="0"/>
              </a:rPr>
              <a:t>What is bullying?</a:t>
            </a:r>
            <a:endParaRPr lang="en-US" sz="3200" b="1">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103721">
            <a:off x="2697534" y="3144504"/>
            <a:ext cx="593076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4000" b="1" dirty="0">
                <a:solidFill>
                  <a:srgbClr val="1C1861"/>
                </a:solidFill>
                <a:latin typeface="Cera Pro" panose="00000500000000000000" pitchFamily="50" charset="0"/>
                <a:cs typeface="Arial" panose="020B0604020202020204" pitchFamily="34" charset="0"/>
              </a:rPr>
              <a:t>Who might be involved in a bullying incident?</a:t>
            </a:r>
          </a:p>
        </p:txBody>
      </p:sp>
      <p:sp>
        <p:nvSpPr>
          <p:cNvPr id="20" name="Chevron 7">
            <a:extLst>
              <a:ext uri="{FF2B5EF4-FFF2-40B4-BE49-F238E27FC236}">
                <a16:creationId xmlns:a16="http://schemas.microsoft.com/office/drawing/2014/main" id="{26EDE796-8F3F-F33C-13B2-E49E1686D792}"/>
              </a:ext>
            </a:extLst>
          </p:cNvPr>
          <p:cNvSpPr/>
          <p:nvPr/>
        </p:nvSpPr>
        <p:spPr>
          <a:xfrm>
            <a:off x="1763653" y="4846710"/>
            <a:ext cx="3997067" cy="618741"/>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 name="TextBox 20">
            <a:extLst>
              <a:ext uri="{FF2B5EF4-FFF2-40B4-BE49-F238E27FC236}">
                <a16:creationId xmlns:a16="http://schemas.microsoft.com/office/drawing/2014/main" id="{21180A53-23D0-3BE4-5DF2-B49B29D3B671}"/>
              </a:ext>
            </a:extLst>
          </p:cNvPr>
          <p:cNvSpPr txBox="1"/>
          <p:nvPr/>
        </p:nvSpPr>
        <p:spPr>
          <a:xfrm rot="477960">
            <a:off x="8944039" y="1486354"/>
            <a:ext cx="691827" cy="954107"/>
          </a:xfrm>
          <a:prstGeom prst="rect">
            <a:avLst/>
          </a:prstGeom>
          <a:noFill/>
        </p:spPr>
        <p:txBody>
          <a:bodyPr wrap="square" rtlCol="0">
            <a:spAutoFit/>
          </a:bodyPr>
          <a:lstStyle/>
          <a:p>
            <a:pPr algn="ctr"/>
            <a:r>
              <a:rPr lang="en-US" sz="5600" b="1" dirty="0">
                <a:solidFill>
                  <a:srgbClr val="1C1861"/>
                </a:solidFill>
                <a:latin typeface="Cera Pro" panose="00000500000000000000" pitchFamily="50" charset="0"/>
                <a:cs typeface="Arial" panose="020B0604020202020204" pitchFamily="34" charset="0"/>
              </a:rPr>
              <a:t>?</a:t>
            </a: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7" name="Group 6">
            <a:extLst>
              <a:ext uri="{FF2B5EF4-FFF2-40B4-BE49-F238E27FC236}">
                <a16:creationId xmlns:a16="http://schemas.microsoft.com/office/drawing/2014/main" id="{8776AA28-C19C-2F8E-A282-CB58636FE29F}"/>
              </a:ext>
            </a:extLst>
          </p:cNvPr>
          <p:cNvGrpSpPr/>
          <p:nvPr/>
        </p:nvGrpSpPr>
        <p:grpSpPr>
          <a:xfrm>
            <a:off x="9101536" y="3806223"/>
            <a:ext cx="2672340" cy="2568811"/>
            <a:chOff x="4718729" y="1979512"/>
            <a:chExt cx="2672340" cy="2568811"/>
          </a:xfrm>
        </p:grpSpPr>
        <p:sp>
          <p:nvSpPr>
            <p:cNvPr id="2" name="Oval 1">
              <a:extLst>
                <a:ext uri="{FF2B5EF4-FFF2-40B4-BE49-F238E27FC236}">
                  <a16:creationId xmlns:a16="http://schemas.microsoft.com/office/drawing/2014/main" id="{1B67B076-1770-AF90-650F-DA0F4BE7E7EC}"/>
                </a:ext>
              </a:extLst>
            </p:cNvPr>
            <p:cNvSpPr/>
            <p:nvPr/>
          </p:nvSpPr>
          <p:spPr>
            <a:xfrm>
              <a:off x="4718729" y="1979512"/>
              <a:ext cx="2672340" cy="2568811"/>
            </a:xfrm>
            <a:prstGeom prst="ellipse">
              <a:avLst/>
            </a:prstGeom>
            <a:solidFill>
              <a:srgbClr val="FF577A"/>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r" eaLnBrk="1" fontAlgn="auto" hangingPunct="1">
                <a:spcBef>
                  <a:spcPts val="0"/>
                </a:spcBef>
                <a:spcAft>
                  <a:spcPts val="0"/>
                </a:spcAft>
                <a:defRPr/>
              </a:pPr>
              <a:endParaRPr lang="en-US" b="1">
                <a:solidFill>
                  <a:schemeClr val="bg1"/>
                </a:solidFill>
                <a:latin typeface="Cera Pro" panose="00000500000000000000" pitchFamily="50" charset="0"/>
              </a:endParaRPr>
            </a:p>
          </p:txBody>
        </p:sp>
        <p:grpSp>
          <p:nvGrpSpPr>
            <p:cNvPr id="4" name="Group 3">
              <a:extLst>
                <a:ext uri="{FF2B5EF4-FFF2-40B4-BE49-F238E27FC236}">
                  <a16:creationId xmlns:a16="http://schemas.microsoft.com/office/drawing/2014/main" id="{6794E3F1-CA1D-38EA-7E42-B626BAC9C494}"/>
                </a:ext>
              </a:extLst>
            </p:cNvPr>
            <p:cNvGrpSpPr/>
            <p:nvPr/>
          </p:nvGrpSpPr>
          <p:grpSpPr>
            <a:xfrm>
              <a:off x="5010367" y="2309923"/>
              <a:ext cx="2041068" cy="1884192"/>
              <a:chOff x="5013693" y="2543174"/>
              <a:chExt cx="4512945" cy="4512945"/>
            </a:xfrm>
          </p:grpSpPr>
          <p:sp>
            <p:nvSpPr>
              <p:cNvPr id="5" name="Oval 4">
                <a:extLst>
                  <a:ext uri="{FF2B5EF4-FFF2-40B4-BE49-F238E27FC236}">
                    <a16:creationId xmlns:a16="http://schemas.microsoft.com/office/drawing/2014/main" id="{E2C87CB9-B550-7173-C9D3-D4EC6383C7C9}"/>
                  </a:ext>
                </a:extLst>
              </p:cNvPr>
              <p:cNvSpPr/>
              <p:nvPr/>
            </p:nvSpPr>
            <p:spPr>
              <a:xfrm>
                <a:off x="5013693" y="2543174"/>
                <a:ext cx="4512945" cy="4512945"/>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era Pro" panose="00000500000000000000" pitchFamily="50" charset="0"/>
                </a:endParaRPr>
              </a:p>
            </p:txBody>
          </p:sp>
          <p:pic>
            <p:nvPicPr>
              <p:cNvPr id="6" name="Picture 5">
                <a:extLst>
                  <a:ext uri="{FF2B5EF4-FFF2-40B4-BE49-F238E27FC236}">
                    <a16:creationId xmlns:a16="http://schemas.microsoft.com/office/drawing/2014/main" id="{F4402A85-68A4-26FB-F8B4-436574692CB1}"/>
                  </a:ext>
                </a:extLst>
              </p:cNvPr>
              <p:cNvPicPr>
                <a:picLocks noChangeAspect="1"/>
              </p:cNvPicPr>
              <p:nvPr/>
            </p:nvPicPr>
            <p:blipFill rotWithShape="1">
              <a:blip r:embed="rId5"/>
              <a:srcRect l="13986" t="8019" r="14909" b="8531"/>
              <a:stretch/>
            </p:blipFill>
            <p:spPr>
              <a:xfrm>
                <a:off x="5721509" y="3471443"/>
                <a:ext cx="3357732" cy="2640301"/>
              </a:xfrm>
              <a:prstGeom prst="rect">
                <a:avLst/>
              </a:prstGeom>
              <a:solidFill>
                <a:schemeClr val="bg1"/>
              </a:solidFill>
            </p:spPr>
          </p:pic>
        </p:grpSp>
      </p:grpSp>
      <p:sp>
        <p:nvSpPr>
          <p:cNvPr id="8" name="TextBox 6">
            <a:extLst>
              <a:ext uri="{FF2B5EF4-FFF2-40B4-BE49-F238E27FC236}">
                <a16:creationId xmlns:a16="http://schemas.microsoft.com/office/drawing/2014/main" id="{BBF21570-2FC3-C82D-8D1A-E2874E138B91}"/>
              </a:ext>
            </a:extLst>
          </p:cNvPr>
          <p:cNvSpPr txBox="1">
            <a:spLocks noChangeArrowheads="1"/>
          </p:cNvSpPr>
          <p:nvPr/>
        </p:nvSpPr>
        <p:spPr bwMode="auto">
          <a:xfrm>
            <a:off x="1670491" y="4880955"/>
            <a:ext cx="44164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800" b="1" dirty="0">
                <a:solidFill>
                  <a:schemeClr val="bg1"/>
                </a:solidFill>
                <a:latin typeface="Cera Pro" panose="00000500000000000000" pitchFamily="50" charset="0"/>
                <a:cs typeface="Arial" panose="020B0604020202020204" pitchFamily="34" charset="0"/>
              </a:rPr>
              <a:t>How many people?</a:t>
            </a:r>
          </a:p>
        </p:txBody>
      </p:sp>
      <p:sp>
        <p:nvSpPr>
          <p:cNvPr id="9" name="Chevron 7">
            <a:extLst>
              <a:ext uri="{FF2B5EF4-FFF2-40B4-BE49-F238E27FC236}">
                <a16:creationId xmlns:a16="http://schemas.microsoft.com/office/drawing/2014/main" id="{89A65F18-60CE-D1C9-076C-F0ED13158768}"/>
              </a:ext>
            </a:extLst>
          </p:cNvPr>
          <p:cNvSpPr/>
          <p:nvPr/>
        </p:nvSpPr>
        <p:spPr>
          <a:xfrm>
            <a:off x="2974774" y="5549028"/>
            <a:ext cx="4198640" cy="618741"/>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TextBox 6">
            <a:extLst>
              <a:ext uri="{FF2B5EF4-FFF2-40B4-BE49-F238E27FC236}">
                <a16:creationId xmlns:a16="http://schemas.microsoft.com/office/drawing/2014/main" id="{32CFEEA7-B2DA-A554-89AE-2E046B9ABF42}"/>
              </a:ext>
            </a:extLst>
          </p:cNvPr>
          <p:cNvSpPr txBox="1">
            <a:spLocks noChangeArrowheads="1"/>
          </p:cNvSpPr>
          <p:nvPr/>
        </p:nvSpPr>
        <p:spPr bwMode="auto">
          <a:xfrm>
            <a:off x="2881612" y="5583273"/>
            <a:ext cx="44164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800" b="1" dirty="0">
                <a:solidFill>
                  <a:schemeClr val="bg1"/>
                </a:solidFill>
                <a:latin typeface="Cera Pro" panose="00000500000000000000" pitchFamily="50" charset="0"/>
                <a:cs typeface="Arial" panose="020B0604020202020204" pitchFamily="34" charset="0"/>
              </a:rPr>
              <a:t>What are they doing?</a:t>
            </a:r>
          </a:p>
        </p:txBody>
      </p:sp>
    </p:spTree>
    <p:extLst>
      <p:ext uri="{BB962C8B-B14F-4D97-AF65-F5344CB8AC3E}">
        <p14:creationId xmlns:p14="http://schemas.microsoft.com/office/powerpoint/2010/main" val="643213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par>
                                <p:cTn id="23" presetID="26"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80">
                                          <p:stCondLst>
                                            <p:cond delay="0"/>
                                          </p:stCondLst>
                                        </p:cTn>
                                        <p:tgtEl>
                                          <p:spTgt spid="9"/>
                                        </p:tgtEl>
                                      </p:cBhvr>
                                    </p:animEffect>
                                    <p:anim calcmode="lin" valueType="num">
                                      <p:cBhvr>
                                        <p:cTn id="2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1" dur="26">
                                          <p:stCondLst>
                                            <p:cond delay="650"/>
                                          </p:stCondLst>
                                        </p:cTn>
                                        <p:tgtEl>
                                          <p:spTgt spid="9"/>
                                        </p:tgtEl>
                                      </p:cBhvr>
                                      <p:to x="100000" y="60000"/>
                                    </p:animScale>
                                    <p:animScale>
                                      <p:cBhvr>
                                        <p:cTn id="32" dur="166" decel="50000">
                                          <p:stCondLst>
                                            <p:cond delay="676"/>
                                          </p:stCondLst>
                                        </p:cTn>
                                        <p:tgtEl>
                                          <p:spTgt spid="9"/>
                                        </p:tgtEl>
                                      </p:cBhvr>
                                      <p:to x="100000" y="100000"/>
                                    </p:animScale>
                                    <p:animScale>
                                      <p:cBhvr>
                                        <p:cTn id="33" dur="26">
                                          <p:stCondLst>
                                            <p:cond delay="1312"/>
                                          </p:stCondLst>
                                        </p:cTn>
                                        <p:tgtEl>
                                          <p:spTgt spid="9"/>
                                        </p:tgtEl>
                                      </p:cBhvr>
                                      <p:to x="100000" y="80000"/>
                                    </p:animScale>
                                    <p:animScale>
                                      <p:cBhvr>
                                        <p:cTn id="34" dur="166" decel="50000">
                                          <p:stCondLst>
                                            <p:cond delay="1338"/>
                                          </p:stCondLst>
                                        </p:cTn>
                                        <p:tgtEl>
                                          <p:spTgt spid="9"/>
                                        </p:tgtEl>
                                      </p:cBhvr>
                                      <p:to x="100000" y="100000"/>
                                    </p:animScale>
                                    <p:animScale>
                                      <p:cBhvr>
                                        <p:cTn id="35" dur="26">
                                          <p:stCondLst>
                                            <p:cond delay="1642"/>
                                          </p:stCondLst>
                                        </p:cTn>
                                        <p:tgtEl>
                                          <p:spTgt spid="9"/>
                                        </p:tgtEl>
                                      </p:cBhvr>
                                      <p:to x="100000" y="90000"/>
                                    </p:animScale>
                                    <p:animScale>
                                      <p:cBhvr>
                                        <p:cTn id="36" dur="166" decel="50000">
                                          <p:stCondLst>
                                            <p:cond delay="1668"/>
                                          </p:stCondLst>
                                        </p:cTn>
                                        <p:tgtEl>
                                          <p:spTgt spid="9"/>
                                        </p:tgtEl>
                                      </p:cBhvr>
                                      <p:to x="100000" y="100000"/>
                                    </p:animScale>
                                    <p:animScale>
                                      <p:cBhvr>
                                        <p:cTn id="37" dur="26">
                                          <p:stCondLst>
                                            <p:cond delay="1808"/>
                                          </p:stCondLst>
                                        </p:cTn>
                                        <p:tgtEl>
                                          <p:spTgt spid="9"/>
                                        </p:tgtEl>
                                      </p:cBhvr>
                                      <p:to x="100000" y="95000"/>
                                    </p:animScale>
                                    <p:animScale>
                                      <p:cBhvr>
                                        <p:cTn id="38"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3316BA1D-41DC-4731-8CF9-E150AE5ABA20}"/>
              </a:ext>
            </a:extLst>
          </p:cNvPr>
          <p:cNvSpPr/>
          <p:nvPr/>
        </p:nvSpPr>
        <p:spPr>
          <a:xfrm>
            <a:off x="3461310" y="-296266"/>
            <a:ext cx="7581900" cy="7581900"/>
          </a:xfrm>
          <a:prstGeom prst="ellipse">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3" name="Rounded Rectangle 11">
            <a:extLst>
              <a:ext uri="{FF2B5EF4-FFF2-40B4-BE49-F238E27FC236}">
                <a16:creationId xmlns:a16="http://schemas.microsoft.com/office/drawing/2014/main" id="{0FA159F6-56DD-4B2E-B91E-4C1447F71A89}"/>
              </a:ext>
            </a:extLst>
          </p:cNvPr>
          <p:cNvSpPr/>
          <p:nvPr/>
        </p:nvSpPr>
        <p:spPr>
          <a:xfrm rot="5400000">
            <a:off x="1392820" y="-4769998"/>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4" name="Title 1">
            <a:extLst>
              <a:ext uri="{FF2B5EF4-FFF2-40B4-BE49-F238E27FC236}">
                <a16:creationId xmlns:a16="http://schemas.microsoft.com/office/drawing/2014/main" id="{03DD40F1-BC86-47AE-8E99-F95BC940F4FD}"/>
              </a:ext>
            </a:extLst>
          </p:cNvPr>
          <p:cNvSpPr txBox="1">
            <a:spLocks/>
          </p:cNvSpPr>
          <p:nvPr/>
        </p:nvSpPr>
        <p:spPr>
          <a:xfrm>
            <a:off x="477169" y="33409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Roles involved in bullying</a:t>
            </a:r>
            <a:endParaRPr lang="en-US" sz="3200" b="1" dirty="0">
              <a:solidFill>
                <a:schemeClr val="bg1"/>
              </a:solidFill>
              <a:latin typeface="Cera Pro" panose="00000500000000000000" pitchFamily="50" charset="0"/>
              <a:cs typeface="Arial" panose="020B0604020202020204" pitchFamily="34" charset="0"/>
            </a:endParaRPr>
          </a:p>
        </p:txBody>
      </p:sp>
      <p:sp>
        <p:nvSpPr>
          <p:cNvPr id="5" name="Oval 4">
            <a:extLst>
              <a:ext uri="{FF2B5EF4-FFF2-40B4-BE49-F238E27FC236}">
                <a16:creationId xmlns:a16="http://schemas.microsoft.com/office/drawing/2014/main" id="{D62B27C2-8444-4C6B-B751-C5345BD85EC9}"/>
              </a:ext>
            </a:extLst>
          </p:cNvPr>
          <p:cNvSpPr/>
          <p:nvPr/>
        </p:nvSpPr>
        <p:spPr>
          <a:xfrm>
            <a:off x="1350000" y="2664000"/>
            <a:ext cx="1824903" cy="1824903"/>
          </a:xfrm>
          <a:prstGeom prst="ellipse">
            <a:avLst/>
          </a:prstGeom>
          <a:solidFill>
            <a:srgbClr val="FF57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6" name="TextBox 5">
            <a:extLst>
              <a:ext uri="{FF2B5EF4-FFF2-40B4-BE49-F238E27FC236}">
                <a16:creationId xmlns:a16="http://schemas.microsoft.com/office/drawing/2014/main" id="{ECA89BDC-3FB4-4FEF-ACFB-0D4849CECE61}"/>
              </a:ext>
            </a:extLst>
          </p:cNvPr>
          <p:cNvSpPr txBox="1">
            <a:spLocks noChangeArrowheads="1"/>
          </p:cNvSpPr>
          <p:nvPr/>
        </p:nvSpPr>
        <p:spPr bwMode="auto">
          <a:xfrm>
            <a:off x="1368000" y="4523204"/>
            <a:ext cx="182490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defTabSz="742950">
              <a:spcBef>
                <a:spcPct val="0"/>
              </a:spcBef>
              <a:buNone/>
              <a:defRPr/>
            </a:pPr>
            <a:r>
              <a:rPr lang="en-GB" altLang="en-US" sz="1800" b="1" dirty="0">
                <a:solidFill>
                  <a:srgbClr val="1C1861"/>
                </a:solidFill>
                <a:latin typeface="Cera Pro" panose="00000500000000000000" pitchFamily="50" charset="0"/>
              </a:rPr>
              <a:t>‘Outsider’ or</a:t>
            </a:r>
          </a:p>
          <a:p>
            <a:pPr algn="ctr" defTabSz="742950">
              <a:spcBef>
                <a:spcPct val="0"/>
              </a:spcBef>
              <a:buNone/>
              <a:defRPr/>
            </a:pPr>
            <a:r>
              <a:rPr lang="en-GB" altLang="en-US" sz="1800" b="1" dirty="0">
                <a:solidFill>
                  <a:srgbClr val="1C1861"/>
                </a:solidFill>
                <a:latin typeface="Cera Pro" panose="00000500000000000000" pitchFamily="50" charset="0"/>
              </a:rPr>
              <a:t>Bystander’</a:t>
            </a:r>
          </a:p>
        </p:txBody>
      </p:sp>
      <p:sp>
        <p:nvSpPr>
          <p:cNvPr id="7" name="Oval 6">
            <a:extLst>
              <a:ext uri="{FF2B5EF4-FFF2-40B4-BE49-F238E27FC236}">
                <a16:creationId xmlns:a16="http://schemas.microsoft.com/office/drawing/2014/main" id="{736B75FD-3F23-4EC5-A0E3-B420ED9E21C6}"/>
              </a:ext>
            </a:extLst>
          </p:cNvPr>
          <p:cNvSpPr>
            <a:spLocks noChangeAspect="1"/>
          </p:cNvSpPr>
          <p:nvPr/>
        </p:nvSpPr>
        <p:spPr>
          <a:xfrm>
            <a:off x="6372000" y="1260000"/>
            <a:ext cx="1764000" cy="1764000"/>
          </a:xfrm>
          <a:prstGeom prst="ellipse">
            <a:avLst/>
          </a:prstGeom>
          <a:solidFill>
            <a:srgbClr val="1C1861">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8" name="TextBox 6">
            <a:extLst>
              <a:ext uri="{FF2B5EF4-FFF2-40B4-BE49-F238E27FC236}">
                <a16:creationId xmlns:a16="http://schemas.microsoft.com/office/drawing/2014/main" id="{C52D4BB3-A8E8-4219-B830-44645D4A57A8}"/>
              </a:ext>
            </a:extLst>
          </p:cNvPr>
          <p:cNvSpPr txBox="1">
            <a:spLocks noChangeArrowheads="1"/>
          </p:cNvSpPr>
          <p:nvPr/>
        </p:nvSpPr>
        <p:spPr bwMode="auto">
          <a:xfrm>
            <a:off x="6228000" y="3125352"/>
            <a:ext cx="20485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‘Ringleader’</a:t>
            </a:r>
          </a:p>
        </p:txBody>
      </p:sp>
      <p:sp>
        <p:nvSpPr>
          <p:cNvPr id="9" name="Oval 8">
            <a:extLst>
              <a:ext uri="{FF2B5EF4-FFF2-40B4-BE49-F238E27FC236}">
                <a16:creationId xmlns:a16="http://schemas.microsoft.com/office/drawing/2014/main" id="{D83FE19A-3B74-442F-80E5-26DB1E454FB6}"/>
              </a:ext>
            </a:extLst>
          </p:cNvPr>
          <p:cNvSpPr>
            <a:spLocks noChangeAspect="1"/>
          </p:cNvSpPr>
          <p:nvPr/>
        </p:nvSpPr>
        <p:spPr>
          <a:xfrm>
            <a:off x="8583501" y="1520676"/>
            <a:ext cx="1764000" cy="1764000"/>
          </a:xfrm>
          <a:prstGeom prst="ellipse">
            <a:avLst/>
          </a:prstGeom>
          <a:solidFill>
            <a:srgbClr val="1C186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10" name="TextBox 6">
            <a:extLst>
              <a:ext uri="{FF2B5EF4-FFF2-40B4-BE49-F238E27FC236}">
                <a16:creationId xmlns:a16="http://schemas.microsoft.com/office/drawing/2014/main" id="{6AB7AF3A-5A85-415A-864D-C5E2066942FF}"/>
              </a:ext>
            </a:extLst>
          </p:cNvPr>
          <p:cNvSpPr txBox="1">
            <a:spLocks noChangeArrowheads="1"/>
          </p:cNvSpPr>
          <p:nvPr/>
        </p:nvSpPr>
        <p:spPr bwMode="auto">
          <a:xfrm>
            <a:off x="8475501" y="3350028"/>
            <a:ext cx="19652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‘Assistant’</a:t>
            </a:r>
          </a:p>
        </p:txBody>
      </p:sp>
      <p:sp>
        <p:nvSpPr>
          <p:cNvPr id="11" name="Oval 10">
            <a:extLst>
              <a:ext uri="{FF2B5EF4-FFF2-40B4-BE49-F238E27FC236}">
                <a16:creationId xmlns:a16="http://schemas.microsoft.com/office/drawing/2014/main" id="{8082FC43-503B-4D3B-AFBE-5F8C5D08517D}"/>
              </a:ext>
            </a:extLst>
          </p:cNvPr>
          <p:cNvSpPr>
            <a:spLocks noChangeAspect="1"/>
          </p:cNvSpPr>
          <p:nvPr/>
        </p:nvSpPr>
        <p:spPr>
          <a:xfrm>
            <a:off x="4173055" y="1520676"/>
            <a:ext cx="1764000" cy="1764000"/>
          </a:xfrm>
          <a:prstGeom prst="ellipse">
            <a:avLst/>
          </a:prstGeom>
          <a:solidFill>
            <a:srgbClr val="3A8D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12" name="TextBox 6">
            <a:extLst>
              <a:ext uri="{FF2B5EF4-FFF2-40B4-BE49-F238E27FC236}">
                <a16:creationId xmlns:a16="http://schemas.microsoft.com/office/drawing/2014/main" id="{EAD921DE-D536-4E94-9D61-84F0A8FD0F3B}"/>
              </a:ext>
            </a:extLst>
          </p:cNvPr>
          <p:cNvSpPr txBox="1">
            <a:spLocks noChangeArrowheads="1"/>
          </p:cNvSpPr>
          <p:nvPr/>
        </p:nvSpPr>
        <p:spPr bwMode="auto">
          <a:xfrm>
            <a:off x="4317055" y="3314028"/>
            <a:ext cx="14681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‘Target’</a:t>
            </a:r>
          </a:p>
        </p:txBody>
      </p:sp>
      <p:sp>
        <p:nvSpPr>
          <p:cNvPr id="13" name="Oval 12">
            <a:extLst>
              <a:ext uri="{FF2B5EF4-FFF2-40B4-BE49-F238E27FC236}">
                <a16:creationId xmlns:a16="http://schemas.microsoft.com/office/drawing/2014/main" id="{C1F1B682-9474-40D3-9B50-7B6254CA2EC1}"/>
              </a:ext>
            </a:extLst>
          </p:cNvPr>
          <p:cNvSpPr>
            <a:spLocks noChangeAspect="1"/>
          </p:cNvSpPr>
          <p:nvPr/>
        </p:nvSpPr>
        <p:spPr>
          <a:xfrm>
            <a:off x="5256000" y="3744000"/>
            <a:ext cx="1764000" cy="1764000"/>
          </a:xfrm>
          <a:prstGeom prst="ellipse">
            <a:avLst/>
          </a:prstGeom>
          <a:solidFill>
            <a:srgbClr val="FFBF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14" name="Oval 13">
            <a:extLst>
              <a:ext uri="{FF2B5EF4-FFF2-40B4-BE49-F238E27FC236}">
                <a16:creationId xmlns:a16="http://schemas.microsoft.com/office/drawing/2014/main" id="{AEB47A12-E44F-4A2E-970D-1330FCA6DFD7}"/>
              </a:ext>
            </a:extLst>
          </p:cNvPr>
          <p:cNvSpPr>
            <a:spLocks noChangeAspect="1"/>
          </p:cNvSpPr>
          <p:nvPr/>
        </p:nvSpPr>
        <p:spPr>
          <a:xfrm>
            <a:off x="7380000" y="3744000"/>
            <a:ext cx="1764000" cy="1764000"/>
          </a:xfrm>
          <a:prstGeom prst="ellipse">
            <a:avLst/>
          </a:prstGeom>
          <a:solidFill>
            <a:srgbClr val="8757E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a:solidFill>
                <a:srgbClr val="FFFFFF"/>
              </a:solidFill>
              <a:latin typeface="Cera Pro" panose="00000500000000000000" pitchFamily="50" charset="0"/>
              <a:sym typeface="Arial"/>
            </a:endParaRPr>
          </a:p>
        </p:txBody>
      </p:sp>
      <p:sp>
        <p:nvSpPr>
          <p:cNvPr id="15" name="TextBox 6">
            <a:extLst>
              <a:ext uri="{FF2B5EF4-FFF2-40B4-BE49-F238E27FC236}">
                <a16:creationId xmlns:a16="http://schemas.microsoft.com/office/drawing/2014/main" id="{EA3BA27F-B9A8-4A8C-9218-D4F63C55D5CC}"/>
              </a:ext>
            </a:extLst>
          </p:cNvPr>
          <p:cNvSpPr txBox="1">
            <a:spLocks noChangeArrowheads="1"/>
          </p:cNvSpPr>
          <p:nvPr/>
        </p:nvSpPr>
        <p:spPr bwMode="auto">
          <a:xfrm>
            <a:off x="7380000" y="5544809"/>
            <a:ext cx="17336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‘Reinforcer’</a:t>
            </a:r>
          </a:p>
        </p:txBody>
      </p:sp>
      <p:sp>
        <p:nvSpPr>
          <p:cNvPr id="16" name="TextBox 6">
            <a:extLst>
              <a:ext uri="{FF2B5EF4-FFF2-40B4-BE49-F238E27FC236}">
                <a16:creationId xmlns:a16="http://schemas.microsoft.com/office/drawing/2014/main" id="{BE4E7BCD-0C50-4A9B-BCC1-E4F283874C92}"/>
              </a:ext>
            </a:extLst>
          </p:cNvPr>
          <p:cNvSpPr txBox="1">
            <a:spLocks noChangeArrowheads="1"/>
          </p:cNvSpPr>
          <p:nvPr/>
        </p:nvSpPr>
        <p:spPr bwMode="auto">
          <a:xfrm>
            <a:off x="5184000" y="5537352"/>
            <a:ext cx="18473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lvl="0" algn="ctr">
              <a:spcBef>
                <a:spcPct val="0"/>
              </a:spcBef>
              <a:buNone/>
            </a:pPr>
            <a:r>
              <a:rPr lang="en-GB" altLang="en-US" sz="1800" b="1">
                <a:solidFill>
                  <a:srgbClr val="1C1861"/>
                </a:solidFill>
                <a:latin typeface="Cera Pro" panose="00000500000000000000" pitchFamily="50" charset="0"/>
              </a:rPr>
              <a:t>‘Defender’</a:t>
            </a:r>
          </a:p>
        </p:txBody>
      </p:sp>
      <p:pic>
        <p:nvPicPr>
          <p:cNvPr id="17" name="Picture 16">
            <a:extLst>
              <a:ext uri="{FF2B5EF4-FFF2-40B4-BE49-F238E27FC236}">
                <a16:creationId xmlns:a16="http://schemas.microsoft.com/office/drawing/2014/main" id="{B9205CE1-66BD-4577-9802-EF4D065E5E54}"/>
              </a:ext>
            </a:extLst>
          </p:cNvPr>
          <p:cNvPicPr>
            <a:picLocks noChangeAspect="1"/>
          </p:cNvPicPr>
          <p:nvPr/>
        </p:nvPicPr>
        <p:blipFill rotWithShape="1">
          <a:blip r:embed="rId3"/>
          <a:srcRect l="8954" t="5595" r="11879" b="18404"/>
          <a:stretch/>
        </p:blipFill>
        <p:spPr>
          <a:xfrm>
            <a:off x="5459300" y="3947423"/>
            <a:ext cx="1368000" cy="1368000"/>
          </a:xfrm>
          <a:prstGeom prst="ellipse">
            <a:avLst/>
          </a:prstGeom>
        </p:spPr>
      </p:pic>
      <p:pic>
        <p:nvPicPr>
          <p:cNvPr id="18" name="Picture 17">
            <a:extLst>
              <a:ext uri="{FF2B5EF4-FFF2-40B4-BE49-F238E27FC236}">
                <a16:creationId xmlns:a16="http://schemas.microsoft.com/office/drawing/2014/main" id="{025DFE52-B16B-4A17-A287-7CF39BCE59FC}"/>
              </a:ext>
            </a:extLst>
          </p:cNvPr>
          <p:cNvPicPr>
            <a:picLocks noChangeAspect="1"/>
          </p:cNvPicPr>
          <p:nvPr/>
        </p:nvPicPr>
        <p:blipFill rotWithShape="1">
          <a:blip r:embed="rId4"/>
          <a:srcRect l="11943" t="8653" r="13546" b="18270"/>
          <a:stretch/>
        </p:blipFill>
        <p:spPr>
          <a:xfrm>
            <a:off x="7572700" y="3947300"/>
            <a:ext cx="1368000" cy="1368000"/>
          </a:xfrm>
          <a:prstGeom prst="ellipse">
            <a:avLst/>
          </a:prstGeom>
        </p:spPr>
      </p:pic>
      <p:pic>
        <p:nvPicPr>
          <p:cNvPr id="19" name="Picture 18">
            <a:extLst>
              <a:ext uri="{FF2B5EF4-FFF2-40B4-BE49-F238E27FC236}">
                <a16:creationId xmlns:a16="http://schemas.microsoft.com/office/drawing/2014/main" id="{534A94B3-E753-4024-8FD2-22BE4F8B5782}"/>
              </a:ext>
            </a:extLst>
          </p:cNvPr>
          <p:cNvPicPr>
            <a:picLocks noChangeAspect="1"/>
          </p:cNvPicPr>
          <p:nvPr/>
        </p:nvPicPr>
        <p:blipFill rotWithShape="1">
          <a:blip r:embed="rId5"/>
          <a:srcRect l="12723" t="5208" r="12767" b="15625"/>
          <a:stretch/>
        </p:blipFill>
        <p:spPr>
          <a:xfrm>
            <a:off x="1571300" y="2903300"/>
            <a:ext cx="1368000" cy="1368000"/>
          </a:xfrm>
          <a:prstGeom prst="ellipse">
            <a:avLst/>
          </a:prstGeom>
        </p:spPr>
      </p:pic>
      <p:pic>
        <p:nvPicPr>
          <p:cNvPr id="20" name="Picture 19">
            <a:extLst>
              <a:ext uri="{FF2B5EF4-FFF2-40B4-BE49-F238E27FC236}">
                <a16:creationId xmlns:a16="http://schemas.microsoft.com/office/drawing/2014/main" id="{C0A494A9-3EF1-482F-BC71-A4D22D363377}"/>
              </a:ext>
            </a:extLst>
          </p:cNvPr>
          <p:cNvPicPr>
            <a:picLocks noChangeAspect="1"/>
          </p:cNvPicPr>
          <p:nvPr/>
        </p:nvPicPr>
        <p:blipFill rotWithShape="1">
          <a:blip r:embed="rId6"/>
          <a:srcRect l="11023" t="8873" r="12977" b="11960"/>
          <a:stretch/>
        </p:blipFill>
        <p:spPr>
          <a:xfrm>
            <a:off x="4368700" y="1728000"/>
            <a:ext cx="1368000" cy="1368000"/>
          </a:xfrm>
          <a:prstGeom prst="ellipse">
            <a:avLst/>
          </a:prstGeom>
        </p:spPr>
      </p:pic>
      <p:pic>
        <p:nvPicPr>
          <p:cNvPr id="21" name="Picture 20">
            <a:extLst>
              <a:ext uri="{FF2B5EF4-FFF2-40B4-BE49-F238E27FC236}">
                <a16:creationId xmlns:a16="http://schemas.microsoft.com/office/drawing/2014/main" id="{89E515DE-C1AF-4534-8944-0C9224D08E2E}"/>
              </a:ext>
            </a:extLst>
          </p:cNvPr>
          <p:cNvPicPr>
            <a:picLocks noChangeAspect="1"/>
          </p:cNvPicPr>
          <p:nvPr/>
        </p:nvPicPr>
        <p:blipFill rotWithShape="1">
          <a:blip r:embed="rId7"/>
          <a:srcRect l="10017" t="8654" r="12432" b="18269"/>
          <a:stretch/>
        </p:blipFill>
        <p:spPr>
          <a:xfrm>
            <a:off x="6564700" y="1463300"/>
            <a:ext cx="1368000" cy="1368000"/>
          </a:xfrm>
          <a:prstGeom prst="ellipse">
            <a:avLst/>
          </a:prstGeom>
        </p:spPr>
      </p:pic>
      <p:pic>
        <p:nvPicPr>
          <p:cNvPr id="22" name="Picture 21">
            <a:extLst>
              <a:ext uri="{FF2B5EF4-FFF2-40B4-BE49-F238E27FC236}">
                <a16:creationId xmlns:a16="http://schemas.microsoft.com/office/drawing/2014/main" id="{8EE1263C-7783-4C38-AF4E-6C8CCE02B0CB}"/>
              </a:ext>
            </a:extLst>
          </p:cNvPr>
          <p:cNvPicPr>
            <a:picLocks noChangeAspect="1"/>
          </p:cNvPicPr>
          <p:nvPr/>
        </p:nvPicPr>
        <p:blipFill rotWithShape="1">
          <a:blip r:embed="rId8"/>
          <a:srcRect l="9834" t="7085" r="9315" b="10307"/>
          <a:stretch/>
        </p:blipFill>
        <p:spPr>
          <a:xfrm>
            <a:off x="8784000" y="1728000"/>
            <a:ext cx="1368000" cy="1368000"/>
          </a:xfrm>
          <a:prstGeom prst="ellipse">
            <a:avLst/>
          </a:prstGeom>
        </p:spPr>
      </p:pic>
      <p:pic>
        <p:nvPicPr>
          <p:cNvPr id="24" name="Picture 23">
            <a:extLst>
              <a:ext uri="{FF2B5EF4-FFF2-40B4-BE49-F238E27FC236}">
                <a16:creationId xmlns:a16="http://schemas.microsoft.com/office/drawing/2014/main" id="{B03A1341-71FE-431A-B454-87851A44407C}"/>
              </a:ext>
            </a:extLst>
          </p:cNvPr>
          <p:cNvPicPr>
            <a:picLocks noChangeAspect="1"/>
          </p:cNvPicPr>
          <p:nvPr/>
        </p:nvPicPr>
        <p:blipFill>
          <a:blip r:embed="rId9"/>
          <a:stretch>
            <a:fillRect/>
          </a:stretch>
        </p:blipFill>
        <p:spPr>
          <a:xfrm>
            <a:off x="9426804" y="233791"/>
            <a:ext cx="2628499" cy="436007"/>
          </a:xfrm>
          <a:prstGeom prst="rect">
            <a:avLst/>
          </a:prstGeom>
        </p:spPr>
      </p:pic>
    </p:spTree>
    <p:extLst>
      <p:ext uri="{BB962C8B-B14F-4D97-AF65-F5344CB8AC3E}">
        <p14:creationId xmlns:p14="http://schemas.microsoft.com/office/powerpoint/2010/main" val="2492933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par>
                                <p:cTn id="20" presetID="10" presetClass="entr" presetSubtype="0" fill="hold"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500"/>
                                        <p:tgtEl>
                                          <p:spTgt spid="22"/>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500"/>
                                        <p:tgtEl>
                                          <p:spTgt spid="14"/>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500"/>
                                        <p:tgtEl>
                                          <p:spTgt spid="1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19"/>
                                        </p:tgtEl>
                                        <p:attrNameLst>
                                          <p:attrName>style.visibility</p:attrName>
                                        </p:attrNameLst>
                                      </p:cBhvr>
                                      <p:to>
                                        <p:strVal val="visible"/>
                                      </p:to>
                                    </p:set>
                                    <p:animEffect transition="in" filter="fade">
                                      <p:cBhvr>
                                        <p:cTn id="60" dur="500"/>
                                        <p:tgtEl>
                                          <p:spTgt spid="19"/>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5"/>
                                        </p:tgtEl>
                                        <p:attrNameLst>
                                          <p:attrName>style.visibility</p:attrName>
                                        </p:attrNameLst>
                                      </p:cBhvr>
                                      <p:to>
                                        <p:strVal val="visible"/>
                                      </p:to>
                                    </p:set>
                                    <p:animEffect transition="in" filter="fade">
                                      <p:cBhvr>
                                        <p:cTn id="63" dur="500"/>
                                        <p:tgtEl>
                                          <p:spTgt spid="5"/>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6"/>
                                        </p:tgtEl>
                                        <p:attrNameLst>
                                          <p:attrName>style.visibility</p:attrName>
                                        </p:attrNameLst>
                                      </p:cBhvr>
                                      <p:to>
                                        <p:strVal val="visible"/>
                                      </p:to>
                                    </p:set>
                                    <p:animEffect transition="in" filter="fade">
                                      <p:cBhvr>
                                        <p:cTn id="6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P spid="9" grpId="0" animBg="1"/>
      <p:bldP spid="10" grpId="0"/>
      <p:bldP spid="11" grpId="0" animBg="1"/>
      <p:bldP spid="12" grpId="0"/>
      <p:bldP spid="13" grpId="0" animBg="1"/>
      <p:bldP spid="14" grpId="0" animBg="1"/>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6" name="Right Arrow 6">
            <a:extLst>
              <a:ext uri="{FF2B5EF4-FFF2-40B4-BE49-F238E27FC236}">
                <a16:creationId xmlns:a16="http://schemas.microsoft.com/office/drawing/2014/main" id="{91FF80A3-11AC-F85B-B373-93FEFAA4D957}"/>
              </a:ext>
            </a:extLst>
          </p:cNvPr>
          <p:cNvSpPr/>
          <p:nvPr/>
        </p:nvSpPr>
        <p:spPr>
          <a:xfrm>
            <a:off x="2420341" y="954215"/>
            <a:ext cx="8347928" cy="4825699"/>
          </a:xfrm>
          <a:prstGeom prst="rightArrow">
            <a:avLst>
              <a:gd name="adj1" fmla="val 61731"/>
              <a:gd name="adj2" fmla="val 51955"/>
            </a:avLst>
          </a:prstGeom>
          <a:solidFill>
            <a:srgbClr val="FFC00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3"/>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Scenario 1</a:t>
            </a:r>
            <a:endParaRPr lang="en-US" sz="3200" b="1" dirty="0">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596294">
            <a:off x="2654088" y="2028235"/>
            <a:ext cx="6594348" cy="2677656"/>
          </a:xfrm>
          <a:prstGeom prst="rect">
            <a:avLst/>
          </a:prstGeom>
          <a:noFill/>
          <a:ln>
            <a:noFill/>
          </a:ln>
          <a:effectLst>
            <a:softEdge rad="6731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sz="2800" b="1" dirty="0">
                <a:solidFill>
                  <a:srgbClr val="002060"/>
                </a:solidFill>
                <a:latin typeface="Cera Pro" panose="00000500000000000000" pitchFamily="50" charset="0"/>
                <a:cs typeface="Arial" panose="020B0604020202020204" pitchFamily="34" charset="0"/>
              </a:rPr>
              <a:t>Every time Rhys goes onto the field at break time, a group of girls follow him around and are unkind to him. Two of them shout names and make fun of his hair, and the rest of them watch and laugh along.</a:t>
            </a:r>
          </a:p>
        </p:txBody>
      </p:sp>
      <p:sp>
        <p:nvSpPr>
          <p:cNvPr id="20" name="Chevron 7">
            <a:extLst>
              <a:ext uri="{FF2B5EF4-FFF2-40B4-BE49-F238E27FC236}">
                <a16:creationId xmlns:a16="http://schemas.microsoft.com/office/drawing/2014/main" id="{26EDE796-8F3F-F33C-13B2-E49E1686D792}"/>
              </a:ext>
            </a:extLst>
          </p:cNvPr>
          <p:cNvSpPr/>
          <p:nvPr/>
        </p:nvSpPr>
        <p:spPr>
          <a:xfrm rot="11328033">
            <a:off x="1540688" y="4716717"/>
            <a:ext cx="5261283" cy="1464537"/>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2" name="TextBox 6">
            <a:extLst>
              <a:ext uri="{FF2B5EF4-FFF2-40B4-BE49-F238E27FC236}">
                <a16:creationId xmlns:a16="http://schemas.microsoft.com/office/drawing/2014/main" id="{0C7CAE77-C4D1-99AA-A10E-D7E795EC7BCF}"/>
              </a:ext>
            </a:extLst>
          </p:cNvPr>
          <p:cNvSpPr txBox="1">
            <a:spLocks noChangeArrowheads="1"/>
          </p:cNvSpPr>
          <p:nvPr/>
        </p:nvSpPr>
        <p:spPr bwMode="auto">
          <a:xfrm rot="567602">
            <a:off x="1950442" y="4902022"/>
            <a:ext cx="4441774"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200" b="1" dirty="0">
                <a:solidFill>
                  <a:schemeClr val="bg1"/>
                </a:solidFill>
                <a:latin typeface="Cera Pro" panose="00000500000000000000" pitchFamily="50" charset="0"/>
                <a:cs typeface="Arial" panose="020B0604020202020204" pitchFamily="34" charset="0"/>
              </a:rPr>
              <a:t>Which roles can you see in this scenario? How could each person reach out for support?</a:t>
            </a:r>
          </a:p>
        </p:txBody>
      </p:sp>
    </p:spTree>
    <p:extLst>
      <p:ext uri="{BB962C8B-B14F-4D97-AF65-F5344CB8AC3E}">
        <p14:creationId xmlns:p14="http://schemas.microsoft.com/office/powerpoint/2010/main" val="4173278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6" name="Right Arrow 6">
            <a:extLst>
              <a:ext uri="{FF2B5EF4-FFF2-40B4-BE49-F238E27FC236}">
                <a16:creationId xmlns:a16="http://schemas.microsoft.com/office/drawing/2014/main" id="{91FF80A3-11AC-F85B-B373-93FEFAA4D957}"/>
              </a:ext>
            </a:extLst>
          </p:cNvPr>
          <p:cNvSpPr/>
          <p:nvPr/>
        </p:nvSpPr>
        <p:spPr>
          <a:xfrm>
            <a:off x="2420341" y="954215"/>
            <a:ext cx="8347928" cy="4825699"/>
          </a:xfrm>
          <a:prstGeom prst="rightArrow">
            <a:avLst>
              <a:gd name="adj1" fmla="val 61731"/>
              <a:gd name="adj2" fmla="val 51955"/>
            </a:avLst>
          </a:prstGeom>
          <a:solidFill>
            <a:srgbClr val="FFC00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3"/>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Scenario 2</a:t>
            </a:r>
            <a:endParaRPr lang="en-US" sz="3200" b="1" dirty="0">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596294">
            <a:off x="2654088" y="2243678"/>
            <a:ext cx="6594348" cy="2246769"/>
          </a:xfrm>
          <a:prstGeom prst="rect">
            <a:avLst/>
          </a:prstGeom>
          <a:noFill/>
          <a:ln>
            <a:noFill/>
          </a:ln>
          <a:effectLst>
            <a:softEdge rad="6731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GB" sz="2800" b="1" dirty="0">
                <a:solidFill>
                  <a:srgbClr val="002060"/>
                </a:solidFill>
                <a:latin typeface="Cera Pro" panose="00000500000000000000" pitchFamily="50" charset="0"/>
                <a:cs typeface="Arial" panose="020B0604020202020204" pitchFamily="34" charset="0"/>
              </a:rPr>
              <a:t>Whenever </a:t>
            </a:r>
            <a:r>
              <a:rPr lang="en-GB" sz="2800" b="1" dirty="0" err="1">
                <a:solidFill>
                  <a:srgbClr val="002060"/>
                </a:solidFill>
                <a:latin typeface="Cera Pro" panose="00000500000000000000" pitchFamily="50" charset="0"/>
                <a:cs typeface="Arial" panose="020B0604020202020204" pitchFamily="34" charset="0"/>
              </a:rPr>
              <a:t>Janai</a:t>
            </a:r>
            <a:r>
              <a:rPr lang="en-GB" sz="2800" b="1" dirty="0">
                <a:solidFill>
                  <a:srgbClr val="002060"/>
                </a:solidFill>
                <a:latin typeface="Cera Pro" panose="00000500000000000000" pitchFamily="50" charset="0"/>
                <a:cs typeface="Arial" panose="020B0604020202020204" pitchFamily="34" charset="0"/>
              </a:rPr>
              <a:t> joins an online game on her PlayStation with her classmates, Dylan always tells other children to leave the game and start a new one without her.</a:t>
            </a:r>
          </a:p>
        </p:txBody>
      </p:sp>
      <p:sp>
        <p:nvSpPr>
          <p:cNvPr id="20" name="Chevron 7">
            <a:extLst>
              <a:ext uri="{FF2B5EF4-FFF2-40B4-BE49-F238E27FC236}">
                <a16:creationId xmlns:a16="http://schemas.microsoft.com/office/drawing/2014/main" id="{26EDE796-8F3F-F33C-13B2-E49E1686D792}"/>
              </a:ext>
            </a:extLst>
          </p:cNvPr>
          <p:cNvSpPr/>
          <p:nvPr/>
        </p:nvSpPr>
        <p:spPr>
          <a:xfrm rot="11328033">
            <a:off x="1540688" y="4716717"/>
            <a:ext cx="5261283" cy="1464537"/>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2" name="TextBox 6">
            <a:extLst>
              <a:ext uri="{FF2B5EF4-FFF2-40B4-BE49-F238E27FC236}">
                <a16:creationId xmlns:a16="http://schemas.microsoft.com/office/drawing/2014/main" id="{0C7CAE77-C4D1-99AA-A10E-D7E795EC7BCF}"/>
              </a:ext>
            </a:extLst>
          </p:cNvPr>
          <p:cNvSpPr txBox="1">
            <a:spLocks noChangeArrowheads="1"/>
          </p:cNvSpPr>
          <p:nvPr/>
        </p:nvSpPr>
        <p:spPr bwMode="auto">
          <a:xfrm rot="567602">
            <a:off x="1950442" y="4894988"/>
            <a:ext cx="4441774"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200" b="1" dirty="0">
                <a:solidFill>
                  <a:schemeClr val="bg1"/>
                </a:solidFill>
                <a:latin typeface="Cera Pro" panose="00000500000000000000" pitchFamily="50" charset="0"/>
                <a:cs typeface="Arial" panose="020B0604020202020204" pitchFamily="34" charset="0"/>
              </a:rPr>
              <a:t>Which roles can you see in this scenario? How could each person reach out for support?</a:t>
            </a:r>
          </a:p>
        </p:txBody>
      </p:sp>
    </p:spTree>
    <p:extLst>
      <p:ext uri="{BB962C8B-B14F-4D97-AF65-F5344CB8AC3E}">
        <p14:creationId xmlns:p14="http://schemas.microsoft.com/office/powerpoint/2010/main" val="734440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12">
            <a:extLst>
              <a:ext uri="{FF2B5EF4-FFF2-40B4-BE49-F238E27FC236}">
                <a16:creationId xmlns:a16="http://schemas.microsoft.com/office/drawing/2014/main" id="{12B44844-45F8-7EE1-8792-7242D39F8DD5}"/>
              </a:ext>
            </a:extLst>
          </p:cNvPr>
          <p:cNvSpPr/>
          <p:nvPr/>
        </p:nvSpPr>
        <p:spPr>
          <a:xfrm rot="2950889">
            <a:off x="-1848928" y="-1010525"/>
            <a:ext cx="6107397" cy="18550865"/>
          </a:xfrm>
          <a:prstGeom prst="roundRect">
            <a:avLst>
              <a:gd name="adj" fmla="val 50000"/>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6" name="Right Arrow 6">
            <a:extLst>
              <a:ext uri="{FF2B5EF4-FFF2-40B4-BE49-F238E27FC236}">
                <a16:creationId xmlns:a16="http://schemas.microsoft.com/office/drawing/2014/main" id="{91FF80A3-11AC-F85B-B373-93FEFAA4D957}"/>
              </a:ext>
            </a:extLst>
          </p:cNvPr>
          <p:cNvSpPr/>
          <p:nvPr/>
        </p:nvSpPr>
        <p:spPr>
          <a:xfrm>
            <a:off x="2420341" y="954215"/>
            <a:ext cx="8347928" cy="4825699"/>
          </a:xfrm>
          <a:prstGeom prst="rightArrow">
            <a:avLst>
              <a:gd name="adj1" fmla="val 61731"/>
              <a:gd name="adj2" fmla="val 51955"/>
            </a:avLst>
          </a:prstGeom>
          <a:solidFill>
            <a:srgbClr val="FFC000"/>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1">
            <a:extLst>
              <a:ext uri="{FF2B5EF4-FFF2-40B4-BE49-F238E27FC236}">
                <a16:creationId xmlns:a16="http://schemas.microsoft.com/office/drawing/2014/main" id="{E03063D2-0266-48A3-80E5-40FA03C28548}"/>
              </a:ext>
            </a:extLst>
          </p:cNvPr>
          <p:cNvSpPr txBox="1">
            <a:spLocks/>
          </p:cNvSpPr>
          <p:nvPr/>
        </p:nvSpPr>
        <p:spPr>
          <a:xfrm>
            <a:off x="477169" y="334097"/>
            <a:ext cx="7275833" cy="132759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b="1" dirty="0">
              <a:solidFill>
                <a:schemeClr val="bg1"/>
              </a:solidFill>
              <a:latin typeface="Cera Pro" panose="00000500000000000000" pitchFamily="50" charset="0"/>
              <a:cs typeface="Arial" panose="020B0604020202020204" pitchFamily="34" charset="0"/>
            </a:endParaRPr>
          </a:p>
        </p:txBody>
      </p:sp>
      <p:pic>
        <p:nvPicPr>
          <p:cNvPr id="14" name="Picture 13">
            <a:extLst>
              <a:ext uri="{FF2B5EF4-FFF2-40B4-BE49-F238E27FC236}">
                <a16:creationId xmlns:a16="http://schemas.microsoft.com/office/drawing/2014/main" id="{63B4F7BA-442E-4292-9375-4C4214676F5B}"/>
              </a:ext>
            </a:extLst>
          </p:cNvPr>
          <p:cNvPicPr>
            <a:picLocks noChangeAspect="1"/>
          </p:cNvPicPr>
          <p:nvPr/>
        </p:nvPicPr>
        <p:blipFill>
          <a:blip r:embed="rId3"/>
          <a:stretch>
            <a:fillRect/>
          </a:stretch>
        </p:blipFill>
        <p:spPr>
          <a:xfrm>
            <a:off x="9426804" y="233791"/>
            <a:ext cx="2628499" cy="436007"/>
          </a:xfrm>
          <a:prstGeom prst="rect">
            <a:avLst/>
          </a:prstGeom>
        </p:spPr>
      </p:pic>
      <p:sp>
        <p:nvSpPr>
          <p:cNvPr id="13" name="Rounded Rectangle 11">
            <a:extLst>
              <a:ext uri="{FF2B5EF4-FFF2-40B4-BE49-F238E27FC236}">
                <a16:creationId xmlns:a16="http://schemas.microsoft.com/office/drawing/2014/main" id="{2F9C1B3D-45F2-29F0-23F0-66AE357B8F60}"/>
              </a:ext>
            </a:extLst>
          </p:cNvPr>
          <p:cNvSpPr/>
          <p:nvPr/>
        </p:nvSpPr>
        <p:spPr>
          <a:xfrm rot="5400000">
            <a:off x="-1023650" y="-4572407"/>
            <a:ext cx="2151253" cy="9713630"/>
          </a:xfrm>
          <a:prstGeom prst="roundRect">
            <a:avLst>
              <a:gd name="adj" fmla="val 50000"/>
            </a:avLst>
          </a:prstGeom>
          <a:solidFill>
            <a:srgbClr val="875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15" name="Title 1">
            <a:extLst>
              <a:ext uri="{FF2B5EF4-FFF2-40B4-BE49-F238E27FC236}">
                <a16:creationId xmlns:a16="http://schemas.microsoft.com/office/drawing/2014/main" id="{69BB91AD-493A-D8F0-0311-7FFEF5A35C3C}"/>
              </a:ext>
            </a:extLst>
          </p:cNvPr>
          <p:cNvSpPr txBox="1">
            <a:spLocks/>
          </p:cNvSpPr>
          <p:nvPr/>
        </p:nvSpPr>
        <p:spPr>
          <a:xfrm>
            <a:off x="446495" y="518208"/>
            <a:ext cx="11359231" cy="59491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chemeClr val="bg1"/>
                </a:solidFill>
                <a:latin typeface="Cera Pro" panose="00000500000000000000" pitchFamily="50" charset="0"/>
                <a:cs typeface="Arial" panose="020B0604020202020204" pitchFamily="34" charset="0"/>
              </a:rPr>
              <a:t>Scenario 3</a:t>
            </a:r>
            <a:endParaRPr lang="en-US" sz="3200" b="1" dirty="0">
              <a:solidFill>
                <a:schemeClr val="bg1"/>
              </a:solidFill>
              <a:latin typeface="Cera Pro" panose="00000500000000000000" pitchFamily="50" charset="0"/>
              <a:cs typeface="Arial" panose="020B0604020202020204" pitchFamily="34" charset="0"/>
            </a:endParaRPr>
          </a:p>
        </p:txBody>
      </p:sp>
      <p:sp>
        <p:nvSpPr>
          <p:cNvPr id="10" name="TextBox 6">
            <a:extLst>
              <a:ext uri="{FF2B5EF4-FFF2-40B4-BE49-F238E27FC236}">
                <a16:creationId xmlns:a16="http://schemas.microsoft.com/office/drawing/2014/main" id="{61D1A15E-D532-5574-4704-34760F362587}"/>
              </a:ext>
            </a:extLst>
          </p:cNvPr>
          <p:cNvSpPr txBox="1">
            <a:spLocks noChangeArrowheads="1"/>
          </p:cNvSpPr>
          <p:nvPr/>
        </p:nvSpPr>
        <p:spPr bwMode="auto">
          <a:xfrm rot="21596294">
            <a:off x="2873544" y="2459122"/>
            <a:ext cx="5636512" cy="1815882"/>
          </a:xfrm>
          <a:prstGeom prst="rect">
            <a:avLst/>
          </a:prstGeom>
          <a:noFill/>
          <a:ln>
            <a:noFill/>
          </a:ln>
          <a:effectLst>
            <a:softEdge rad="6731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GB" sz="2800" b="1" dirty="0">
                <a:solidFill>
                  <a:srgbClr val="002060"/>
                </a:solidFill>
                <a:latin typeface="Cera Pro" panose="00000500000000000000" pitchFamily="50" charset="0"/>
                <a:cs typeface="Arial" panose="020B0604020202020204" pitchFamily="34" charset="0"/>
              </a:rPr>
              <a:t>Vanisha has noticed that every time her class line up for lunch, there are some children who are pushing Erin around.</a:t>
            </a:r>
          </a:p>
        </p:txBody>
      </p:sp>
      <p:sp>
        <p:nvSpPr>
          <p:cNvPr id="20" name="Chevron 7">
            <a:extLst>
              <a:ext uri="{FF2B5EF4-FFF2-40B4-BE49-F238E27FC236}">
                <a16:creationId xmlns:a16="http://schemas.microsoft.com/office/drawing/2014/main" id="{26EDE796-8F3F-F33C-13B2-E49E1686D792}"/>
              </a:ext>
            </a:extLst>
          </p:cNvPr>
          <p:cNvSpPr/>
          <p:nvPr/>
        </p:nvSpPr>
        <p:spPr>
          <a:xfrm rot="11328033">
            <a:off x="1540688" y="4716717"/>
            <a:ext cx="5261283" cy="1464537"/>
          </a:xfrm>
          <a:prstGeom prst="chevron">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3" name="Group 22">
            <a:extLst>
              <a:ext uri="{FF2B5EF4-FFF2-40B4-BE49-F238E27FC236}">
                <a16:creationId xmlns:a16="http://schemas.microsoft.com/office/drawing/2014/main" id="{18EEE560-57F2-0444-A6E3-05D702970640}"/>
              </a:ext>
            </a:extLst>
          </p:cNvPr>
          <p:cNvGrpSpPr/>
          <p:nvPr/>
        </p:nvGrpSpPr>
        <p:grpSpPr>
          <a:xfrm rot="13173467">
            <a:off x="11186299" y="1277775"/>
            <a:ext cx="1569533" cy="1538955"/>
            <a:chOff x="654780" y="3365030"/>
            <a:chExt cx="2415645" cy="2368583"/>
          </a:xfrm>
        </p:grpSpPr>
        <p:sp>
          <p:nvSpPr>
            <p:cNvPr id="24" name="Rounded Rectangle 15">
              <a:extLst>
                <a:ext uri="{FF2B5EF4-FFF2-40B4-BE49-F238E27FC236}">
                  <a16:creationId xmlns:a16="http://schemas.microsoft.com/office/drawing/2014/main" id="{D3657A1D-A65C-A8EF-2CC5-86259F773934}"/>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5" name="Rounded Rectangle 16">
              <a:extLst>
                <a:ext uri="{FF2B5EF4-FFF2-40B4-BE49-F238E27FC236}">
                  <a16:creationId xmlns:a16="http://schemas.microsoft.com/office/drawing/2014/main" id="{6E0E3F88-3EEF-5E98-C0E6-A6A99A47D263}"/>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grpSp>
        <p:nvGrpSpPr>
          <p:cNvPr id="26" name="Group 25">
            <a:extLst>
              <a:ext uri="{FF2B5EF4-FFF2-40B4-BE49-F238E27FC236}">
                <a16:creationId xmlns:a16="http://schemas.microsoft.com/office/drawing/2014/main" id="{692004C0-6682-449C-E69A-8B3FD0C75B61}"/>
              </a:ext>
            </a:extLst>
          </p:cNvPr>
          <p:cNvGrpSpPr/>
          <p:nvPr/>
        </p:nvGrpSpPr>
        <p:grpSpPr>
          <a:xfrm rot="2247987">
            <a:off x="-552655" y="5015230"/>
            <a:ext cx="1569533" cy="1538955"/>
            <a:chOff x="654780" y="3365030"/>
            <a:chExt cx="2415645" cy="2368583"/>
          </a:xfrm>
        </p:grpSpPr>
        <p:sp>
          <p:nvSpPr>
            <p:cNvPr id="27" name="Rounded Rectangle 18">
              <a:extLst>
                <a:ext uri="{FF2B5EF4-FFF2-40B4-BE49-F238E27FC236}">
                  <a16:creationId xmlns:a16="http://schemas.microsoft.com/office/drawing/2014/main" id="{360C6C6F-098D-3E8F-C982-0C3C0B40CB39}"/>
                </a:ext>
              </a:extLst>
            </p:cNvPr>
            <p:cNvSpPr/>
            <p:nvPr/>
          </p:nvSpPr>
          <p:spPr>
            <a:xfrm rot="14688369">
              <a:off x="1550874" y="2859996"/>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sp>
          <p:nvSpPr>
            <p:cNvPr id="28" name="Rounded Rectangle 19">
              <a:extLst>
                <a:ext uri="{FF2B5EF4-FFF2-40B4-BE49-F238E27FC236}">
                  <a16:creationId xmlns:a16="http://schemas.microsoft.com/office/drawing/2014/main" id="{B4E52379-6A1D-5B74-D3B8-50005C7D556F}"/>
                </a:ext>
              </a:extLst>
            </p:cNvPr>
            <p:cNvSpPr/>
            <p:nvPr/>
          </p:nvSpPr>
          <p:spPr>
            <a:xfrm rot="10370757">
              <a:off x="2494029" y="3365030"/>
              <a:ext cx="576396" cy="2368583"/>
            </a:xfrm>
            <a:prstGeom prst="roundRect">
              <a:avLst>
                <a:gd name="adj" fmla="val 50000"/>
              </a:avLst>
            </a:prstGeom>
            <a:solidFill>
              <a:srgbClr val="FF5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ra Pro" panose="00000500000000000000" pitchFamily="50" charset="0"/>
              </a:endParaRPr>
            </a:p>
          </p:txBody>
        </p:sp>
      </p:grpSp>
      <p:sp>
        <p:nvSpPr>
          <p:cNvPr id="2" name="TextBox 6">
            <a:extLst>
              <a:ext uri="{FF2B5EF4-FFF2-40B4-BE49-F238E27FC236}">
                <a16:creationId xmlns:a16="http://schemas.microsoft.com/office/drawing/2014/main" id="{0C7CAE77-C4D1-99AA-A10E-D7E795EC7BCF}"/>
              </a:ext>
            </a:extLst>
          </p:cNvPr>
          <p:cNvSpPr txBox="1">
            <a:spLocks noChangeArrowheads="1"/>
          </p:cNvSpPr>
          <p:nvPr/>
        </p:nvSpPr>
        <p:spPr bwMode="auto">
          <a:xfrm rot="567602">
            <a:off x="1950441" y="4874305"/>
            <a:ext cx="4441774"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ts val="900"/>
              </a:spcBef>
              <a:spcAft>
                <a:spcPts val="900"/>
              </a:spcAft>
              <a:defRPr/>
            </a:pPr>
            <a:r>
              <a:rPr lang="en-GB" sz="2200" b="1" dirty="0">
                <a:solidFill>
                  <a:schemeClr val="bg1"/>
                </a:solidFill>
                <a:latin typeface="Cera Pro" panose="00000500000000000000" pitchFamily="50" charset="0"/>
                <a:cs typeface="Arial" panose="020B0604020202020204" pitchFamily="34" charset="0"/>
              </a:rPr>
              <a:t>Which roles can you see in this scenario? How could each person reach out for support?</a:t>
            </a:r>
          </a:p>
        </p:txBody>
      </p:sp>
    </p:spTree>
    <p:extLst>
      <p:ext uri="{BB962C8B-B14F-4D97-AF65-F5344CB8AC3E}">
        <p14:creationId xmlns:p14="http://schemas.microsoft.com/office/powerpoint/2010/main" val="22356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6"/>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wipe(down)">
                                      <p:cBhvr>
                                        <p:cTn id="9" dur="580">
                                          <p:stCondLst>
                                            <p:cond delay="0"/>
                                          </p:stCondLst>
                                        </p:cTn>
                                        <p:tgtEl>
                                          <p:spTgt spid="20"/>
                                        </p:tgtEl>
                                      </p:cBhvr>
                                    </p:animEffect>
                                    <p:anim calcmode="lin" valueType="num">
                                      <p:cBhvr>
                                        <p:cTn id="10"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5" dur="26">
                                          <p:stCondLst>
                                            <p:cond delay="650"/>
                                          </p:stCondLst>
                                        </p:cTn>
                                        <p:tgtEl>
                                          <p:spTgt spid="20"/>
                                        </p:tgtEl>
                                      </p:cBhvr>
                                      <p:to x="100000" y="60000"/>
                                    </p:animScale>
                                    <p:animScale>
                                      <p:cBhvr>
                                        <p:cTn id="16" dur="166" decel="50000">
                                          <p:stCondLst>
                                            <p:cond delay="676"/>
                                          </p:stCondLst>
                                        </p:cTn>
                                        <p:tgtEl>
                                          <p:spTgt spid="20"/>
                                        </p:tgtEl>
                                      </p:cBhvr>
                                      <p:to x="100000" y="100000"/>
                                    </p:animScale>
                                    <p:animScale>
                                      <p:cBhvr>
                                        <p:cTn id="17" dur="26">
                                          <p:stCondLst>
                                            <p:cond delay="1312"/>
                                          </p:stCondLst>
                                        </p:cTn>
                                        <p:tgtEl>
                                          <p:spTgt spid="20"/>
                                        </p:tgtEl>
                                      </p:cBhvr>
                                      <p:to x="100000" y="80000"/>
                                    </p:animScale>
                                    <p:animScale>
                                      <p:cBhvr>
                                        <p:cTn id="18" dur="166" decel="50000">
                                          <p:stCondLst>
                                            <p:cond delay="1338"/>
                                          </p:stCondLst>
                                        </p:cTn>
                                        <p:tgtEl>
                                          <p:spTgt spid="20"/>
                                        </p:tgtEl>
                                      </p:cBhvr>
                                      <p:to x="100000" y="100000"/>
                                    </p:animScale>
                                    <p:animScale>
                                      <p:cBhvr>
                                        <p:cTn id="19" dur="26">
                                          <p:stCondLst>
                                            <p:cond delay="1642"/>
                                          </p:stCondLst>
                                        </p:cTn>
                                        <p:tgtEl>
                                          <p:spTgt spid="20"/>
                                        </p:tgtEl>
                                      </p:cBhvr>
                                      <p:to x="100000" y="90000"/>
                                    </p:animScale>
                                    <p:animScale>
                                      <p:cBhvr>
                                        <p:cTn id="20" dur="166" decel="50000">
                                          <p:stCondLst>
                                            <p:cond delay="1668"/>
                                          </p:stCondLst>
                                        </p:cTn>
                                        <p:tgtEl>
                                          <p:spTgt spid="20"/>
                                        </p:tgtEl>
                                      </p:cBhvr>
                                      <p:to x="100000" y="100000"/>
                                    </p:animScale>
                                    <p:animScale>
                                      <p:cBhvr>
                                        <p:cTn id="21" dur="26">
                                          <p:stCondLst>
                                            <p:cond delay="1808"/>
                                          </p:stCondLst>
                                        </p:cTn>
                                        <p:tgtEl>
                                          <p:spTgt spid="20"/>
                                        </p:tgtEl>
                                      </p:cBhvr>
                                      <p:to x="100000" y="95000"/>
                                    </p:animScale>
                                    <p:animScale>
                                      <p:cBhvr>
                                        <p:cTn id="22"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6ae49f3-829e-48a4-b770-42088e17cf9e" xsi:nil="true"/>
    <lcf76f155ced4ddcb4097134ff3c332f xmlns="b3a51243-0105-4de4-ad8a-894473378b2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89FF03655BF5143862B943B1C4EFBA9" ma:contentTypeVersion="14" ma:contentTypeDescription="Create a new document." ma:contentTypeScope="" ma:versionID="d2e4b37b813112af7b27f2423e99d74b">
  <xsd:schema xmlns:xsd="http://www.w3.org/2001/XMLSchema" xmlns:xs="http://www.w3.org/2001/XMLSchema" xmlns:p="http://schemas.microsoft.com/office/2006/metadata/properties" xmlns:ns2="b3a51243-0105-4de4-ad8a-894473378b2c" xmlns:ns3="16ae49f3-829e-48a4-b770-42088e17cf9e" targetNamespace="http://schemas.microsoft.com/office/2006/metadata/properties" ma:root="true" ma:fieldsID="4c7acce7330ab5961128aea5b41fb43e" ns2:_="" ns3:_="">
    <xsd:import namespace="b3a51243-0105-4de4-ad8a-894473378b2c"/>
    <xsd:import namespace="16ae49f3-829e-48a4-b770-42088e17cf9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a51243-0105-4de4-ad8a-894473378b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5d4c797-396b-422f-9324-c7326d185716"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ae49f3-829e-48a4-b770-42088e17cf9e"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6b1b432-1b3f-4e3d-84fa-547afe762041}" ma:internalName="TaxCatchAll" ma:showField="CatchAllData" ma:web="16ae49f3-829e-48a4-b770-42088e17cf9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97D3C9-2C42-49F7-B6BA-DEBAC4A1AF0B}">
  <ds:schemaRefs>
    <ds:schemaRef ds:uri="http://schemas.microsoft.com/office/infopath/2007/PartnerControls"/>
    <ds:schemaRef ds:uri="http://www.w3.org/XML/1998/namespace"/>
    <ds:schemaRef ds:uri="http://purl.org/dc/dcmitype/"/>
    <ds:schemaRef ds:uri="http://schemas.microsoft.com/office/2006/documentManagement/types"/>
    <ds:schemaRef ds:uri="http://purl.org/dc/terms/"/>
    <ds:schemaRef ds:uri="16ae49f3-829e-48a4-b770-42088e17cf9e"/>
    <ds:schemaRef ds:uri="http://schemas.microsoft.com/office/2006/metadata/properties"/>
    <ds:schemaRef ds:uri="http://schemas.openxmlformats.org/package/2006/metadata/core-properties"/>
    <ds:schemaRef ds:uri="b3a51243-0105-4de4-ad8a-894473378b2c"/>
    <ds:schemaRef ds:uri="http://purl.org/dc/elements/1.1/"/>
  </ds:schemaRefs>
</ds:datastoreItem>
</file>

<file path=customXml/itemProps2.xml><?xml version="1.0" encoding="utf-8"?>
<ds:datastoreItem xmlns:ds="http://schemas.openxmlformats.org/officeDocument/2006/customXml" ds:itemID="{BB86FB05-4CE5-4A13-AC5D-20559A229EE0}">
  <ds:schemaRefs>
    <ds:schemaRef ds:uri="http://schemas.microsoft.com/sharepoint/v3/contenttype/forms"/>
  </ds:schemaRefs>
</ds:datastoreItem>
</file>

<file path=customXml/itemProps3.xml><?xml version="1.0" encoding="utf-8"?>
<ds:datastoreItem xmlns:ds="http://schemas.openxmlformats.org/officeDocument/2006/customXml" ds:itemID="{CF8F6AC5-C785-44EC-8722-D124B52797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a51243-0105-4de4-ad8a-894473378b2c"/>
    <ds:schemaRef ds:uri="16ae49f3-829e-48a4-b770-42088e17cf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56</TotalTime>
  <Words>552</Words>
  <Application>Microsoft Office PowerPoint</Application>
  <PresentationFormat>Widescreen</PresentationFormat>
  <Paragraphs>68</Paragraphs>
  <Slides>11</Slides>
  <Notes>11</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Cera Pro</vt:lpstr>
      <vt:lpstr>Cera Round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Luke Evason-Browning</cp:lastModifiedBy>
  <cp:revision>9</cp:revision>
  <dcterms:created xsi:type="dcterms:W3CDTF">2023-12-19T11:20:56Z</dcterms:created>
  <dcterms:modified xsi:type="dcterms:W3CDTF">2025-03-14T11:54:21Z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0x010100289FF03655BF5143862B943B1C4EFBA9</vt:lpwstr>
  </property>
  <property fmtid="{D5CDD505-2E9C-101B-9397-08002B2CF9AE}" pid="3" name="MediaServiceImageTags">
    <vt:lpwstr/>
  </property>
</Properties>
</file>