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257" r:id="rId2"/>
    <p:sldId id="4447" r:id="rId3"/>
    <p:sldId id="267" r:id="rId4"/>
    <p:sldId id="4582" r:id="rId5"/>
    <p:sldId id="4489" r:id="rId6"/>
    <p:sldId id="4575" r:id="rId7"/>
    <p:sldId id="4550" r:id="rId8"/>
    <p:sldId id="4581" r:id="rId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5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1C725-8125-49EE-BB39-8DBD707BA460}" v="2" dt="2024-01-09T10:26:59.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80132" autoAdjust="0"/>
  </p:normalViewPr>
  <p:slideViewPr>
    <p:cSldViewPr snapToGrid="0">
      <p:cViewPr varScale="1">
        <p:scale>
          <a:sx n="69" d="100"/>
          <a:sy n="69" d="100"/>
        </p:scale>
        <p:origin x="708" y="72"/>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2309B-FE2E-474F-A15C-D8B06BB58C01}" type="datetimeFigureOut">
              <a:rPr lang="en-GB" smtClean="0"/>
              <a:t>19/01/2024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C5F98-6C2A-4E58-B236-3827CD2A539D}" type="slidenum">
              <a:rPr lang="en-GB" smtClean="0"/>
              <a:t>‹#›</a:t>
            </a:fld>
            <a:endParaRPr lang="en-GB"/>
          </a:p>
        </p:txBody>
      </p:sp>
    </p:spTree>
    <p:extLst>
      <p:ext uri="{BB962C8B-B14F-4D97-AF65-F5344CB8AC3E}">
        <p14:creationId xmlns:p14="http://schemas.microsoft.com/office/powerpoint/2010/main" val="195361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a:t>
            </a:fld>
            <a:endParaRPr lang="en-GB"/>
          </a:p>
        </p:txBody>
      </p:sp>
    </p:spTree>
    <p:extLst>
      <p:ext uri="{BB962C8B-B14F-4D97-AF65-F5344CB8AC3E}">
        <p14:creationId xmlns:p14="http://schemas.microsoft.com/office/powerpoint/2010/main" val="3058192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2</a:t>
            </a:fld>
            <a:endParaRPr lang="en-GB"/>
          </a:p>
        </p:txBody>
      </p:sp>
    </p:spTree>
    <p:extLst>
      <p:ext uri="{BB962C8B-B14F-4D97-AF65-F5344CB8AC3E}">
        <p14:creationId xmlns:p14="http://schemas.microsoft.com/office/powerpoint/2010/main" val="214779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spcBef>
                <a:spcPct val="0"/>
              </a:spcBef>
              <a:buFont typeface="Arial" panose="020B0604020202020204" pitchFamily="34" charset="0"/>
              <a:buNone/>
            </a:pPr>
            <a:endParaRPr lang="en-GB" alt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52582FB-06FD-4186-AF45-7E1B98C80527}" type="slidenum">
              <a:rPr lang="en-GB" smtClean="0"/>
              <a:t>3</a:t>
            </a:fld>
            <a:endParaRPr lang="en-GB"/>
          </a:p>
        </p:txBody>
      </p:sp>
    </p:spTree>
    <p:extLst>
      <p:ext uri="{BB962C8B-B14F-4D97-AF65-F5344CB8AC3E}">
        <p14:creationId xmlns:p14="http://schemas.microsoft.com/office/powerpoint/2010/main" val="1797893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eaLnBrk="0" fontAlgn="base" hangingPunct="0">
              <a:spcBef>
                <a:spcPct val="30000"/>
              </a:spcBef>
              <a:spcAft>
                <a:spcPct val="0"/>
              </a:spcAft>
              <a:defRPr/>
            </a:pPr>
            <a:endParaRPr lang="en-GB" dirty="0"/>
          </a:p>
        </p:txBody>
      </p:sp>
      <p:sp>
        <p:nvSpPr>
          <p:cNvPr id="4" name="Slide Number Placeholder 3"/>
          <p:cNvSpPr>
            <a:spLocks noGrp="1"/>
          </p:cNvSpPr>
          <p:nvPr>
            <p:ph type="sldNum" sz="quarter" idx="5"/>
          </p:nvPr>
        </p:nvSpPr>
        <p:spPr/>
        <p:txBody>
          <a:bodyPr/>
          <a:lstStyle/>
          <a:p>
            <a:fld id="{80CBCAE9-4880-2B45-9637-C551239E3E81}" type="slidenum">
              <a:rPr lang="en-US" smtClean="0"/>
              <a:t>4</a:t>
            </a:fld>
            <a:endParaRPr lang="en-US"/>
          </a:p>
        </p:txBody>
      </p:sp>
    </p:spTree>
    <p:extLst>
      <p:ext uri="{BB962C8B-B14F-4D97-AF65-F5344CB8AC3E}">
        <p14:creationId xmlns:p14="http://schemas.microsoft.com/office/powerpoint/2010/main" val="137746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552582FB-06FD-4186-AF45-7E1B98C80527}" type="slidenum">
              <a:rPr lang="en-GB" smtClean="0"/>
              <a:t>5</a:t>
            </a:fld>
            <a:endParaRPr lang="en-GB"/>
          </a:p>
        </p:txBody>
      </p:sp>
    </p:spTree>
    <p:extLst>
      <p:ext uri="{BB962C8B-B14F-4D97-AF65-F5344CB8AC3E}">
        <p14:creationId xmlns:p14="http://schemas.microsoft.com/office/powerpoint/2010/main" val="3635100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6</a:t>
            </a:fld>
            <a:endParaRPr lang="en-GB"/>
          </a:p>
        </p:txBody>
      </p:sp>
    </p:spTree>
    <p:extLst>
      <p:ext uri="{BB962C8B-B14F-4D97-AF65-F5344CB8AC3E}">
        <p14:creationId xmlns:p14="http://schemas.microsoft.com/office/powerpoint/2010/main" val="3398384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7</a:t>
            </a:fld>
            <a:endParaRPr lang="en-GB"/>
          </a:p>
        </p:txBody>
      </p:sp>
    </p:spTree>
    <p:extLst>
      <p:ext uri="{BB962C8B-B14F-4D97-AF65-F5344CB8AC3E}">
        <p14:creationId xmlns:p14="http://schemas.microsoft.com/office/powerpoint/2010/main" val="1958537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8</a:t>
            </a:fld>
            <a:endParaRPr lang="en-GB"/>
          </a:p>
        </p:txBody>
      </p:sp>
    </p:spTree>
    <p:extLst>
      <p:ext uri="{BB962C8B-B14F-4D97-AF65-F5344CB8AC3E}">
        <p14:creationId xmlns:p14="http://schemas.microsoft.com/office/powerpoint/2010/main" val="2102059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19/01/2024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19/01/2024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tz_FTV3EZRM?feature=oembed" TargetMode="External"/><Relationship Id="rId5" Type="http://schemas.openxmlformats.org/officeDocument/2006/relationships/hyperlink" Target="https://youtu.be/tz_FTV3EZRM?si=qdDwb4jPgO7pqu-Z" TargetMode="Externa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99BC1B1-0797-4F15-A39B-7356D4003D86}"/>
              </a:ext>
            </a:extLst>
          </p:cNvPr>
          <p:cNvSpPr txBox="1"/>
          <p:nvPr/>
        </p:nvSpPr>
        <p:spPr>
          <a:xfrm>
            <a:off x="416377" y="3037162"/>
            <a:ext cx="8097002" cy="769441"/>
          </a:xfrm>
          <a:prstGeom prst="rect">
            <a:avLst/>
          </a:prstGeom>
          <a:noFill/>
        </p:spPr>
        <p:txBody>
          <a:bodyPr wrap="square" rtlCol="0">
            <a:spAutoFit/>
          </a:bodyPr>
          <a:lstStyle/>
          <a:p>
            <a:r>
              <a:rPr lang="en-US" sz="4400" b="1" dirty="0">
                <a:solidFill>
                  <a:srgbClr val="1C1861"/>
                </a:solidFill>
                <a:latin typeface="Cera Pro" panose="00000500000000000000" pitchFamily="50" charset="0"/>
                <a:cs typeface="Arial" panose="020B0604020202020204" pitchFamily="34" charset="0"/>
              </a:rPr>
              <a:t>What is bullying?</a:t>
            </a:r>
            <a:endParaRPr lang="en-US" sz="6000" b="1" dirty="0">
              <a:solidFill>
                <a:srgbClr val="1C1861"/>
              </a:solidFill>
              <a:latin typeface="Cera Pro" panose="00000500000000000000" pitchFamily="50" charset="0"/>
              <a:cs typeface="Arial" panose="020B0604020202020204" pitchFamily="34" charset="0"/>
            </a:endParaRPr>
          </a:p>
        </p:txBody>
      </p:sp>
      <p:pic>
        <p:nvPicPr>
          <p:cNvPr id="12" name="Picture 11">
            <a:extLst>
              <a:ext uri="{FF2B5EF4-FFF2-40B4-BE49-F238E27FC236}">
                <a16:creationId xmlns:a16="http://schemas.microsoft.com/office/drawing/2014/main" id="{73098DCC-D304-4A50-A6D9-4145CD60EC2E}"/>
              </a:ext>
            </a:extLst>
          </p:cNvPr>
          <p:cNvPicPr>
            <a:picLocks noChangeAspect="1"/>
          </p:cNvPicPr>
          <p:nvPr/>
        </p:nvPicPr>
        <p:blipFill>
          <a:blip r:embed="rId3"/>
          <a:stretch>
            <a:fillRect/>
          </a:stretch>
        </p:blipFill>
        <p:spPr>
          <a:xfrm>
            <a:off x="471616" y="6226961"/>
            <a:ext cx="3330484" cy="293866"/>
          </a:xfrm>
          <a:prstGeom prst="rect">
            <a:avLst/>
          </a:prstGeom>
        </p:spPr>
      </p:pic>
      <p:cxnSp>
        <p:nvCxnSpPr>
          <p:cNvPr id="14" name="Straight Connector 13">
            <a:extLst>
              <a:ext uri="{FF2B5EF4-FFF2-40B4-BE49-F238E27FC236}">
                <a16:creationId xmlns:a16="http://schemas.microsoft.com/office/drawing/2014/main" id="{3208D1EE-F209-4E0A-AA79-BB040536B21A}"/>
              </a:ext>
            </a:extLst>
          </p:cNvPr>
          <p:cNvCxnSpPr/>
          <p:nvPr/>
        </p:nvCxnSpPr>
        <p:spPr>
          <a:xfrm>
            <a:off x="564195" y="2859686"/>
            <a:ext cx="957942" cy="0"/>
          </a:xfrm>
          <a:prstGeom prst="line">
            <a:avLst/>
          </a:prstGeom>
          <a:ln w="50800">
            <a:solidFill>
              <a:srgbClr val="1C1861"/>
            </a:solidFill>
          </a:ln>
        </p:spPr>
        <p:style>
          <a:lnRef idx="1">
            <a:schemeClr val="accent1"/>
          </a:lnRef>
          <a:fillRef idx="0">
            <a:schemeClr val="accent1"/>
          </a:fillRef>
          <a:effectRef idx="0">
            <a:schemeClr val="accent1"/>
          </a:effectRef>
          <a:fontRef idx="minor">
            <a:schemeClr val="tx1"/>
          </a:fontRef>
        </p:style>
      </p:cxnSp>
      <p:sp>
        <p:nvSpPr>
          <p:cNvPr id="15" name="Rounded Rectangle 16">
            <a:extLst>
              <a:ext uri="{FF2B5EF4-FFF2-40B4-BE49-F238E27FC236}">
                <a16:creationId xmlns:a16="http://schemas.microsoft.com/office/drawing/2014/main" id="{9E5D4BA7-96CF-4B9D-A764-7F2A978DAE9D}"/>
              </a:ext>
            </a:extLst>
          </p:cNvPr>
          <p:cNvSpPr/>
          <p:nvPr/>
        </p:nvSpPr>
        <p:spPr>
          <a:xfrm rot="8362158">
            <a:off x="5953390" y="-2336708"/>
            <a:ext cx="1835259" cy="5354896"/>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nvGrpSpPr>
          <p:cNvPr id="16" name="Group 15">
            <a:extLst>
              <a:ext uri="{FF2B5EF4-FFF2-40B4-BE49-F238E27FC236}">
                <a16:creationId xmlns:a16="http://schemas.microsoft.com/office/drawing/2014/main" id="{8216E2F4-5174-4DE0-8BF3-BC6AEE292E4E}"/>
              </a:ext>
            </a:extLst>
          </p:cNvPr>
          <p:cNvGrpSpPr/>
          <p:nvPr/>
        </p:nvGrpSpPr>
        <p:grpSpPr>
          <a:xfrm rot="20015539">
            <a:off x="4565606" y="2674886"/>
            <a:ext cx="9538327" cy="9352500"/>
            <a:chOff x="654780" y="3365030"/>
            <a:chExt cx="2415645" cy="2368583"/>
          </a:xfrm>
        </p:grpSpPr>
        <p:sp>
          <p:nvSpPr>
            <p:cNvPr id="17" name="Rounded Rectangle 20">
              <a:extLst>
                <a:ext uri="{FF2B5EF4-FFF2-40B4-BE49-F238E27FC236}">
                  <a16:creationId xmlns:a16="http://schemas.microsoft.com/office/drawing/2014/main" id="{A7655281-54FD-4E29-81C4-F909782FFF73}"/>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Rounded Rectangle 21">
              <a:extLst>
                <a:ext uri="{FF2B5EF4-FFF2-40B4-BE49-F238E27FC236}">
                  <a16:creationId xmlns:a16="http://schemas.microsoft.com/office/drawing/2014/main" id="{465CBCD0-1036-4A4E-9B82-3669135ED249}"/>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pic>
        <p:nvPicPr>
          <p:cNvPr id="3" name="Picture 2">
            <a:extLst>
              <a:ext uri="{FF2B5EF4-FFF2-40B4-BE49-F238E27FC236}">
                <a16:creationId xmlns:a16="http://schemas.microsoft.com/office/drawing/2014/main" id="{699AE67C-758C-A302-756E-388FDFB56CD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99320" y="422557"/>
            <a:ext cx="5310282" cy="1200311"/>
          </a:xfrm>
          <a:prstGeom prst="rect">
            <a:avLst/>
          </a:prstGeom>
        </p:spPr>
      </p:pic>
      <p:sp>
        <p:nvSpPr>
          <p:cNvPr id="2" name="TextBox 1">
            <a:extLst>
              <a:ext uri="{FF2B5EF4-FFF2-40B4-BE49-F238E27FC236}">
                <a16:creationId xmlns:a16="http://schemas.microsoft.com/office/drawing/2014/main" id="{42A32F3C-712D-3BB2-9B43-7C87A85BAC49}"/>
              </a:ext>
            </a:extLst>
          </p:cNvPr>
          <p:cNvSpPr txBox="1"/>
          <p:nvPr/>
        </p:nvSpPr>
        <p:spPr>
          <a:xfrm>
            <a:off x="471616" y="3883672"/>
            <a:ext cx="8097002" cy="523220"/>
          </a:xfrm>
          <a:prstGeom prst="rect">
            <a:avLst/>
          </a:prstGeom>
          <a:noFill/>
        </p:spPr>
        <p:txBody>
          <a:bodyPr wrap="square" rtlCol="0">
            <a:spAutoFit/>
          </a:bodyPr>
          <a:lstStyle/>
          <a:p>
            <a:r>
              <a:rPr lang="en-US" sz="2800" b="1" dirty="0">
                <a:solidFill>
                  <a:srgbClr val="1C1861"/>
                </a:solidFill>
                <a:latin typeface="Cera Pro" panose="00000500000000000000" pitchFamily="50" charset="0"/>
                <a:cs typeface="Arial" panose="020B0604020202020204" pitchFamily="34" charset="0"/>
              </a:rPr>
              <a:t>Secondary school lesson</a:t>
            </a:r>
          </a:p>
        </p:txBody>
      </p:sp>
    </p:spTree>
    <p:extLst>
      <p:ext uri="{BB962C8B-B14F-4D97-AF65-F5344CB8AC3E}">
        <p14:creationId xmlns:p14="http://schemas.microsoft.com/office/powerpoint/2010/main" val="61193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2">
            <a:extLst>
              <a:ext uri="{FF2B5EF4-FFF2-40B4-BE49-F238E27FC236}">
                <a16:creationId xmlns:a16="http://schemas.microsoft.com/office/drawing/2014/main" id="{545A0F14-FBE4-BF8D-FA52-F8B0FE7E3608}"/>
              </a:ext>
            </a:extLst>
          </p:cNvPr>
          <p:cNvSpPr/>
          <p:nvPr/>
        </p:nvSpPr>
        <p:spPr>
          <a:xfrm rot="3191795">
            <a:off x="-1586707" y="-1782436"/>
            <a:ext cx="6659377" cy="19430648"/>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ra Pro" panose="00000500000000000000" pitchFamily="50" charset="0"/>
            </a:endParaRPr>
          </a:p>
        </p:txBody>
      </p:sp>
      <p:pic>
        <p:nvPicPr>
          <p:cNvPr id="8" name="Picture 7">
            <a:extLst>
              <a:ext uri="{FF2B5EF4-FFF2-40B4-BE49-F238E27FC236}">
                <a16:creationId xmlns:a16="http://schemas.microsoft.com/office/drawing/2014/main" id="{9299A7C8-45FB-4022-B96E-646FF37F093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65876" b="-35940"/>
          <a:stretch/>
        </p:blipFill>
        <p:spPr>
          <a:xfrm rot="225668">
            <a:off x="8110492" y="3291048"/>
            <a:ext cx="7889619" cy="525781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Isosceles Triangle 8">
            <a:extLst>
              <a:ext uri="{FF2B5EF4-FFF2-40B4-BE49-F238E27FC236}">
                <a16:creationId xmlns:a16="http://schemas.microsoft.com/office/drawing/2014/main" id="{C5AA1C3C-8103-4D43-B133-F3D3662256E9}"/>
              </a:ext>
            </a:extLst>
          </p:cNvPr>
          <p:cNvSpPr/>
          <p:nvPr/>
        </p:nvSpPr>
        <p:spPr>
          <a:xfrm rot="19148015">
            <a:off x="8929266" y="5372820"/>
            <a:ext cx="5951653" cy="3341472"/>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21">
              <a:latin typeface="Cera Pro" panose="00000500000000000000" pitchFamily="50" charset="0"/>
            </a:endParaRPr>
          </a:p>
        </p:txBody>
      </p:sp>
      <p:sp>
        <p:nvSpPr>
          <p:cNvPr id="7" name="Rounded Rectangle 11">
            <a:extLst>
              <a:ext uri="{FF2B5EF4-FFF2-40B4-BE49-F238E27FC236}">
                <a16:creationId xmlns:a16="http://schemas.microsoft.com/office/drawing/2014/main" id="{B49BDFDC-BA40-4195-83E4-8FADC981F363}"/>
              </a:ext>
            </a:extLst>
          </p:cNvPr>
          <p:cNvSpPr/>
          <p:nvPr/>
        </p:nvSpPr>
        <p:spPr>
          <a:xfrm rot="5400000">
            <a:off x="553408" y="-3835713"/>
            <a:ext cx="2177529" cy="787134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0" name="Title 1">
            <a:extLst>
              <a:ext uri="{FF2B5EF4-FFF2-40B4-BE49-F238E27FC236}">
                <a16:creationId xmlns:a16="http://schemas.microsoft.com/office/drawing/2014/main" id="{810CE29C-1D0A-40EC-92D2-BDD817B14649}"/>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Challenging bullying</a:t>
            </a:r>
            <a:endParaRPr lang="en-US" sz="3200" b="1" dirty="0">
              <a:solidFill>
                <a:schemeClr val="bg1"/>
              </a:solidFill>
              <a:latin typeface="Cera Pro" panose="00000500000000000000" pitchFamily="50" charset="0"/>
              <a:cs typeface="Arial" panose="020B0604020202020204" pitchFamily="34" charset="0"/>
            </a:endParaRPr>
          </a:p>
        </p:txBody>
      </p:sp>
      <p:sp>
        <p:nvSpPr>
          <p:cNvPr id="11" name="TextBox 6">
            <a:extLst>
              <a:ext uri="{FF2B5EF4-FFF2-40B4-BE49-F238E27FC236}">
                <a16:creationId xmlns:a16="http://schemas.microsoft.com/office/drawing/2014/main" id="{D12E9CEA-40DB-4C29-AA68-7E2588F35742}"/>
              </a:ext>
            </a:extLst>
          </p:cNvPr>
          <p:cNvSpPr txBox="1">
            <a:spLocks noChangeArrowheads="1"/>
          </p:cNvSpPr>
          <p:nvPr/>
        </p:nvSpPr>
        <p:spPr bwMode="auto">
          <a:xfrm>
            <a:off x="477169" y="1511464"/>
            <a:ext cx="787134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2400" b="1" dirty="0">
                <a:solidFill>
                  <a:srgbClr val="1C1861"/>
                </a:solidFill>
                <a:latin typeface="Cera Pro" panose="00000500000000000000" pitchFamily="50" charset="0"/>
                <a:cs typeface="Arial" panose="020B0604020202020204" pitchFamily="34" charset="0"/>
              </a:rPr>
              <a:t>Bullying affects millions of lives and can leave us feeling hopeless. </a:t>
            </a:r>
            <a:r>
              <a:rPr lang="en-GB" altLang="en-US" sz="2400" dirty="0">
                <a:solidFill>
                  <a:srgbClr val="1C1861"/>
                </a:solidFill>
                <a:latin typeface="Cera Pro" panose="00000500000000000000" pitchFamily="50" charset="0"/>
                <a:cs typeface="Arial" panose="020B0604020202020204" pitchFamily="34" charset="0"/>
              </a:rPr>
              <a:t>But if we challenge it, we can change it. </a:t>
            </a:r>
            <a:r>
              <a:rPr lang="en-GB" altLang="en-US" sz="2400" b="1" dirty="0">
                <a:solidFill>
                  <a:srgbClr val="1C1861"/>
                </a:solidFill>
                <a:latin typeface="Cera Pro" panose="00000500000000000000" pitchFamily="50" charset="0"/>
                <a:cs typeface="Arial" panose="020B0604020202020204" pitchFamily="34" charset="0"/>
              </a:rPr>
              <a:t>And it starts by reaching out.</a:t>
            </a:r>
          </a:p>
          <a:p>
            <a:r>
              <a:rPr lang="en-GB" altLang="en-US" sz="2400" b="1" dirty="0">
                <a:solidFill>
                  <a:srgbClr val="1C1861"/>
                </a:solidFill>
                <a:latin typeface="Cera Pro" panose="00000500000000000000" pitchFamily="50" charset="0"/>
                <a:cs typeface="Arial" panose="020B0604020202020204" pitchFamily="34" charset="0"/>
              </a:rPr>
              <a:t> </a:t>
            </a:r>
          </a:p>
          <a:p>
            <a:r>
              <a:rPr lang="en-GB" altLang="en-US" sz="2400" dirty="0">
                <a:solidFill>
                  <a:srgbClr val="1C1861"/>
                </a:solidFill>
                <a:latin typeface="Cera Pro" panose="00000500000000000000" pitchFamily="50" charset="0"/>
                <a:cs typeface="Arial" panose="020B0604020202020204" pitchFamily="34" charset="0"/>
              </a:rPr>
              <a:t>It doesn’t stop with young people. From teachers to parents and influencers to politicians, we all have a part to play. </a:t>
            </a:r>
            <a:br>
              <a:rPr lang="en-GB" altLang="en-US" sz="2400" dirty="0">
                <a:solidFill>
                  <a:srgbClr val="1C1861"/>
                </a:solidFill>
                <a:latin typeface="Cera Pro" panose="00000500000000000000" pitchFamily="50" charset="0"/>
                <a:cs typeface="Arial" panose="020B0604020202020204" pitchFamily="34" charset="0"/>
              </a:rPr>
            </a:br>
            <a:r>
              <a:rPr lang="en-GB" altLang="en-US" sz="2400" dirty="0">
                <a:solidFill>
                  <a:srgbClr val="1C1861"/>
                </a:solidFill>
                <a:latin typeface="Cera Pro" panose="00000500000000000000" pitchFamily="50" charset="0"/>
                <a:cs typeface="Arial" panose="020B0604020202020204" pitchFamily="34" charset="0"/>
              </a:rPr>
              <a:t>Reach out to someone you trust if you need to talk. Reach out to someone if you know they’re being bullied. </a:t>
            </a:r>
            <a:br>
              <a:rPr lang="en-GB" altLang="en-US" sz="2400" dirty="0">
                <a:solidFill>
                  <a:srgbClr val="1C1861"/>
                </a:solidFill>
                <a:latin typeface="Cera Pro" panose="00000500000000000000" pitchFamily="50" charset="0"/>
                <a:cs typeface="Arial" panose="020B0604020202020204" pitchFamily="34" charset="0"/>
              </a:rPr>
            </a:br>
            <a:r>
              <a:rPr lang="en-GB" altLang="en-US" sz="2400" b="1" dirty="0">
                <a:solidFill>
                  <a:srgbClr val="1C1861"/>
                </a:solidFill>
                <a:latin typeface="Cera Pro" panose="00000500000000000000" pitchFamily="50" charset="0"/>
                <a:cs typeface="Arial" panose="020B0604020202020204" pitchFamily="34" charset="0"/>
              </a:rPr>
              <a:t>Reach out by being the change you want to see.</a:t>
            </a:r>
          </a:p>
          <a:p>
            <a:r>
              <a:rPr lang="en-GB" altLang="en-US" sz="2400" b="1" dirty="0">
                <a:solidFill>
                  <a:srgbClr val="1C1861"/>
                </a:solidFill>
                <a:latin typeface="Cera Pro" panose="00000500000000000000" pitchFamily="50" charset="0"/>
                <a:cs typeface="Arial" panose="020B0604020202020204" pitchFamily="34" charset="0"/>
              </a:rPr>
              <a:t> </a:t>
            </a:r>
          </a:p>
          <a:p>
            <a:r>
              <a:rPr lang="en-GB" altLang="en-US" sz="2400" b="1" dirty="0">
                <a:solidFill>
                  <a:srgbClr val="1C1861"/>
                </a:solidFill>
                <a:latin typeface="Cera Pro" panose="00000500000000000000" pitchFamily="50" charset="0"/>
                <a:cs typeface="Arial" panose="020B0604020202020204" pitchFamily="34" charset="0"/>
              </a:rPr>
              <a:t>It takes courage, but it can change lives.</a:t>
            </a:r>
          </a:p>
        </p:txBody>
      </p:sp>
      <p:pic>
        <p:nvPicPr>
          <p:cNvPr id="13" name="Picture 12">
            <a:extLst>
              <a:ext uri="{FF2B5EF4-FFF2-40B4-BE49-F238E27FC236}">
                <a16:creationId xmlns:a16="http://schemas.microsoft.com/office/drawing/2014/main" id="{F6EA08C3-201F-4009-A677-A89D474CE4AF}"/>
              </a:ext>
            </a:extLst>
          </p:cNvPr>
          <p:cNvPicPr>
            <a:picLocks noChangeAspect="1"/>
          </p:cNvPicPr>
          <p:nvPr/>
        </p:nvPicPr>
        <p:blipFill>
          <a:blip r:embed="rId4"/>
          <a:stretch>
            <a:fillRect/>
          </a:stretch>
        </p:blipFill>
        <p:spPr>
          <a:xfrm>
            <a:off x="9734801" y="284408"/>
            <a:ext cx="2170292" cy="360000"/>
          </a:xfrm>
          <a:prstGeom prst="rect">
            <a:avLst/>
          </a:prstGeom>
        </p:spPr>
      </p:pic>
      <p:pic>
        <p:nvPicPr>
          <p:cNvPr id="15" name="Picture 14">
            <a:extLst>
              <a:ext uri="{FF2B5EF4-FFF2-40B4-BE49-F238E27FC236}">
                <a16:creationId xmlns:a16="http://schemas.microsoft.com/office/drawing/2014/main" id="{03E82EBF-A51D-496B-883A-3EF565D37F30}"/>
              </a:ext>
            </a:extLst>
          </p:cNvPr>
          <p:cNvPicPr>
            <a:picLocks noChangeAspect="1"/>
          </p:cNvPicPr>
          <p:nvPr/>
        </p:nvPicPr>
        <p:blipFill>
          <a:blip r:embed="rId5"/>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1922923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2">
            <a:extLst>
              <a:ext uri="{FF2B5EF4-FFF2-40B4-BE49-F238E27FC236}">
                <a16:creationId xmlns:a16="http://schemas.microsoft.com/office/drawing/2014/main" id="{40177986-9CFE-44E7-8DE2-A83B7CD16070}"/>
              </a:ext>
            </a:extLst>
          </p:cNvPr>
          <p:cNvSpPr/>
          <p:nvPr/>
        </p:nvSpPr>
        <p:spPr>
          <a:xfrm rot="18900000">
            <a:off x="9225968" y="-1370576"/>
            <a:ext cx="6659377" cy="19430648"/>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602103CD-257F-4B8B-80B9-868EFD33210B}"/>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A89424F5-D6C5-4B19-844C-148B93F9099E}"/>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5" name="TextBox 6">
            <a:extLst>
              <a:ext uri="{FF2B5EF4-FFF2-40B4-BE49-F238E27FC236}">
                <a16:creationId xmlns:a16="http://schemas.microsoft.com/office/drawing/2014/main" id="{8E01ED7B-9BC1-48AD-8687-F068C9473A26}"/>
              </a:ext>
            </a:extLst>
          </p:cNvPr>
          <p:cNvSpPr txBox="1">
            <a:spLocks noChangeArrowheads="1"/>
          </p:cNvSpPr>
          <p:nvPr/>
        </p:nvSpPr>
        <p:spPr bwMode="auto">
          <a:xfrm>
            <a:off x="473260" y="1691211"/>
            <a:ext cx="3700693"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3200" b="1" dirty="0">
                <a:solidFill>
                  <a:srgbClr val="1C1861"/>
                </a:solidFill>
                <a:latin typeface="Cera Pro" panose="00000500000000000000" pitchFamily="50" charset="0"/>
                <a:cs typeface="Arial" panose="020B0604020202020204" pitchFamily="34" charset="0"/>
              </a:rPr>
              <a:t>The ABA </a:t>
            </a:r>
            <a:br>
              <a:rPr lang="en-GB" altLang="en-US" sz="3200" b="1" dirty="0">
                <a:solidFill>
                  <a:srgbClr val="1C1861"/>
                </a:solidFill>
                <a:latin typeface="Cera Pro" panose="00000500000000000000" pitchFamily="50" charset="0"/>
                <a:cs typeface="Arial" panose="020B0604020202020204" pitchFamily="34" charset="0"/>
              </a:rPr>
            </a:br>
            <a:r>
              <a:rPr lang="en-GB" altLang="en-US" sz="3200" b="1" dirty="0">
                <a:solidFill>
                  <a:srgbClr val="1C1861"/>
                </a:solidFill>
                <a:latin typeface="Cera Pro" panose="00000500000000000000" pitchFamily="50" charset="0"/>
                <a:cs typeface="Arial" panose="020B0604020202020204" pitchFamily="34" charset="0"/>
              </a:rPr>
              <a:t>(Anti-Bullying Alliance) defines bullying as:</a:t>
            </a:r>
          </a:p>
        </p:txBody>
      </p:sp>
      <p:sp>
        <p:nvSpPr>
          <p:cNvPr id="6" name="TextBox 6">
            <a:extLst>
              <a:ext uri="{FF2B5EF4-FFF2-40B4-BE49-F238E27FC236}">
                <a16:creationId xmlns:a16="http://schemas.microsoft.com/office/drawing/2014/main" id="{53FC80A9-9D3D-4BEA-8AB1-B3B6403E566C}"/>
              </a:ext>
            </a:extLst>
          </p:cNvPr>
          <p:cNvSpPr txBox="1">
            <a:spLocks noChangeArrowheads="1"/>
          </p:cNvSpPr>
          <p:nvPr/>
        </p:nvSpPr>
        <p:spPr bwMode="auto">
          <a:xfrm>
            <a:off x="5595534" y="1165889"/>
            <a:ext cx="4705657" cy="42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50000"/>
              </a:lnSpc>
            </a:pPr>
            <a:r>
              <a:rPr lang="en-GB" altLang="en-US" sz="2200" dirty="0">
                <a:solidFill>
                  <a:srgbClr val="1C1861"/>
                </a:solidFill>
                <a:latin typeface="Cera Pro" panose="00000500000000000000" pitchFamily="50" charset="0"/>
                <a:cs typeface="Arial" panose="020B0604020202020204" pitchFamily="34" charset="0"/>
              </a:rPr>
              <a:t>‘The </a:t>
            </a:r>
            <a:r>
              <a:rPr lang="en-GB" altLang="en-US" sz="2200" b="1" dirty="0">
                <a:solidFill>
                  <a:srgbClr val="1C1861"/>
                </a:solidFill>
                <a:latin typeface="Cera Pro" panose="00000500000000000000" pitchFamily="50" charset="0"/>
                <a:cs typeface="Arial" panose="020B0604020202020204" pitchFamily="34" charset="0"/>
              </a:rPr>
              <a:t>repetitive, </a:t>
            </a:r>
          </a:p>
          <a:p>
            <a:pPr algn="ctr">
              <a:lnSpc>
                <a:spcPct val="150000"/>
              </a:lnSpc>
            </a:pPr>
            <a:r>
              <a:rPr lang="en-GB" altLang="en-US" sz="2200" b="1" dirty="0">
                <a:solidFill>
                  <a:srgbClr val="1C1861"/>
                </a:solidFill>
                <a:latin typeface="Cera Pro" panose="00000500000000000000" pitchFamily="50" charset="0"/>
                <a:cs typeface="Arial" panose="020B0604020202020204" pitchFamily="34" charset="0"/>
              </a:rPr>
              <a:t>intentional hurting </a:t>
            </a:r>
            <a:r>
              <a:rPr lang="en-GB" altLang="en-US" sz="2200" dirty="0">
                <a:solidFill>
                  <a:srgbClr val="1C1861"/>
                </a:solidFill>
                <a:latin typeface="Cera Pro" panose="00000500000000000000" pitchFamily="50" charset="0"/>
                <a:cs typeface="Arial" panose="020B0604020202020204" pitchFamily="34" charset="0"/>
              </a:rPr>
              <a:t>of one person or group by another person or group, where the relationship involves an </a:t>
            </a:r>
            <a:r>
              <a:rPr lang="en-GB" altLang="en-US" sz="2200" b="1" dirty="0">
                <a:solidFill>
                  <a:srgbClr val="1C1861"/>
                </a:solidFill>
                <a:latin typeface="Cera Pro" panose="00000500000000000000" pitchFamily="50" charset="0"/>
                <a:cs typeface="Arial" panose="020B0604020202020204" pitchFamily="34" charset="0"/>
              </a:rPr>
              <a:t>imbalance of power</a:t>
            </a:r>
            <a:r>
              <a:rPr lang="en-GB" altLang="en-US" sz="2200" dirty="0">
                <a:solidFill>
                  <a:srgbClr val="1C1861"/>
                </a:solidFill>
                <a:latin typeface="Cera Pro" panose="00000500000000000000" pitchFamily="50" charset="0"/>
                <a:cs typeface="Arial" panose="020B0604020202020204" pitchFamily="34" charset="0"/>
              </a:rPr>
              <a:t>. Bullying can be physical, verbal or psychological. It can happen face-to-face or online’.</a:t>
            </a:r>
          </a:p>
        </p:txBody>
      </p:sp>
      <p:grpSp>
        <p:nvGrpSpPr>
          <p:cNvPr id="7" name="Group 6">
            <a:extLst>
              <a:ext uri="{FF2B5EF4-FFF2-40B4-BE49-F238E27FC236}">
                <a16:creationId xmlns:a16="http://schemas.microsoft.com/office/drawing/2014/main" id="{EC74607F-8A27-4806-9311-148EBC6D2CD1}"/>
              </a:ext>
            </a:extLst>
          </p:cNvPr>
          <p:cNvGrpSpPr/>
          <p:nvPr/>
        </p:nvGrpSpPr>
        <p:grpSpPr>
          <a:xfrm rot="13173467">
            <a:off x="10567953" y="1352702"/>
            <a:ext cx="1569533" cy="1538955"/>
            <a:chOff x="654780" y="3365030"/>
            <a:chExt cx="2415645" cy="2368583"/>
          </a:xfrm>
        </p:grpSpPr>
        <p:sp>
          <p:nvSpPr>
            <p:cNvPr id="8" name="Rounded Rectangle 15">
              <a:extLst>
                <a:ext uri="{FF2B5EF4-FFF2-40B4-BE49-F238E27FC236}">
                  <a16:creationId xmlns:a16="http://schemas.microsoft.com/office/drawing/2014/main" id="{70FE0BBB-606B-4D07-8B3A-220609EF7C61}"/>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6">
              <a:extLst>
                <a:ext uri="{FF2B5EF4-FFF2-40B4-BE49-F238E27FC236}">
                  <a16:creationId xmlns:a16="http://schemas.microsoft.com/office/drawing/2014/main" id="{35F74529-F7ED-4850-AA46-1A09D40E576D}"/>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10" name="Group 9">
            <a:extLst>
              <a:ext uri="{FF2B5EF4-FFF2-40B4-BE49-F238E27FC236}">
                <a16:creationId xmlns:a16="http://schemas.microsoft.com/office/drawing/2014/main" id="{52978595-022F-4531-A39F-B3CB4D38CF0D}"/>
              </a:ext>
            </a:extLst>
          </p:cNvPr>
          <p:cNvGrpSpPr/>
          <p:nvPr/>
        </p:nvGrpSpPr>
        <p:grpSpPr>
          <a:xfrm rot="2247987">
            <a:off x="3576693" y="3591852"/>
            <a:ext cx="1569533" cy="1538955"/>
            <a:chOff x="654780" y="3365030"/>
            <a:chExt cx="2415645" cy="2368583"/>
          </a:xfrm>
        </p:grpSpPr>
        <p:sp>
          <p:nvSpPr>
            <p:cNvPr id="11" name="Rounded Rectangle 18">
              <a:extLst>
                <a:ext uri="{FF2B5EF4-FFF2-40B4-BE49-F238E27FC236}">
                  <a16:creationId xmlns:a16="http://schemas.microsoft.com/office/drawing/2014/main" id="{82C2DCFB-9682-4709-A9EB-B6232BF83AA7}"/>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2" name="Rounded Rectangle 19">
              <a:extLst>
                <a:ext uri="{FF2B5EF4-FFF2-40B4-BE49-F238E27FC236}">
                  <a16:creationId xmlns:a16="http://schemas.microsoft.com/office/drawing/2014/main" id="{C21CB1D3-ADEA-425E-B1B6-7FFD00E3F720}"/>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4" name="Pentagon 26">
            <a:extLst>
              <a:ext uri="{FF2B5EF4-FFF2-40B4-BE49-F238E27FC236}">
                <a16:creationId xmlns:a16="http://schemas.microsoft.com/office/drawing/2014/main" id="{D97D4343-9F29-46D1-AFB0-0FF5B605F75D}"/>
              </a:ext>
            </a:extLst>
          </p:cNvPr>
          <p:cNvSpPr/>
          <p:nvPr/>
        </p:nvSpPr>
        <p:spPr>
          <a:xfrm>
            <a:off x="8797415" y="5691771"/>
            <a:ext cx="3902585" cy="1180743"/>
          </a:xfrm>
          <a:prstGeom prst="homePlate">
            <a:avLst>
              <a:gd name="adj" fmla="val 35629"/>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Pentagon 27">
            <a:extLst>
              <a:ext uri="{FF2B5EF4-FFF2-40B4-BE49-F238E27FC236}">
                <a16:creationId xmlns:a16="http://schemas.microsoft.com/office/drawing/2014/main" id="{F63656A3-669B-45AB-A979-210971114558}"/>
              </a:ext>
            </a:extLst>
          </p:cNvPr>
          <p:cNvSpPr/>
          <p:nvPr/>
        </p:nvSpPr>
        <p:spPr>
          <a:xfrm>
            <a:off x="5787533" y="5691771"/>
            <a:ext cx="3626813" cy="1180743"/>
          </a:xfrm>
          <a:prstGeom prst="homePlate">
            <a:avLst>
              <a:gd name="adj" fmla="val 35629"/>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Pentagon 25">
            <a:extLst>
              <a:ext uri="{FF2B5EF4-FFF2-40B4-BE49-F238E27FC236}">
                <a16:creationId xmlns:a16="http://schemas.microsoft.com/office/drawing/2014/main" id="{4F963523-868C-49CC-8954-BE8E293BB080}"/>
              </a:ext>
            </a:extLst>
          </p:cNvPr>
          <p:cNvSpPr/>
          <p:nvPr/>
        </p:nvSpPr>
        <p:spPr>
          <a:xfrm>
            <a:off x="2777652" y="5691771"/>
            <a:ext cx="3626813" cy="1180743"/>
          </a:xfrm>
          <a:prstGeom prst="homePlate">
            <a:avLst>
              <a:gd name="adj" fmla="val 35629"/>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7" name="Pentagon 2">
            <a:extLst>
              <a:ext uri="{FF2B5EF4-FFF2-40B4-BE49-F238E27FC236}">
                <a16:creationId xmlns:a16="http://schemas.microsoft.com/office/drawing/2014/main" id="{737EAB48-265D-4F49-BD91-85F3F2611516}"/>
              </a:ext>
            </a:extLst>
          </p:cNvPr>
          <p:cNvSpPr/>
          <p:nvPr/>
        </p:nvSpPr>
        <p:spPr>
          <a:xfrm>
            <a:off x="-232230" y="5691771"/>
            <a:ext cx="3626813" cy="1180743"/>
          </a:xfrm>
          <a:prstGeom prst="homePlate">
            <a:avLst>
              <a:gd name="adj" fmla="val 35629"/>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TextBox 17">
            <a:extLst>
              <a:ext uri="{FF2B5EF4-FFF2-40B4-BE49-F238E27FC236}">
                <a16:creationId xmlns:a16="http://schemas.microsoft.com/office/drawing/2014/main" id="{2FD2FBAB-650E-405B-AA15-BE454E4281D1}"/>
              </a:ext>
            </a:extLst>
          </p:cNvPr>
          <p:cNvSpPr txBox="1">
            <a:spLocks noChangeArrowheads="1"/>
          </p:cNvSpPr>
          <p:nvPr/>
        </p:nvSpPr>
        <p:spPr bwMode="auto">
          <a:xfrm>
            <a:off x="4771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Repetitive</a:t>
            </a:r>
            <a:r>
              <a:rPr lang="en-GB" altLang="en-US" sz="2000" b="1">
                <a:solidFill>
                  <a:schemeClr val="bg1"/>
                </a:solidFill>
                <a:latin typeface="Cera Round Pro" panose="00000500000000000000" pitchFamily="50" charset="0"/>
                <a:cs typeface="Arial" panose="020B0604020202020204" pitchFamily="34" charset="0"/>
              </a:rPr>
              <a:t> </a:t>
            </a:r>
            <a:endParaRPr lang="en-GB" sz="2000" b="1">
              <a:solidFill>
                <a:schemeClr val="bg1"/>
              </a:solidFill>
              <a:latin typeface="Cera Round Pro" panose="00000500000000000000" pitchFamily="50" charset="0"/>
            </a:endParaRPr>
          </a:p>
        </p:txBody>
      </p:sp>
      <p:sp>
        <p:nvSpPr>
          <p:cNvPr id="19" name="TextBox 18">
            <a:extLst>
              <a:ext uri="{FF2B5EF4-FFF2-40B4-BE49-F238E27FC236}">
                <a16:creationId xmlns:a16="http://schemas.microsoft.com/office/drawing/2014/main" id="{D4C9FBE6-23D4-4A71-8E7A-B465F1227AB7}"/>
              </a:ext>
            </a:extLst>
          </p:cNvPr>
          <p:cNvSpPr txBox="1">
            <a:spLocks noChangeArrowheads="1"/>
          </p:cNvSpPr>
          <p:nvPr/>
        </p:nvSpPr>
        <p:spPr bwMode="auto">
          <a:xfrm>
            <a:off x="36267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Hurtful</a:t>
            </a:r>
            <a:endParaRPr lang="en-GB" sz="2000" b="1">
              <a:solidFill>
                <a:schemeClr val="bg1"/>
              </a:solidFill>
              <a:latin typeface="Cera Pro" panose="00000500000000000000" pitchFamily="50" charset="0"/>
            </a:endParaRPr>
          </a:p>
        </p:txBody>
      </p:sp>
      <p:sp>
        <p:nvSpPr>
          <p:cNvPr id="20" name="TextBox 19">
            <a:extLst>
              <a:ext uri="{FF2B5EF4-FFF2-40B4-BE49-F238E27FC236}">
                <a16:creationId xmlns:a16="http://schemas.microsoft.com/office/drawing/2014/main" id="{EAEA2B77-65DE-4E46-8DBF-339621B54830}"/>
              </a:ext>
            </a:extLst>
          </p:cNvPr>
          <p:cNvSpPr txBox="1">
            <a:spLocks noChangeArrowheads="1"/>
          </p:cNvSpPr>
          <p:nvPr/>
        </p:nvSpPr>
        <p:spPr bwMode="auto">
          <a:xfrm>
            <a:off x="6645740"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rgbClr val="1C1861"/>
                </a:solidFill>
                <a:latin typeface="Cera Pro" panose="00000500000000000000" pitchFamily="50" charset="0"/>
                <a:cs typeface="Arial" panose="020B0604020202020204" pitchFamily="34" charset="0"/>
              </a:rPr>
              <a:t>Intentional</a:t>
            </a:r>
            <a:endParaRPr lang="en-GB" sz="2000" b="1">
              <a:solidFill>
                <a:srgbClr val="1C1861"/>
              </a:solidFill>
              <a:latin typeface="Cera Pro" panose="00000500000000000000" pitchFamily="50" charset="0"/>
            </a:endParaRPr>
          </a:p>
        </p:txBody>
      </p:sp>
      <p:sp>
        <p:nvSpPr>
          <p:cNvPr id="21" name="TextBox 20">
            <a:extLst>
              <a:ext uri="{FF2B5EF4-FFF2-40B4-BE49-F238E27FC236}">
                <a16:creationId xmlns:a16="http://schemas.microsoft.com/office/drawing/2014/main" id="{AF39D930-7D7D-4B60-8602-60DD5BCB6B30}"/>
              </a:ext>
            </a:extLst>
          </p:cNvPr>
          <p:cNvSpPr txBox="1">
            <a:spLocks noChangeArrowheads="1"/>
          </p:cNvSpPr>
          <p:nvPr/>
        </p:nvSpPr>
        <p:spPr bwMode="auto">
          <a:xfrm>
            <a:off x="9655621" y="5916644"/>
            <a:ext cx="1942080" cy="738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Power imbalance</a:t>
            </a:r>
            <a:endParaRPr lang="en-GB" sz="2000" b="1">
              <a:solidFill>
                <a:schemeClr val="bg1"/>
              </a:solidFill>
              <a:latin typeface="Cera Pro" panose="00000500000000000000" pitchFamily="50" charset="0"/>
            </a:endParaRPr>
          </a:p>
        </p:txBody>
      </p:sp>
      <p:pic>
        <p:nvPicPr>
          <p:cNvPr id="23" name="Picture 22">
            <a:extLst>
              <a:ext uri="{FF2B5EF4-FFF2-40B4-BE49-F238E27FC236}">
                <a16:creationId xmlns:a16="http://schemas.microsoft.com/office/drawing/2014/main" id="{37BA464D-68A1-4644-B369-992A6527E361}"/>
              </a:ext>
            </a:extLst>
          </p:cNvPr>
          <p:cNvPicPr>
            <a:picLocks noChangeAspect="1"/>
          </p:cNvPicPr>
          <p:nvPr/>
        </p:nvPicPr>
        <p:blipFill>
          <a:blip r:embed="rId3"/>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13179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718DAB66-4DFF-944B-8F3A-46CBA59C38F5}"/>
              </a:ext>
            </a:extLst>
          </p:cNvPr>
          <p:cNvSpPr/>
          <p:nvPr/>
        </p:nvSpPr>
        <p:spPr>
          <a:xfrm rot="18900000">
            <a:off x="7178546" y="-1669786"/>
            <a:ext cx="7231642" cy="19430648"/>
          </a:xfrm>
          <a:prstGeom prst="roundRect">
            <a:avLst>
              <a:gd name="adj" fmla="val 50000"/>
            </a:avLst>
          </a:prstGeom>
          <a:solidFill>
            <a:srgbClr val="E8E7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2" name="Rounded Rectangle 11">
            <a:extLst>
              <a:ext uri="{FF2B5EF4-FFF2-40B4-BE49-F238E27FC236}">
                <a16:creationId xmlns:a16="http://schemas.microsoft.com/office/drawing/2014/main" id="{B6CC663B-3DB2-3943-A8A0-33949CDD5083}"/>
              </a:ext>
            </a:extLst>
          </p:cNvPr>
          <p:cNvSpPr/>
          <p:nvPr/>
        </p:nvSpPr>
        <p:spPr>
          <a:xfrm rot="5400000">
            <a:off x="-720026" y="-4646252"/>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16516667-3010-724E-8C23-17C753FAD772}"/>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latin typeface="Cera Pro" panose="00000500000000000000" pitchFamily="50" charset="0"/>
                <a:cs typeface="Arial" panose="020B0604020202020204" pitchFamily="34" charset="0"/>
              </a:rPr>
              <a:t>Discussion:</a:t>
            </a:r>
            <a:endParaRPr lang="en-US" sz="3600" b="1" dirty="0">
              <a:solidFill>
                <a:schemeClr val="bg1"/>
              </a:solidFill>
              <a:latin typeface="Cera Pro" panose="00000500000000000000" pitchFamily="50" charset="0"/>
              <a:cs typeface="Arial" panose="020B0604020202020204" pitchFamily="34" charset="0"/>
            </a:endParaRPr>
          </a:p>
        </p:txBody>
      </p:sp>
      <p:sp>
        <p:nvSpPr>
          <p:cNvPr id="5" name="TextBox 6">
            <a:extLst>
              <a:ext uri="{FF2B5EF4-FFF2-40B4-BE49-F238E27FC236}">
                <a16:creationId xmlns:a16="http://schemas.microsoft.com/office/drawing/2014/main" id="{2857F813-3EF4-5942-B8A8-FDD0DF7BD371}"/>
              </a:ext>
            </a:extLst>
          </p:cNvPr>
          <p:cNvSpPr txBox="1">
            <a:spLocks noChangeArrowheads="1"/>
          </p:cNvSpPr>
          <p:nvPr/>
        </p:nvSpPr>
        <p:spPr bwMode="auto">
          <a:xfrm>
            <a:off x="2910199" y="2120242"/>
            <a:ext cx="773113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sz="3000" b="1" dirty="0">
                <a:solidFill>
                  <a:srgbClr val="1C1861"/>
                </a:solidFill>
                <a:latin typeface="Cera Pro" panose="00000500000000000000" pitchFamily="50" charset="0"/>
                <a:cs typeface="Arial" panose="020B0604020202020204" pitchFamily="34" charset="0"/>
              </a:rPr>
              <a:t>Not everyone has been a bully or the victim of bullies, but everyone has seen bullying, and seeing it, has responded to it by joining in or objecting, by laughing, or keeping silent, by feeling disgusted or feeling interested.</a:t>
            </a:r>
          </a:p>
        </p:txBody>
      </p:sp>
      <p:grpSp>
        <p:nvGrpSpPr>
          <p:cNvPr id="15" name="Group 14">
            <a:extLst>
              <a:ext uri="{FF2B5EF4-FFF2-40B4-BE49-F238E27FC236}">
                <a16:creationId xmlns:a16="http://schemas.microsoft.com/office/drawing/2014/main" id="{81B25040-2A76-8748-AAF5-17AF85170EE7}"/>
              </a:ext>
            </a:extLst>
          </p:cNvPr>
          <p:cNvGrpSpPr/>
          <p:nvPr/>
        </p:nvGrpSpPr>
        <p:grpSpPr>
          <a:xfrm rot="11700000">
            <a:off x="8306941" y="536074"/>
            <a:ext cx="1569533" cy="1538955"/>
            <a:chOff x="654780" y="3365030"/>
            <a:chExt cx="2415645" cy="2368583"/>
          </a:xfrm>
        </p:grpSpPr>
        <p:sp>
          <p:nvSpPr>
            <p:cNvPr id="16" name="Rounded Rectangle 15">
              <a:extLst>
                <a:ext uri="{FF2B5EF4-FFF2-40B4-BE49-F238E27FC236}">
                  <a16:creationId xmlns:a16="http://schemas.microsoft.com/office/drawing/2014/main" id="{C85F2F5E-B85F-3547-A39D-62CB3A7819C8}"/>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7" name="Rounded Rectangle 16">
              <a:extLst>
                <a:ext uri="{FF2B5EF4-FFF2-40B4-BE49-F238E27FC236}">
                  <a16:creationId xmlns:a16="http://schemas.microsoft.com/office/drawing/2014/main" id="{871F9D55-4780-594F-9C1C-1B1D1C31889E}"/>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18" name="Group 17">
            <a:extLst>
              <a:ext uri="{FF2B5EF4-FFF2-40B4-BE49-F238E27FC236}">
                <a16:creationId xmlns:a16="http://schemas.microsoft.com/office/drawing/2014/main" id="{8C2A0D11-9D00-A04E-B1A2-6D835EB09771}"/>
              </a:ext>
            </a:extLst>
          </p:cNvPr>
          <p:cNvGrpSpPr/>
          <p:nvPr/>
        </p:nvGrpSpPr>
        <p:grpSpPr>
          <a:xfrm rot="900000">
            <a:off x="2963375" y="6062356"/>
            <a:ext cx="1569533" cy="1538955"/>
            <a:chOff x="654780" y="3365030"/>
            <a:chExt cx="2415645" cy="2368583"/>
          </a:xfrm>
        </p:grpSpPr>
        <p:sp>
          <p:nvSpPr>
            <p:cNvPr id="19" name="Rounded Rectangle 18">
              <a:extLst>
                <a:ext uri="{FF2B5EF4-FFF2-40B4-BE49-F238E27FC236}">
                  <a16:creationId xmlns:a16="http://schemas.microsoft.com/office/drawing/2014/main" id="{A0301BDC-2133-1A47-BA37-1278379876E7}"/>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0" name="Rounded Rectangle 19">
              <a:extLst>
                <a:ext uri="{FF2B5EF4-FFF2-40B4-BE49-F238E27FC236}">
                  <a16:creationId xmlns:a16="http://schemas.microsoft.com/office/drawing/2014/main" id="{686FC670-D102-914A-866C-026E1F7F9326}"/>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pic>
        <p:nvPicPr>
          <p:cNvPr id="21" name="Picture 20">
            <a:extLst>
              <a:ext uri="{FF2B5EF4-FFF2-40B4-BE49-F238E27FC236}">
                <a16:creationId xmlns:a16="http://schemas.microsoft.com/office/drawing/2014/main" id="{6358B41A-B99B-4782-988D-85B05E63422F}"/>
              </a:ext>
            </a:extLst>
          </p:cNvPr>
          <p:cNvPicPr>
            <a:picLocks noChangeAspect="1"/>
          </p:cNvPicPr>
          <p:nvPr/>
        </p:nvPicPr>
        <p:blipFill>
          <a:blip r:embed="rId3"/>
          <a:stretch>
            <a:fillRect/>
          </a:stretch>
        </p:blipFill>
        <p:spPr>
          <a:xfrm>
            <a:off x="9426804" y="233791"/>
            <a:ext cx="2628499" cy="436007"/>
          </a:xfrm>
          <a:prstGeom prst="rect">
            <a:avLst/>
          </a:prstGeom>
        </p:spPr>
      </p:pic>
      <p:grpSp>
        <p:nvGrpSpPr>
          <p:cNvPr id="2" name="Group 1">
            <a:extLst>
              <a:ext uri="{FF2B5EF4-FFF2-40B4-BE49-F238E27FC236}">
                <a16:creationId xmlns:a16="http://schemas.microsoft.com/office/drawing/2014/main" id="{86030AC9-6771-231C-369A-2FDFA7366170}"/>
              </a:ext>
            </a:extLst>
          </p:cNvPr>
          <p:cNvGrpSpPr/>
          <p:nvPr/>
        </p:nvGrpSpPr>
        <p:grpSpPr>
          <a:xfrm>
            <a:off x="3919654" y="5132290"/>
            <a:ext cx="4518040" cy="980486"/>
            <a:chOff x="783771" y="3853543"/>
            <a:chExt cx="2465614" cy="538843"/>
          </a:xfrm>
        </p:grpSpPr>
        <p:cxnSp>
          <p:nvCxnSpPr>
            <p:cNvPr id="3" name="Straight Connector 2">
              <a:extLst>
                <a:ext uri="{FF2B5EF4-FFF2-40B4-BE49-F238E27FC236}">
                  <a16:creationId xmlns:a16="http://schemas.microsoft.com/office/drawing/2014/main" id="{E64661F9-3E99-CD5F-0EE5-297A0FEE28AC}"/>
                </a:ext>
              </a:extLst>
            </p:cNvPr>
            <p:cNvCxnSpPr>
              <a:cxnSpLocks/>
            </p:cNvCxnSpPr>
            <p:nvPr/>
          </p:nvCxnSpPr>
          <p:spPr>
            <a:xfrm>
              <a:off x="783771" y="3853543"/>
              <a:ext cx="751115" cy="0"/>
            </a:xfrm>
            <a:prstGeom prst="line">
              <a:avLst/>
            </a:prstGeom>
            <a:ln w="25400" cap="rnd">
              <a:solidFill>
                <a:srgbClr val="FF577A"/>
              </a:solidFill>
              <a:roun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780853-4EC4-3F98-91E5-BF514C200BFA}"/>
                </a:ext>
              </a:extLst>
            </p:cNvPr>
            <p:cNvCxnSpPr>
              <a:cxnSpLocks/>
            </p:cNvCxnSpPr>
            <p:nvPr/>
          </p:nvCxnSpPr>
          <p:spPr>
            <a:xfrm>
              <a:off x="2023047" y="3853543"/>
              <a:ext cx="1226338" cy="0"/>
            </a:xfrm>
            <a:prstGeom prst="line">
              <a:avLst/>
            </a:prstGeom>
            <a:ln w="25400" cap="rnd">
              <a:solidFill>
                <a:srgbClr val="FF577A"/>
              </a:solidFill>
              <a:roun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E9E9C5C-BD94-CCBD-9B64-4BA5A70C50B9}"/>
                </a:ext>
              </a:extLst>
            </p:cNvPr>
            <p:cNvCxnSpPr>
              <a:cxnSpLocks/>
            </p:cNvCxnSpPr>
            <p:nvPr/>
          </p:nvCxnSpPr>
          <p:spPr>
            <a:xfrm>
              <a:off x="1534886" y="3853543"/>
              <a:ext cx="0" cy="538843"/>
            </a:xfrm>
            <a:prstGeom prst="line">
              <a:avLst/>
            </a:prstGeom>
            <a:ln w="25400" cap="rnd">
              <a:solidFill>
                <a:srgbClr val="FF577A"/>
              </a:solidFill>
              <a:roun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79D1B48-CE0E-CC46-6C7B-6CE39B2E0E50}"/>
                </a:ext>
              </a:extLst>
            </p:cNvPr>
            <p:cNvCxnSpPr>
              <a:cxnSpLocks/>
            </p:cNvCxnSpPr>
            <p:nvPr/>
          </p:nvCxnSpPr>
          <p:spPr>
            <a:xfrm flipH="1">
              <a:off x="1534886" y="3853543"/>
              <a:ext cx="488162" cy="538843"/>
            </a:xfrm>
            <a:prstGeom prst="line">
              <a:avLst/>
            </a:prstGeom>
            <a:ln w="25400" cap="rnd">
              <a:solidFill>
                <a:srgbClr val="FF577A"/>
              </a:solidFill>
              <a:round/>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0EB4B485-96F4-8CC1-AB83-FF279DFAE558}"/>
              </a:ext>
            </a:extLst>
          </p:cNvPr>
          <p:cNvSpPr txBox="1"/>
          <p:nvPr/>
        </p:nvSpPr>
        <p:spPr>
          <a:xfrm>
            <a:off x="5690135" y="5636893"/>
            <a:ext cx="5329770" cy="584775"/>
          </a:xfrm>
          <a:prstGeom prst="rect">
            <a:avLst/>
          </a:prstGeom>
          <a:noFill/>
        </p:spPr>
        <p:txBody>
          <a:bodyPr wrap="square">
            <a:spAutoFit/>
          </a:bodyPr>
          <a:lstStyle/>
          <a:p>
            <a:pPr algn="r"/>
            <a:r>
              <a:rPr lang="en-GB" altLang="en-US" sz="3200" b="1" dirty="0">
                <a:solidFill>
                  <a:srgbClr val="002060"/>
                </a:solidFill>
                <a:latin typeface="Cera Round Pro" panose="00000500000000000000" pitchFamily="50" charset="0"/>
                <a:cs typeface="Arial" panose="020B0604020202020204" pitchFamily="34" charset="0"/>
              </a:rPr>
              <a:t>- Octavia E. Butler</a:t>
            </a:r>
          </a:p>
        </p:txBody>
      </p:sp>
      <p:pic>
        <p:nvPicPr>
          <p:cNvPr id="10" name="Picture 2" descr="Octavia E. Butler (Author of Kindred)">
            <a:extLst>
              <a:ext uri="{FF2B5EF4-FFF2-40B4-BE49-F238E27FC236}">
                <a16:creationId xmlns:a16="http://schemas.microsoft.com/office/drawing/2014/main" id="{BCCF94E8-8883-3916-E9F6-1AB7962975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317" y="3383500"/>
            <a:ext cx="2119108" cy="265081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13368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CCDBBC-2330-44B5-AA66-6921BA7C13A7}"/>
              </a:ext>
            </a:extLst>
          </p:cNvPr>
          <p:cNvSpPr/>
          <p:nvPr/>
        </p:nvSpPr>
        <p:spPr>
          <a:xfrm>
            <a:off x="0" y="0"/>
            <a:ext cx="12192000" cy="6858000"/>
          </a:xfrm>
          <a:prstGeom prst="rect">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5" name="Title 1">
            <a:extLst>
              <a:ext uri="{FF2B5EF4-FFF2-40B4-BE49-F238E27FC236}">
                <a16:creationId xmlns:a16="http://schemas.microsoft.com/office/drawing/2014/main" id="{45E6C033-C44D-414B-947A-26D6C29EAE3F}"/>
              </a:ext>
            </a:extLst>
          </p:cNvPr>
          <p:cNvSpPr txBox="1">
            <a:spLocks/>
          </p:cNvSpPr>
          <p:nvPr/>
        </p:nvSpPr>
        <p:spPr>
          <a:xfrm>
            <a:off x="640830" y="1416283"/>
            <a:ext cx="7162800" cy="12372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600" b="1" dirty="0">
                <a:solidFill>
                  <a:schemeClr val="bg1"/>
                </a:solidFill>
                <a:latin typeface="Cera Pro" panose="00000500000000000000" pitchFamily="50" charset="0"/>
                <a:cs typeface="Arial" panose="020B0604020202020204" pitchFamily="34" charset="0"/>
              </a:rPr>
              <a:t>The impact of bullying</a:t>
            </a:r>
            <a:endParaRPr lang="en-US" sz="4600" dirty="0">
              <a:solidFill>
                <a:schemeClr val="bg1"/>
              </a:solidFill>
              <a:latin typeface="Cera Pro" panose="00000500000000000000" pitchFamily="50" charset="0"/>
              <a:cs typeface="Arial" panose="020B0604020202020204" pitchFamily="34" charset="0"/>
            </a:endParaRPr>
          </a:p>
        </p:txBody>
      </p:sp>
      <p:cxnSp>
        <p:nvCxnSpPr>
          <p:cNvPr id="6" name="Straight Connector 5">
            <a:extLst>
              <a:ext uri="{FF2B5EF4-FFF2-40B4-BE49-F238E27FC236}">
                <a16:creationId xmlns:a16="http://schemas.microsoft.com/office/drawing/2014/main" id="{33BE7F14-9A4F-41C9-B421-C836A481ED9A}"/>
              </a:ext>
            </a:extLst>
          </p:cNvPr>
          <p:cNvCxnSpPr/>
          <p:nvPr/>
        </p:nvCxnSpPr>
        <p:spPr>
          <a:xfrm>
            <a:off x="685800" y="1093264"/>
            <a:ext cx="95794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64FD17C-1CDB-432D-95C9-31C4CB64223B}"/>
              </a:ext>
            </a:extLst>
          </p:cNvPr>
          <p:cNvGrpSpPr/>
          <p:nvPr/>
        </p:nvGrpSpPr>
        <p:grpSpPr>
          <a:xfrm rot="12600000">
            <a:off x="7273120" y="-1711153"/>
            <a:ext cx="7640998" cy="7492135"/>
            <a:chOff x="654780" y="3365030"/>
            <a:chExt cx="2415645" cy="2368583"/>
          </a:xfrm>
        </p:grpSpPr>
        <p:sp>
          <p:nvSpPr>
            <p:cNvPr id="8" name="Rounded Rectangle 9">
              <a:extLst>
                <a:ext uri="{FF2B5EF4-FFF2-40B4-BE49-F238E27FC236}">
                  <a16:creationId xmlns:a16="http://schemas.microsoft.com/office/drawing/2014/main" id="{BAE80A88-E739-4088-A481-1B67F68762E5}"/>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0">
              <a:extLst>
                <a:ext uri="{FF2B5EF4-FFF2-40B4-BE49-F238E27FC236}">
                  <a16:creationId xmlns:a16="http://schemas.microsoft.com/office/drawing/2014/main" id="{C60B5972-3B0C-41AB-906C-9ED3CF7D38A3}"/>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1" name="Rounded Rectangle 11">
            <a:extLst>
              <a:ext uri="{FF2B5EF4-FFF2-40B4-BE49-F238E27FC236}">
                <a16:creationId xmlns:a16="http://schemas.microsoft.com/office/drawing/2014/main" id="{57ADC90B-E218-40FE-8047-F83F9966E4A1}"/>
              </a:ext>
            </a:extLst>
          </p:cNvPr>
          <p:cNvSpPr/>
          <p:nvPr/>
        </p:nvSpPr>
        <p:spPr>
          <a:xfrm rot="13500000">
            <a:off x="-1084601" y="3316591"/>
            <a:ext cx="1524274" cy="4447508"/>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3" name="Online Media 2" title="Lady Gaga speaks about bullying">
            <a:hlinkClick r:id="" action="ppaction://media"/>
            <a:extLst>
              <a:ext uri="{FF2B5EF4-FFF2-40B4-BE49-F238E27FC236}">
                <a16:creationId xmlns:a16="http://schemas.microsoft.com/office/drawing/2014/main" id="{41F0330C-DA3D-F259-4C7D-84370D282758}"/>
              </a:ext>
            </a:extLst>
          </p:cNvPr>
          <p:cNvPicPr>
            <a:picLocks noRot="1" noChangeAspect="1"/>
          </p:cNvPicPr>
          <p:nvPr>
            <a:videoFile r:link="rId1"/>
          </p:nvPr>
        </p:nvPicPr>
        <p:blipFill>
          <a:blip r:embed="rId4"/>
          <a:stretch>
            <a:fillRect/>
          </a:stretch>
        </p:blipFill>
        <p:spPr>
          <a:xfrm>
            <a:off x="2059015" y="2188358"/>
            <a:ext cx="6994081" cy="3951656"/>
          </a:xfrm>
          <a:prstGeom prst="rect">
            <a:avLst/>
          </a:prstGeom>
        </p:spPr>
      </p:pic>
      <p:sp>
        <p:nvSpPr>
          <p:cNvPr id="2" name="TextBox 1">
            <a:extLst>
              <a:ext uri="{FF2B5EF4-FFF2-40B4-BE49-F238E27FC236}">
                <a16:creationId xmlns:a16="http://schemas.microsoft.com/office/drawing/2014/main" id="{C1FA4BFA-D8F0-591B-14CB-323557E87EEC}"/>
              </a:ext>
            </a:extLst>
          </p:cNvPr>
          <p:cNvSpPr txBox="1"/>
          <p:nvPr/>
        </p:nvSpPr>
        <p:spPr>
          <a:xfrm>
            <a:off x="7803630" y="6353055"/>
            <a:ext cx="4222688" cy="276999"/>
          </a:xfrm>
          <a:prstGeom prst="rect">
            <a:avLst/>
          </a:prstGeom>
          <a:noFill/>
        </p:spPr>
        <p:txBody>
          <a:bodyPr wrap="square" rtlCol="0">
            <a:spAutoFit/>
          </a:bodyPr>
          <a:lstStyle/>
          <a:p>
            <a:r>
              <a:rPr lang="en-GB" sz="1200" dirty="0">
                <a:latin typeface="Cera Pro" panose="00000500000000000000" pitchFamily="50" charset="0"/>
                <a:hlinkClick r:id="rId5"/>
              </a:rPr>
              <a:t>https://youtu.be/tz_FTV3EZRM?si=qdDwb4jPgO7pqu-Z</a:t>
            </a:r>
            <a:endParaRPr lang="en-GB" sz="1200" dirty="0">
              <a:latin typeface="Cera Pro" panose="00000500000000000000" pitchFamily="50" charset="0"/>
            </a:endParaRPr>
          </a:p>
        </p:txBody>
      </p:sp>
    </p:spTree>
    <p:extLst>
      <p:ext uri="{BB962C8B-B14F-4D97-AF65-F5344CB8AC3E}">
        <p14:creationId xmlns:p14="http://schemas.microsoft.com/office/powerpoint/2010/main" val="23904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316BA1D-41DC-4731-8CF9-E150AE5ABA20}"/>
              </a:ext>
            </a:extLst>
          </p:cNvPr>
          <p:cNvSpPr/>
          <p:nvPr/>
        </p:nvSpPr>
        <p:spPr>
          <a:xfrm>
            <a:off x="3461310" y="-296266"/>
            <a:ext cx="7581900" cy="7581900"/>
          </a:xfrm>
          <a:prstGeom prst="ellipse">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0FA159F6-56DD-4B2E-B91E-4C1447F71A89}"/>
              </a:ext>
            </a:extLst>
          </p:cNvPr>
          <p:cNvSpPr/>
          <p:nvPr/>
        </p:nvSpPr>
        <p:spPr>
          <a:xfrm rot="5400000">
            <a:off x="1392820" y="-4769998"/>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03DD40F1-BC86-47AE-8E99-F95BC940F4FD}"/>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Roles involved in bullying</a:t>
            </a:r>
            <a:endParaRPr lang="en-US" sz="3200" b="1" dirty="0">
              <a:solidFill>
                <a:schemeClr val="bg1"/>
              </a:solidFill>
              <a:latin typeface="Cera Pro" panose="00000500000000000000" pitchFamily="50" charset="0"/>
              <a:cs typeface="Arial" panose="020B0604020202020204" pitchFamily="34" charset="0"/>
            </a:endParaRPr>
          </a:p>
        </p:txBody>
      </p:sp>
      <p:sp>
        <p:nvSpPr>
          <p:cNvPr id="5" name="Oval 4">
            <a:extLst>
              <a:ext uri="{FF2B5EF4-FFF2-40B4-BE49-F238E27FC236}">
                <a16:creationId xmlns:a16="http://schemas.microsoft.com/office/drawing/2014/main" id="{D62B27C2-8444-4C6B-B751-C5345BD85EC9}"/>
              </a:ext>
            </a:extLst>
          </p:cNvPr>
          <p:cNvSpPr/>
          <p:nvPr/>
        </p:nvSpPr>
        <p:spPr>
          <a:xfrm>
            <a:off x="1350000" y="2664000"/>
            <a:ext cx="1824903" cy="1824903"/>
          </a:xfrm>
          <a:prstGeom prst="ellipse">
            <a:avLst/>
          </a:prstGeom>
          <a:solidFill>
            <a:srgbClr val="FF57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6" name="TextBox 5">
            <a:extLst>
              <a:ext uri="{FF2B5EF4-FFF2-40B4-BE49-F238E27FC236}">
                <a16:creationId xmlns:a16="http://schemas.microsoft.com/office/drawing/2014/main" id="{ECA89BDC-3FB4-4FEF-ACFB-0D4849CECE61}"/>
              </a:ext>
            </a:extLst>
          </p:cNvPr>
          <p:cNvSpPr txBox="1">
            <a:spLocks noChangeArrowheads="1"/>
          </p:cNvSpPr>
          <p:nvPr/>
        </p:nvSpPr>
        <p:spPr bwMode="auto">
          <a:xfrm>
            <a:off x="1368000" y="4523204"/>
            <a:ext cx="182490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defTabSz="742950">
              <a:spcBef>
                <a:spcPct val="0"/>
              </a:spcBef>
              <a:buNone/>
              <a:defRPr/>
            </a:pPr>
            <a:r>
              <a:rPr lang="en-GB" altLang="en-US" sz="1800" b="1" dirty="0">
                <a:solidFill>
                  <a:srgbClr val="1C1861"/>
                </a:solidFill>
                <a:latin typeface="Cera Pro" panose="00000500000000000000" pitchFamily="50" charset="0"/>
              </a:rPr>
              <a:t>‘Outsider’ or</a:t>
            </a:r>
          </a:p>
          <a:p>
            <a:pPr algn="ctr" defTabSz="742950">
              <a:spcBef>
                <a:spcPct val="0"/>
              </a:spcBef>
              <a:buNone/>
              <a:defRPr/>
            </a:pPr>
            <a:r>
              <a:rPr lang="en-GB" altLang="en-US" sz="1800" b="1" dirty="0">
                <a:solidFill>
                  <a:srgbClr val="1C1861"/>
                </a:solidFill>
                <a:latin typeface="Cera Pro" panose="00000500000000000000" pitchFamily="50" charset="0"/>
              </a:rPr>
              <a:t>Bystander’</a:t>
            </a:r>
          </a:p>
        </p:txBody>
      </p:sp>
      <p:sp>
        <p:nvSpPr>
          <p:cNvPr id="7" name="Oval 6">
            <a:extLst>
              <a:ext uri="{FF2B5EF4-FFF2-40B4-BE49-F238E27FC236}">
                <a16:creationId xmlns:a16="http://schemas.microsoft.com/office/drawing/2014/main" id="{736B75FD-3F23-4EC5-A0E3-B420ED9E21C6}"/>
              </a:ext>
            </a:extLst>
          </p:cNvPr>
          <p:cNvSpPr>
            <a:spLocks noChangeAspect="1"/>
          </p:cNvSpPr>
          <p:nvPr/>
        </p:nvSpPr>
        <p:spPr>
          <a:xfrm>
            <a:off x="6372000" y="1260000"/>
            <a:ext cx="1764000" cy="1764000"/>
          </a:xfrm>
          <a:prstGeom prst="ellipse">
            <a:avLst/>
          </a:prstGeom>
          <a:solidFill>
            <a:srgbClr val="1C1861">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8" name="TextBox 6">
            <a:extLst>
              <a:ext uri="{FF2B5EF4-FFF2-40B4-BE49-F238E27FC236}">
                <a16:creationId xmlns:a16="http://schemas.microsoft.com/office/drawing/2014/main" id="{C52D4BB3-A8E8-4219-B830-44645D4A57A8}"/>
              </a:ext>
            </a:extLst>
          </p:cNvPr>
          <p:cNvSpPr txBox="1">
            <a:spLocks noChangeArrowheads="1"/>
          </p:cNvSpPr>
          <p:nvPr/>
        </p:nvSpPr>
        <p:spPr bwMode="auto">
          <a:xfrm>
            <a:off x="6228000" y="3125352"/>
            <a:ext cx="20485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‘Ringleader’</a:t>
            </a:r>
          </a:p>
        </p:txBody>
      </p:sp>
      <p:sp>
        <p:nvSpPr>
          <p:cNvPr id="9" name="Oval 8">
            <a:extLst>
              <a:ext uri="{FF2B5EF4-FFF2-40B4-BE49-F238E27FC236}">
                <a16:creationId xmlns:a16="http://schemas.microsoft.com/office/drawing/2014/main" id="{D83FE19A-3B74-442F-80E5-26DB1E454FB6}"/>
              </a:ext>
            </a:extLst>
          </p:cNvPr>
          <p:cNvSpPr>
            <a:spLocks noChangeAspect="1"/>
          </p:cNvSpPr>
          <p:nvPr/>
        </p:nvSpPr>
        <p:spPr>
          <a:xfrm>
            <a:off x="8583501" y="1520676"/>
            <a:ext cx="1764000" cy="1764000"/>
          </a:xfrm>
          <a:prstGeom prst="ellipse">
            <a:avLst/>
          </a:prstGeom>
          <a:solidFill>
            <a:srgbClr val="1C186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0" name="TextBox 6">
            <a:extLst>
              <a:ext uri="{FF2B5EF4-FFF2-40B4-BE49-F238E27FC236}">
                <a16:creationId xmlns:a16="http://schemas.microsoft.com/office/drawing/2014/main" id="{6AB7AF3A-5A85-415A-864D-C5E2066942FF}"/>
              </a:ext>
            </a:extLst>
          </p:cNvPr>
          <p:cNvSpPr txBox="1">
            <a:spLocks noChangeArrowheads="1"/>
          </p:cNvSpPr>
          <p:nvPr/>
        </p:nvSpPr>
        <p:spPr bwMode="auto">
          <a:xfrm>
            <a:off x="8475501" y="3350028"/>
            <a:ext cx="1965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‘Assistant’</a:t>
            </a:r>
          </a:p>
        </p:txBody>
      </p:sp>
      <p:sp>
        <p:nvSpPr>
          <p:cNvPr id="11" name="Oval 10">
            <a:extLst>
              <a:ext uri="{FF2B5EF4-FFF2-40B4-BE49-F238E27FC236}">
                <a16:creationId xmlns:a16="http://schemas.microsoft.com/office/drawing/2014/main" id="{8082FC43-503B-4D3B-AFBE-5F8C5D08517D}"/>
              </a:ext>
            </a:extLst>
          </p:cNvPr>
          <p:cNvSpPr>
            <a:spLocks noChangeAspect="1"/>
          </p:cNvSpPr>
          <p:nvPr/>
        </p:nvSpPr>
        <p:spPr>
          <a:xfrm>
            <a:off x="4173055" y="1520676"/>
            <a:ext cx="1764000" cy="1764000"/>
          </a:xfrm>
          <a:prstGeom prst="ellipse">
            <a:avLst/>
          </a:prstGeom>
          <a:solidFill>
            <a:srgbClr val="3A8D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2" name="TextBox 6">
            <a:extLst>
              <a:ext uri="{FF2B5EF4-FFF2-40B4-BE49-F238E27FC236}">
                <a16:creationId xmlns:a16="http://schemas.microsoft.com/office/drawing/2014/main" id="{EAD921DE-D536-4E94-9D61-84F0A8FD0F3B}"/>
              </a:ext>
            </a:extLst>
          </p:cNvPr>
          <p:cNvSpPr txBox="1">
            <a:spLocks noChangeArrowheads="1"/>
          </p:cNvSpPr>
          <p:nvPr/>
        </p:nvSpPr>
        <p:spPr bwMode="auto">
          <a:xfrm>
            <a:off x="4317055" y="3314028"/>
            <a:ext cx="14681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‘Target’</a:t>
            </a:r>
          </a:p>
        </p:txBody>
      </p:sp>
      <p:sp>
        <p:nvSpPr>
          <p:cNvPr id="13" name="Oval 12">
            <a:extLst>
              <a:ext uri="{FF2B5EF4-FFF2-40B4-BE49-F238E27FC236}">
                <a16:creationId xmlns:a16="http://schemas.microsoft.com/office/drawing/2014/main" id="{C1F1B682-9474-40D3-9B50-7B6254CA2EC1}"/>
              </a:ext>
            </a:extLst>
          </p:cNvPr>
          <p:cNvSpPr>
            <a:spLocks noChangeAspect="1"/>
          </p:cNvSpPr>
          <p:nvPr/>
        </p:nvSpPr>
        <p:spPr>
          <a:xfrm>
            <a:off x="5256000" y="3744000"/>
            <a:ext cx="1764000" cy="1764000"/>
          </a:xfrm>
          <a:prstGeom prst="ellipse">
            <a:avLst/>
          </a:prstGeom>
          <a:solidFill>
            <a:srgbClr val="FFBF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4" name="Oval 13">
            <a:extLst>
              <a:ext uri="{FF2B5EF4-FFF2-40B4-BE49-F238E27FC236}">
                <a16:creationId xmlns:a16="http://schemas.microsoft.com/office/drawing/2014/main" id="{AEB47A12-E44F-4A2E-970D-1330FCA6DFD7}"/>
              </a:ext>
            </a:extLst>
          </p:cNvPr>
          <p:cNvSpPr>
            <a:spLocks noChangeAspect="1"/>
          </p:cNvSpPr>
          <p:nvPr/>
        </p:nvSpPr>
        <p:spPr>
          <a:xfrm>
            <a:off x="7380000" y="3744000"/>
            <a:ext cx="1764000" cy="1764000"/>
          </a:xfrm>
          <a:prstGeom prst="ellipse">
            <a:avLst/>
          </a:prstGeom>
          <a:solidFill>
            <a:srgbClr val="8757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5" name="TextBox 6">
            <a:extLst>
              <a:ext uri="{FF2B5EF4-FFF2-40B4-BE49-F238E27FC236}">
                <a16:creationId xmlns:a16="http://schemas.microsoft.com/office/drawing/2014/main" id="{EA3BA27F-B9A8-4A8C-9218-D4F63C55D5CC}"/>
              </a:ext>
            </a:extLst>
          </p:cNvPr>
          <p:cNvSpPr txBox="1">
            <a:spLocks noChangeArrowheads="1"/>
          </p:cNvSpPr>
          <p:nvPr/>
        </p:nvSpPr>
        <p:spPr bwMode="auto">
          <a:xfrm>
            <a:off x="7380000" y="5544809"/>
            <a:ext cx="17336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‘Reinforcer’</a:t>
            </a:r>
          </a:p>
        </p:txBody>
      </p:sp>
      <p:sp>
        <p:nvSpPr>
          <p:cNvPr id="16" name="TextBox 6">
            <a:extLst>
              <a:ext uri="{FF2B5EF4-FFF2-40B4-BE49-F238E27FC236}">
                <a16:creationId xmlns:a16="http://schemas.microsoft.com/office/drawing/2014/main" id="{BE4E7BCD-0C50-4A9B-BCC1-E4F283874C92}"/>
              </a:ext>
            </a:extLst>
          </p:cNvPr>
          <p:cNvSpPr txBox="1">
            <a:spLocks noChangeArrowheads="1"/>
          </p:cNvSpPr>
          <p:nvPr/>
        </p:nvSpPr>
        <p:spPr bwMode="auto">
          <a:xfrm>
            <a:off x="5184000" y="5537352"/>
            <a:ext cx="1847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‘Defender’</a:t>
            </a:r>
          </a:p>
        </p:txBody>
      </p:sp>
      <p:pic>
        <p:nvPicPr>
          <p:cNvPr id="17" name="Picture 16">
            <a:extLst>
              <a:ext uri="{FF2B5EF4-FFF2-40B4-BE49-F238E27FC236}">
                <a16:creationId xmlns:a16="http://schemas.microsoft.com/office/drawing/2014/main" id="{B9205CE1-66BD-4577-9802-EF4D065E5E54}"/>
              </a:ext>
            </a:extLst>
          </p:cNvPr>
          <p:cNvPicPr>
            <a:picLocks noChangeAspect="1"/>
          </p:cNvPicPr>
          <p:nvPr/>
        </p:nvPicPr>
        <p:blipFill rotWithShape="1">
          <a:blip r:embed="rId3"/>
          <a:srcRect l="8954" t="5595" r="11879" b="18404"/>
          <a:stretch/>
        </p:blipFill>
        <p:spPr>
          <a:xfrm>
            <a:off x="5459300" y="3947423"/>
            <a:ext cx="1368000" cy="1368000"/>
          </a:xfrm>
          <a:prstGeom prst="ellipse">
            <a:avLst/>
          </a:prstGeom>
        </p:spPr>
      </p:pic>
      <p:pic>
        <p:nvPicPr>
          <p:cNvPr id="18" name="Picture 17">
            <a:extLst>
              <a:ext uri="{FF2B5EF4-FFF2-40B4-BE49-F238E27FC236}">
                <a16:creationId xmlns:a16="http://schemas.microsoft.com/office/drawing/2014/main" id="{025DFE52-B16B-4A17-A287-7CF39BCE59FC}"/>
              </a:ext>
            </a:extLst>
          </p:cNvPr>
          <p:cNvPicPr>
            <a:picLocks noChangeAspect="1"/>
          </p:cNvPicPr>
          <p:nvPr/>
        </p:nvPicPr>
        <p:blipFill rotWithShape="1">
          <a:blip r:embed="rId4"/>
          <a:srcRect l="11943" t="8653" r="13546" b="18270"/>
          <a:stretch/>
        </p:blipFill>
        <p:spPr>
          <a:xfrm>
            <a:off x="7572700" y="3947300"/>
            <a:ext cx="1368000" cy="1368000"/>
          </a:xfrm>
          <a:prstGeom prst="ellipse">
            <a:avLst/>
          </a:prstGeom>
        </p:spPr>
      </p:pic>
      <p:pic>
        <p:nvPicPr>
          <p:cNvPr id="19" name="Picture 18">
            <a:extLst>
              <a:ext uri="{FF2B5EF4-FFF2-40B4-BE49-F238E27FC236}">
                <a16:creationId xmlns:a16="http://schemas.microsoft.com/office/drawing/2014/main" id="{534A94B3-E753-4024-8FD2-22BE4F8B5782}"/>
              </a:ext>
            </a:extLst>
          </p:cNvPr>
          <p:cNvPicPr>
            <a:picLocks noChangeAspect="1"/>
          </p:cNvPicPr>
          <p:nvPr/>
        </p:nvPicPr>
        <p:blipFill rotWithShape="1">
          <a:blip r:embed="rId5"/>
          <a:srcRect l="12723" t="5208" r="12767" b="15625"/>
          <a:stretch/>
        </p:blipFill>
        <p:spPr>
          <a:xfrm>
            <a:off x="1571300" y="2903300"/>
            <a:ext cx="1368000" cy="1368000"/>
          </a:xfrm>
          <a:prstGeom prst="ellipse">
            <a:avLst/>
          </a:prstGeom>
        </p:spPr>
      </p:pic>
      <p:pic>
        <p:nvPicPr>
          <p:cNvPr id="20" name="Picture 19">
            <a:extLst>
              <a:ext uri="{FF2B5EF4-FFF2-40B4-BE49-F238E27FC236}">
                <a16:creationId xmlns:a16="http://schemas.microsoft.com/office/drawing/2014/main" id="{C0A494A9-3EF1-482F-BC71-A4D22D363377}"/>
              </a:ext>
            </a:extLst>
          </p:cNvPr>
          <p:cNvPicPr>
            <a:picLocks noChangeAspect="1"/>
          </p:cNvPicPr>
          <p:nvPr/>
        </p:nvPicPr>
        <p:blipFill rotWithShape="1">
          <a:blip r:embed="rId6"/>
          <a:srcRect l="11023" t="8873" r="12977" b="11960"/>
          <a:stretch/>
        </p:blipFill>
        <p:spPr>
          <a:xfrm>
            <a:off x="4368700" y="1728000"/>
            <a:ext cx="1368000" cy="1368000"/>
          </a:xfrm>
          <a:prstGeom prst="ellipse">
            <a:avLst/>
          </a:prstGeom>
        </p:spPr>
      </p:pic>
      <p:pic>
        <p:nvPicPr>
          <p:cNvPr id="21" name="Picture 20">
            <a:extLst>
              <a:ext uri="{FF2B5EF4-FFF2-40B4-BE49-F238E27FC236}">
                <a16:creationId xmlns:a16="http://schemas.microsoft.com/office/drawing/2014/main" id="{89E515DE-C1AF-4534-8944-0C9224D08E2E}"/>
              </a:ext>
            </a:extLst>
          </p:cNvPr>
          <p:cNvPicPr>
            <a:picLocks noChangeAspect="1"/>
          </p:cNvPicPr>
          <p:nvPr/>
        </p:nvPicPr>
        <p:blipFill rotWithShape="1">
          <a:blip r:embed="rId7"/>
          <a:srcRect l="10017" t="8654" r="12432" b="18269"/>
          <a:stretch/>
        </p:blipFill>
        <p:spPr>
          <a:xfrm>
            <a:off x="6564700" y="1463300"/>
            <a:ext cx="1368000" cy="1368000"/>
          </a:xfrm>
          <a:prstGeom prst="ellipse">
            <a:avLst/>
          </a:prstGeom>
        </p:spPr>
      </p:pic>
      <p:pic>
        <p:nvPicPr>
          <p:cNvPr id="22" name="Picture 21">
            <a:extLst>
              <a:ext uri="{FF2B5EF4-FFF2-40B4-BE49-F238E27FC236}">
                <a16:creationId xmlns:a16="http://schemas.microsoft.com/office/drawing/2014/main" id="{8EE1263C-7783-4C38-AF4E-6C8CCE02B0CB}"/>
              </a:ext>
            </a:extLst>
          </p:cNvPr>
          <p:cNvPicPr>
            <a:picLocks noChangeAspect="1"/>
          </p:cNvPicPr>
          <p:nvPr/>
        </p:nvPicPr>
        <p:blipFill rotWithShape="1">
          <a:blip r:embed="rId8"/>
          <a:srcRect l="9834" t="7085" r="9315" b="10307"/>
          <a:stretch/>
        </p:blipFill>
        <p:spPr>
          <a:xfrm>
            <a:off x="8784000" y="1728000"/>
            <a:ext cx="1368000" cy="1368000"/>
          </a:xfrm>
          <a:prstGeom prst="ellipse">
            <a:avLst/>
          </a:prstGeom>
        </p:spPr>
      </p:pic>
      <p:pic>
        <p:nvPicPr>
          <p:cNvPr id="24" name="Picture 23">
            <a:extLst>
              <a:ext uri="{FF2B5EF4-FFF2-40B4-BE49-F238E27FC236}">
                <a16:creationId xmlns:a16="http://schemas.microsoft.com/office/drawing/2014/main" id="{B03A1341-71FE-431A-B454-87851A44407C}"/>
              </a:ext>
            </a:extLst>
          </p:cNvPr>
          <p:cNvPicPr>
            <a:picLocks noChangeAspect="1"/>
          </p:cNvPicPr>
          <p:nvPr/>
        </p:nvPicPr>
        <p:blipFill>
          <a:blip r:embed="rId9"/>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249293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500"/>
                                        <p:tgtEl>
                                          <p:spTgt spid="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1" grpId="0" animBg="1"/>
      <p:bldP spid="12" grpId="0"/>
      <p:bldP spid="13" grpId="0" animBg="1"/>
      <p:bldP spid="14" grpId="0" animBg="1"/>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51391" y="2204758"/>
            <a:ext cx="7351647" cy="3163136"/>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1C1861"/>
                </a:solidFill>
                <a:latin typeface="Cera Pro" panose="00000500000000000000" pitchFamily="50" charset="0"/>
                <a:cs typeface="Arial" panose="020B0604020202020204" pitchFamily="34" charset="0"/>
              </a:rPr>
              <a:t>How can our school community help students reach out and talk about bullying?</a:t>
            </a:r>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Group discussion</a:t>
            </a:r>
            <a:endParaRPr lang="en-US" sz="3200" b="1" dirty="0">
              <a:solidFill>
                <a:schemeClr val="bg1"/>
              </a:solidFill>
              <a:latin typeface="Cera Pro" panose="00000500000000000000" pitchFamily="50" charset="0"/>
              <a:cs typeface="Arial" panose="020B0604020202020204" pitchFamily="34" charset="0"/>
            </a:endParaRPr>
          </a:p>
        </p:txBody>
      </p:sp>
      <p:grpSp>
        <p:nvGrpSpPr>
          <p:cNvPr id="19" name="Group 18">
            <a:extLst>
              <a:ext uri="{FF2B5EF4-FFF2-40B4-BE49-F238E27FC236}">
                <a16:creationId xmlns:a16="http://schemas.microsoft.com/office/drawing/2014/main" id="{18988192-81A0-3C88-12B0-9D266AE5A7C8}"/>
              </a:ext>
            </a:extLst>
          </p:cNvPr>
          <p:cNvGrpSpPr/>
          <p:nvPr/>
        </p:nvGrpSpPr>
        <p:grpSpPr>
          <a:xfrm>
            <a:off x="9082587" y="3364379"/>
            <a:ext cx="2547593" cy="2600411"/>
            <a:chOff x="7943964" y="2656604"/>
            <a:chExt cx="3304301" cy="3372807"/>
          </a:xfrm>
        </p:grpSpPr>
        <p:sp>
          <p:nvSpPr>
            <p:cNvPr id="12" name="Oval 11">
              <a:extLst>
                <a:ext uri="{FF2B5EF4-FFF2-40B4-BE49-F238E27FC236}">
                  <a16:creationId xmlns:a16="http://schemas.microsoft.com/office/drawing/2014/main" id="{FCA5FB4C-0B22-B2D1-5800-0F81A65908B2}"/>
                </a:ext>
              </a:extLst>
            </p:cNvPr>
            <p:cNvSpPr/>
            <p:nvPr/>
          </p:nvSpPr>
          <p:spPr>
            <a:xfrm>
              <a:off x="7943964" y="2656604"/>
              <a:ext cx="3304301" cy="3372807"/>
            </a:xfrm>
            <a:prstGeom prst="ellipse">
              <a:avLst/>
            </a:prstGeom>
            <a:solidFill>
              <a:srgbClr val="00206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dirty="0">
                <a:solidFill>
                  <a:schemeClr val="bg1"/>
                </a:solidFill>
                <a:latin typeface="Cera Pro" panose="00000500000000000000" pitchFamily="50" charset="0"/>
              </a:endParaRPr>
            </a:p>
          </p:txBody>
        </p:sp>
        <p:pic>
          <p:nvPicPr>
            <p:cNvPr id="18" name="Picture 17">
              <a:extLst>
                <a:ext uri="{FF2B5EF4-FFF2-40B4-BE49-F238E27FC236}">
                  <a16:creationId xmlns:a16="http://schemas.microsoft.com/office/drawing/2014/main" id="{25542B47-C54D-771A-FCEF-3E628438AEF4}"/>
                </a:ext>
              </a:extLst>
            </p:cNvPr>
            <p:cNvPicPr>
              <a:picLocks noChangeAspect="1"/>
            </p:cNvPicPr>
            <p:nvPr/>
          </p:nvPicPr>
          <p:blipFill rotWithShape="1">
            <a:blip r:embed="rId5"/>
            <a:srcRect l="-10000" t="-10000" r="-10000" b="-10000"/>
            <a:stretch/>
          </p:blipFill>
          <p:spPr>
            <a:xfrm>
              <a:off x="8398853" y="3153246"/>
              <a:ext cx="2405887" cy="2405887"/>
            </a:xfrm>
            <a:prstGeom prst="ellipse">
              <a:avLst/>
            </a:prstGeom>
            <a:solidFill>
              <a:schemeClr val="bg1"/>
            </a:solidFill>
          </p:spPr>
        </p:pic>
      </p:grpSp>
      <p:sp>
        <p:nvSpPr>
          <p:cNvPr id="20" name="Chevron 7">
            <a:extLst>
              <a:ext uri="{FF2B5EF4-FFF2-40B4-BE49-F238E27FC236}">
                <a16:creationId xmlns:a16="http://schemas.microsoft.com/office/drawing/2014/main" id="{26EDE796-8F3F-F33C-13B2-E49E1686D792}"/>
              </a:ext>
            </a:extLst>
          </p:cNvPr>
          <p:cNvSpPr/>
          <p:nvPr/>
        </p:nvSpPr>
        <p:spPr>
          <a:xfrm rot="11328033">
            <a:off x="1763653" y="4846710"/>
            <a:ext cx="2428421"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Tree>
    <p:extLst>
      <p:ext uri="{BB962C8B-B14F-4D97-AF65-F5344CB8AC3E}">
        <p14:creationId xmlns:p14="http://schemas.microsoft.com/office/powerpoint/2010/main" val="428528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9E6539-65CA-290E-39C3-61E3B96AF394}"/>
              </a:ext>
            </a:extLst>
          </p:cNvPr>
          <p:cNvSpPr/>
          <p:nvPr/>
        </p:nvSpPr>
        <p:spPr>
          <a:xfrm>
            <a:off x="0" y="-153457"/>
            <a:ext cx="12464814" cy="7011458"/>
          </a:xfrm>
          <a:prstGeom prst="rect">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4" name="Picture 3" descr="A black background with white text&#10;&#10;Description automatically generated with low confidence">
            <a:extLst>
              <a:ext uri="{FF2B5EF4-FFF2-40B4-BE49-F238E27FC236}">
                <a16:creationId xmlns:a16="http://schemas.microsoft.com/office/drawing/2014/main" id="{8B2CBA85-93F3-F6CC-31F6-D008CBFF38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2299" y="-186389"/>
            <a:ext cx="3062515" cy="1031991"/>
          </a:xfrm>
          <a:prstGeom prst="rect">
            <a:avLst/>
          </a:prstGeom>
        </p:spPr>
      </p:pic>
      <p:sp>
        <p:nvSpPr>
          <p:cNvPr id="5" name="Oval 4">
            <a:extLst>
              <a:ext uri="{FF2B5EF4-FFF2-40B4-BE49-F238E27FC236}">
                <a16:creationId xmlns:a16="http://schemas.microsoft.com/office/drawing/2014/main" id="{2C1DA379-0EDD-1809-C26D-ECE2CB4F4432}"/>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6" name="Oval 5">
            <a:extLst>
              <a:ext uri="{FF2B5EF4-FFF2-40B4-BE49-F238E27FC236}">
                <a16:creationId xmlns:a16="http://schemas.microsoft.com/office/drawing/2014/main" id="{AB543B7E-CE20-A6DE-E8C9-41FE237DF25E}"/>
              </a:ext>
            </a:extLst>
          </p:cNvPr>
          <p:cNvSpPr/>
          <p:nvPr/>
        </p:nvSpPr>
        <p:spPr>
          <a:xfrm>
            <a:off x="994799" y="1979512"/>
            <a:ext cx="2672340" cy="2479948"/>
          </a:xfrm>
          <a:prstGeom prst="ellipse">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8" name="Oval 7">
            <a:extLst>
              <a:ext uri="{FF2B5EF4-FFF2-40B4-BE49-F238E27FC236}">
                <a16:creationId xmlns:a16="http://schemas.microsoft.com/office/drawing/2014/main" id="{4DB46924-EB0E-632D-1E8C-6CFBAC185B35}"/>
              </a:ext>
            </a:extLst>
          </p:cNvPr>
          <p:cNvSpPr/>
          <p:nvPr/>
        </p:nvSpPr>
        <p:spPr>
          <a:xfrm>
            <a:off x="8657338" y="1979511"/>
            <a:ext cx="2596944" cy="2568811"/>
          </a:xfrm>
          <a:prstGeom prst="ellipse">
            <a:avLst/>
          </a:prstGeom>
          <a:solidFill>
            <a:srgbClr val="8757E5"/>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17" name="TextBox 16">
            <a:extLst>
              <a:ext uri="{FF2B5EF4-FFF2-40B4-BE49-F238E27FC236}">
                <a16:creationId xmlns:a16="http://schemas.microsoft.com/office/drawing/2014/main" id="{7B34994E-379E-E145-71E3-AE2F02C968DE}"/>
              </a:ext>
            </a:extLst>
          </p:cNvPr>
          <p:cNvSpPr txBox="1"/>
          <p:nvPr/>
        </p:nvSpPr>
        <p:spPr>
          <a:xfrm>
            <a:off x="846613" y="4716088"/>
            <a:ext cx="3355539" cy="1200329"/>
          </a:xfrm>
          <a:prstGeom prst="rect">
            <a:avLst/>
          </a:prstGeom>
          <a:noFill/>
        </p:spPr>
        <p:txBody>
          <a:bodyPr wrap="square" rtlCol="0">
            <a:spAutoFit/>
          </a:bodyPr>
          <a:lstStyle/>
          <a:p>
            <a:pPr algn="ctr"/>
            <a:r>
              <a:rPr lang="en-GB" sz="3600" b="1" dirty="0">
                <a:solidFill>
                  <a:schemeClr val="bg1"/>
                </a:solidFill>
                <a:latin typeface="Cera Pro" panose="00000500000000000000" pitchFamily="50" charset="0"/>
              </a:rPr>
              <a:t>Staff Name here</a:t>
            </a:r>
          </a:p>
        </p:txBody>
      </p:sp>
      <p:sp>
        <p:nvSpPr>
          <p:cNvPr id="18" name="TextBox 17">
            <a:extLst>
              <a:ext uri="{FF2B5EF4-FFF2-40B4-BE49-F238E27FC236}">
                <a16:creationId xmlns:a16="http://schemas.microsoft.com/office/drawing/2014/main" id="{9CB2DECA-15EA-0E77-B965-776C32FD1ED5}"/>
              </a:ext>
            </a:extLst>
          </p:cNvPr>
          <p:cNvSpPr txBox="1"/>
          <p:nvPr/>
        </p:nvSpPr>
        <p:spPr>
          <a:xfrm>
            <a:off x="4782604" y="4716088"/>
            <a:ext cx="3014089"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19" name="TextBox 18">
            <a:extLst>
              <a:ext uri="{FF2B5EF4-FFF2-40B4-BE49-F238E27FC236}">
                <a16:creationId xmlns:a16="http://schemas.microsoft.com/office/drawing/2014/main" id="{A2FD71FD-B6BB-3CAD-8958-4CE87EE7C924}"/>
              </a:ext>
            </a:extLst>
          </p:cNvPr>
          <p:cNvSpPr txBox="1"/>
          <p:nvPr/>
        </p:nvSpPr>
        <p:spPr>
          <a:xfrm>
            <a:off x="8263155" y="4727470"/>
            <a:ext cx="3928845"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3" name="Rounded Rectangle 11">
            <a:extLst>
              <a:ext uri="{FF2B5EF4-FFF2-40B4-BE49-F238E27FC236}">
                <a16:creationId xmlns:a16="http://schemas.microsoft.com/office/drawing/2014/main" id="{3E6F28F9-5344-21D8-4425-81E993100674}"/>
              </a:ext>
            </a:extLst>
          </p:cNvPr>
          <p:cNvSpPr/>
          <p:nvPr/>
        </p:nvSpPr>
        <p:spPr>
          <a:xfrm rot="5400000">
            <a:off x="1728757" y="-4509562"/>
            <a:ext cx="2151253" cy="10021446"/>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7" name="TextBox 6">
            <a:extLst>
              <a:ext uri="{FF2B5EF4-FFF2-40B4-BE49-F238E27FC236}">
                <a16:creationId xmlns:a16="http://schemas.microsoft.com/office/drawing/2014/main" id="{8E6D1E7C-58AD-99A7-D315-754E0B2DECD2}"/>
              </a:ext>
            </a:extLst>
          </p:cNvPr>
          <p:cNvSpPr txBox="1"/>
          <p:nvPr/>
        </p:nvSpPr>
        <p:spPr>
          <a:xfrm>
            <a:off x="533470" y="130269"/>
            <a:ext cx="6611042" cy="1261884"/>
          </a:xfrm>
          <a:prstGeom prst="rect">
            <a:avLst/>
          </a:prstGeom>
          <a:noFill/>
        </p:spPr>
        <p:txBody>
          <a:bodyPr wrap="square" rtlCol="0">
            <a:spAutoFit/>
          </a:bodyPr>
          <a:lstStyle/>
          <a:p>
            <a:r>
              <a:rPr lang="en-GB" sz="3800" b="1" dirty="0">
                <a:solidFill>
                  <a:srgbClr val="002060"/>
                </a:solidFill>
                <a:latin typeface="Cera Pro" panose="00000500000000000000" pitchFamily="50" charset="0"/>
                <a:ea typeface="+mj-ea"/>
                <a:cs typeface="Arial" panose="020B0604020202020204" pitchFamily="34" charset="0"/>
              </a:rPr>
              <a:t>Who can we reach out for support to in our school?</a:t>
            </a:r>
          </a:p>
        </p:txBody>
      </p:sp>
      <p:sp>
        <p:nvSpPr>
          <p:cNvPr id="14" name="Oval 13">
            <a:extLst>
              <a:ext uri="{FF2B5EF4-FFF2-40B4-BE49-F238E27FC236}">
                <a16:creationId xmlns:a16="http://schemas.microsoft.com/office/drawing/2014/main" id="{BC4601CC-9C87-6740-0E13-8CD4B606A505}"/>
              </a:ext>
            </a:extLst>
          </p:cNvPr>
          <p:cNvSpPr/>
          <p:nvPr/>
        </p:nvSpPr>
        <p:spPr>
          <a:xfrm>
            <a:off x="1251660" y="2191343"/>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5" name="Oval 14">
            <a:extLst>
              <a:ext uri="{FF2B5EF4-FFF2-40B4-BE49-F238E27FC236}">
                <a16:creationId xmlns:a16="http://schemas.microsoft.com/office/drawing/2014/main" id="{B0E81A99-A786-4F94-AFD9-7AA4FC957930}"/>
              </a:ext>
            </a:extLst>
          </p:cNvPr>
          <p:cNvSpPr/>
          <p:nvPr/>
        </p:nvSpPr>
        <p:spPr>
          <a:xfrm>
            <a:off x="8876737"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6" name="Oval 15">
            <a:extLst>
              <a:ext uri="{FF2B5EF4-FFF2-40B4-BE49-F238E27FC236}">
                <a16:creationId xmlns:a16="http://schemas.microsoft.com/office/drawing/2014/main" id="{350523FA-6808-2670-B0AF-3EB28B774035}"/>
              </a:ext>
            </a:extLst>
          </p:cNvPr>
          <p:cNvSpPr/>
          <p:nvPr/>
        </p:nvSpPr>
        <p:spPr>
          <a:xfrm>
            <a:off x="4975826"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20" name="Arrow: Chevron 19">
            <a:extLst>
              <a:ext uri="{FF2B5EF4-FFF2-40B4-BE49-F238E27FC236}">
                <a16:creationId xmlns:a16="http://schemas.microsoft.com/office/drawing/2014/main" id="{2DFAC47F-C85F-1516-2F26-965CB3D3962B}"/>
              </a:ext>
            </a:extLst>
          </p:cNvPr>
          <p:cNvSpPr/>
          <p:nvPr/>
        </p:nvSpPr>
        <p:spPr>
          <a:xfrm>
            <a:off x="441575"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1</a:t>
            </a:r>
          </a:p>
        </p:txBody>
      </p:sp>
      <p:sp>
        <p:nvSpPr>
          <p:cNvPr id="21" name="Arrow: Chevron 20">
            <a:extLst>
              <a:ext uri="{FF2B5EF4-FFF2-40B4-BE49-F238E27FC236}">
                <a16:creationId xmlns:a16="http://schemas.microsoft.com/office/drawing/2014/main" id="{737D0211-DCE6-A2E3-BE5F-26AA7769F26F}"/>
              </a:ext>
            </a:extLst>
          </p:cNvPr>
          <p:cNvSpPr/>
          <p:nvPr/>
        </p:nvSpPr>
        <p:spPr>
          <a:xfrm>
            <a:off x="8008756"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3</a:t>
            </a:r>
          </a:p>
        </p:txBody>
      </p:sp>
      <p:sp>
        <p:nvSpPr>
          <p:cNvPr id="22" name="Arrow: Chevron 21">
            <a:extLst>
              <a:ext uri="{FF2B5EF4-FFF2-40B4-BE49-F238E27FC236}">
                <a16:creationId xmlns:a16="http://schemas.microsoft.com/office/drawing/2014/main" id="{8652710D-9DD6-048A-EFDA-401077534F78}"/>
              </a:ext>
            </a:extLst>
          </p:cNvPr>
          <p:cNvSpPr/>
          <p:nvPr/>
        </p:nvSpPr>
        <p:spPr>
          <a:xfrm>
            <a:off x="4079893"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2</a:t>
            </a:r>
          </a:p>
        </p:txBody>
      </p:sp>
    </p:spTree>
    <p:extLst>
      <p:ext uri="{BB962C8B-B14F-4D97-AF65-F5344CB8AC3E}">
        <p14:creationId xmlns:p14="http://schemas.microsoft.com/office/powerpoint/2010/main" val="33035759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Words>
  <Application>Microsoft Office PowerPoint</Application>
  <PresentationFormat>Widescreen</PresentationFormat>
  <Paragraphs>47</Paragraphs>
  <Slides>8</Slides>
  <Notes>8</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Cera Pro</vt:lpstr>
      <vt:lpstr>Cera Round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2024-01-19T15:35:30Z</dcterms:created>
  <dcterms:modified xsi:type="dcterms:W3CDTF">2024-01-19T15:35:49Z</dcterms:modified>
</cp:coreProperties>
</file>