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57" r:id="rId2"/>
    <p:sldId id="267" r:id="rId3"/>
    <p:sldId id="4489" r:id="rId4"/>
    <p:sldId id="4550" r:id="rId5"/>
    <p:sldId id="4576" r:id="rId6"/>
    <p:sldId id="4575" r:id="rId7"/>
    <p:sldId id="4577" r:id="rId8"/>
    <p:sldId id="4578" r:id="rId9"/>
    <p:sldId id="4579" r:id="rId10"/>
    <p:sldId id="4580" r:id="rId11"/>
    <p:sldId id="4581"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5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74173-9949-7883-C124-7973146E23B2}" v="15" dt="2024-01-09T10:37:24.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75232" autoAdjust="0"/>
  </p:normalViewPr>
  <p:slideViewPr>
    <p:cSldViewPr snapToGrid="0">
      <p:cViewPr varScale="1">
        <p:scale>
          <a:sx n="65" d="100"/>
          <a:sy n="65" d="100"/>
        </p:scale>
        <p:origin x="11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19/01/2024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19/01/2024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U8iX-rstY9I?feature=oembed" TargetMode="External"/><Relationship Id="rId5" Type="http://schemas.openxmlformats.org/officeDocument/2006/relationships/hyperlink" Target="https://youtu.be/U8iX-rstY9I?si=xBiq7isqvbbvOdod"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99BC1B1-0797-4F15-A39B-7356D4003D86}"/>
              </a:ext>
            </a:extLst>
          </p:cNvPr>
          <p:cNvSpPr txBox="1"/>
          <p:nvPr/>
        </p:nvSpPr>
        <p:spPr>
          <a:xfrm>
            <a:off x="416377" y="3037162"/>
            <a:ext cx="8097002" cy="769441"/>
          </a:xfrm>
          <a:prstGeom prst="rect">
            <a:avLst/>
          </a:prstGeom>
          <a:noFill/>
        </p:spPr>
        <p:txBody>
          <a:bodyPr wrap="square" rtlCol="0">
            <a:spAutoFit/>
          </a:bodyPr>
          <a:lstStyle/>
          <a:p>
            <a:r>
              <a:rPr lang="en-US" sz="4400" b="1" dirty="0">
                <a:solidFill>
                  <a:srgbClr val="1C1861"/>
                </a:solidFill>
                <a:latin typeface="Cera Pro" panose="00000500000000000000" pitchFamily="50" charset="0"/>
                <a:cs typeface="Arial" panose="020B0604020202020204" pitchFamily="34" charset="0"/>
              </a:rPr>
              <a:t>What is bullying?</a:t>
            </a:r>
            <a:endParaRPr lang="en-US" sz="6000" b="1" dirty="0">
              <a:solidFill>
                <a:srgbClr val="1C1861"/>
              </a:solidFill>
              <a:latin typeface="Cera Pro" panose="00000500000000000000" pitchFamily="50" charset="0"/>
              <a:cs typeface="Arial" panose="020B0604020202020204" pitchFamily="34" charset="0"/>
            </a:endParaRPr>
          </a:p>
        </p:txBody>
      </p:sp>
      <p:pic>
        <p:nvPicPr>
          <p:cNvPr id="12" name="Picture 11">
            <a:extLst>
              <a:ext uri="{FF2B5EF4-FFF2-40B4-BE49-F238E27FC236}">
                <a16:creationId xmlns:a16="http://schemas.microsoft.com/office/drawing/2014/main" id="{73098DCC-D304-4A50-A6D9-4145CD60EC2E}"/>
              </a:ext>
            </a:extLst>
          </p:cNvPr>
          <p:cNvPicPr>
            <a:picLocks noChangeAspect="1"/>
          </p:cNvPicPr>
          <p:nvPr/>
        </p:nvPicPr>
        <p:blipFill>
          <a:blip r:embed="rId3"/>
          <a:stretch>
            <a:fillRect/>
          </a:stretch>
        </p:blipFill>
        <p:spPr>
          <a:xfrm>
            <a:off x="471616" y="6226961"/>
            <a:ext cx="3330484" cy="293866"/>
          </a:xfrm>
          <a:prstGeom prst="rect">
            <a:avLst/>
          </a:prstGeom>
        </p:spPr>
      </p:pic>
      <p:cxnSp>
        <p:nvCxnSpPr>
          <p:cNvPr id="14" name="Straight Connector 13">
            <a:extLst>
              <a:ext uri="{FF2B5EF4-FFF2-40B4-BE49-F238E27FC236}">
                <a16:creationId xmlns:a16="http://schemas.microsoft.com/office/drawing/2014/main" id="{3208D1EE-F209-4E0A-AA79-BB040536B21A}"/>
              </a:ext>
            </a:extLst>
          </p:cNvPr>
          <p:cNvCxnSpPr/>
          <p:nvPr/>
        </p:nvCxnSpPr>
        <p:spPr>
          <a:xfrm>
            <a:off x="564195" y="2859686"/>
            <a:ext cx="957942" cy="0"/>
          </a:xfrm>
          <a:prstGeom prst="line">
            <a:avLst/>
          </a:prstGeom>
          <a:ln w="50800">
            <a:solidFill>
              <a:srgbClr val="1C1861"/>
            </a:solidFill>
          </a:ln>
        </p:spPr>
        <p:style>
          <a:lnRef idx="1">
            <a:schemeClr val="accent1"/>
          </a:lnRef>
          <a:fillRef idx="0">
            <a:schemeClr val="accent1"/>
          </a:fillRef>
          <a:effectRef idx="0">
            <a:schemeClr val="accent1"/>
          </a:effectRef>
          <a:fontRef idx="minor">
            <a:schemeClr val="tx1"/>
          </a:fontRef>
        </p:style>
      </p:cxnSp>
      <p:sp>
        <p:nvSpPr>
          <p:cNvPr id="15" name="Rounded Rectangle 16">
            <a:extLst>
              <a:ext uri="{FF2B5EF4-FFF2-40B4-BE49-F238E27FC236}">
                <a16:creationId xmlns:a16="http://schemas.microsoft.com/office/drawing/2014/main" id="{9E5D4BA7-96CF-4B9D-A764-7F2A978DAE9D}"/>
              </a:ext>
            </a:extLst>
          </p:cNvPr>
          <p:cNvSpPr/>
          <p:nvPr/>
        </p:nvSpPr>
        <p:spPr>
          <a:xfrm rot="8362158">
            <a:off x="5953390" y="-2336708"/>
            <a:ext cx="1835259" cy="5354896"/>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nvGrpSpPr>
          <p:cNvPr id="16" name="Group 15">
            <a:extLst>
              <a:ext uri="{FF2B5EF4-FFF2-40B4-BE49-F238E27FC236}">
                <a16:creationId xmlns:a16="http://schemas.microsoft.com/office/drawing/2014/main" id="{8216E2F4-5174-4DE0-8BF3-BC6AEE292E4E}"/>
              </a:ext>
            </a:extLst>
          </p:cNvPr>
          <p:cNvGrpSpPr/>
          <p:nvPr/>
        </p:nvGrpSpPr>
        <p:grpSpPr>
          <a:xfrm rot="20015539">
            <a:off x="4565606" y="2674886"/>
            <a:ext cx="9538327" cy="9352500"/>
            <a:chOff x="654780" y="3365030"/>
            <a:chExt cx="2415645" cy="2368583"/>
          </a:xfrm>
        </p:grpSpPr>
        <p:sp>
          <p:nvSpPr>
            <p:cNvPr id="17" name="Rounded Rectangle 20">
              <a:extLst>
                <a:ext uri="{FF2B5EF4-FFF2-40B4-BE49-F238E27FC236}">
                  <a16:creationId xmlns:a16="http://schemas.microsoft.com/office/drawing/2014/main" id="{A7655281-54FD-4E29-81C4-F909782FFF73}"/>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Rounded Rectangle 21">
              <a:extLst>
                <a:ext uri="{FF2B5EF4-FFF2-40B4-BE49-F238E27FC236}">
                  <a16:creationId xmlns:a16="http://schemas.microsoft.com/office/drawing/2014/main" id="{465CBCD0-1036-4A4E-9B82-3669135ED249}"/>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pic>
        <p:nvPicPr>
          <p:cNvPr id="3" name="Picture 2">
            <a:extLst>
              <a:ext uri="{FF2B5EF4-FFF2-40B4-BE49-F238E27FC236}">
                <a16:creationId xmlns:a16="http://schemas.microsoft.com/office/drawing/2014/main" id="{699AE67C-758C-A302-756E-388FDFB56CD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99320" y="422557"/>
            <a:ext cx="5310282" cy="1200311"/>
          </a:xfrm>
          <a:prstGeom prst="rect">
            <a:avLst/>
          </a:prstGeom>
        </p:spPr>
      </p:pic>
      <p:sp>
        <p:nvSpPr>
          <p:cNvPr id="2" name="TextBox 1">
            <a:extLst>
              <a:ext uri="{FF2B5EF4-FFF2-40B4-BE49-F238E27FC236}">
                <a16:creationId xmlns:a16="http://schemas.microsoft.com/office/drawing/2014/main" id="{42A32F3C-712D-3BB2-9B43-7C87A85BAC49}"/>
              </a:ext>
            </a:extLst>
          </p:cNvPr>
          <p:cNvSpPr txBox="1"/>
          <p:nvPr/>
        </p:nvSpPr>
        <p:spPr>
          <a:xfrm>
            <a:off x="471616" y="3883672"/>
            <a:ext cx="8097002" cy="523220"/>
          </a:xfrm>
          <a:prstGeom prst="rect">
            <a:avLst/>
          </a:prstGeom>
          <a:noFill/>
        </p:spPr>
        <p:txBody>
          <a:bodyPr wrap="square" rtlCol="0">
            <a:spAutoFit/>
          </a:bodyPr>
          <a:lstStyle/>
          <a:p>
            <a:r>
              <a:rPr lang="en-US" sz="2800" b="1" dirty="0">
                <a:solidFill>
                  <a:srgbClr val="1C1861"/>
                </a:solidFill>
                <a:latin typeface="Cera Pro" panose="00000500000000000000" pitchFamily="50" charset="0"/>
                <a:cs typeface="Arial" panose="020B0604020202020204" pitchFamily="34" charset="0"/>
              </a:rPr>
              <a:t>Primary school lesson</a:t>
            </a:r>
          </a:p>
        </p:txBody>
      </p:sp>
    </p:spTree>
    <p:extLst>
      <p:ext uri="{BB962C8B-B14F-4D97-AF65-F5344CB8AC3E}">
        <p14:creationId xmlns:p14="http://schemas.microsoft.com/office/powerpoint/2010/main" val="61193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4</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932793" y="2541296"/>
            <a:ext cx="5892436"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Jac is often told by Sofia to spread unkind rumours about Amelia by whispering and passing notes around. </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368201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9E6539-65CA-290E-39C3-61E3B96AF394}"/>
              </a:ext>
            </a:extLst>
          </p:cNvPr>
          <p:cNvSpPr/>
          <p:nvPr/>
        </p:nvSpPr>
        <p:spPr>
          <a:xfrm>
            <a:off x="0" y="-153457"/>
            <a:ext cx="12464814" cy="7011458"/>
          </a:xfrm>
          <a:prstGeom prst="rect">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4" name="Picture 3" descr="A black background with white text&#10;&#10;Description automatically generated with low confidence">
            <a:extLst>
              <a:ext uri="{FF2B5EF4-FFF2-40B4-BE49-F238E27FC236}">
                <a16:creationId xmlns:a16="http://schemas.microsoft.com/office/drawing/2014/main" id="{8B2CBA85-93F3-F6CC-31F6-D008CBFF38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2299" y="-186389"/>
            <a:ext cx="3062515" cy="1031991"/>
          </a:xfrm>
          <a:prstGeom prst="rect">
            <a:avLst/>
          </a:prstGeom>
        </p:spPr>
      </p:pic>
      <p:sp>
        <p:nvSpPr>
          <p:cNvPr id="5" name="Oval 4">
            <a:extLst>
              <a:ext uri="{FF2B5EF4-FFF2-40B4-BE49-F238E27FC236}">
                <a16:creationId xmlns:a16="http://schemas.microsoft.com/office/drawing/2014/main" id="{2C1DA379-0EDD-1809-C26D-ECE2CB4F4432}"/>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6" name="Oval 5">
            <a:extLst>
              <a:ext uri="{FF2B5EF4-FFF2-40B4-BE49-F238E27FC236}">
                <a16:creationId xmlns:a16="http://schemas.microsoft.com/office/drawing/2014/main" id="{AB543B7E-CE20-A6DE-E8C9-41FE237DF25E}"/>
              </a:ext>
            </a:extLst>
          </p:cNvPr>
          <p:cNvSpPr/>
          <p:nvPr/>
        </p:nvSpPr>
        <p:spPr>
          <a:xfrm>
            <a:off x="994799" y="1979512"/>
            <a:ext cx="2672340" cy="2479948"/>
          </a:xfrm>
          <a:prstGeom prst="ellipse">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8" name="Oval 7">
            <a:extLst>
              <a:ext uri="{FF2B5EF4-FFF2-40B4-BE49-F238E27FC236}">
                <a16:creationId xmlns:a16="http://schemas.microsoft.com/office/drawing/2014/main" id="{4DB46924-EB0E-632D-1E8C-6CFBAC185B35}"/>
              </a:ext>
            </a:extLst>
          </p:cNvPr>
          <p:cNvSpPr/>
          <p:nvPr/>
        </p:nvSpPr>
        <p:spPr>
          <a:xfrm>
            <a:off x="8657338" y="1979511"/>
            <a:ext cx="2596944" cy="2568811"/>
          </a:xfrm>
          <a:prstGeom prst="ellipse">
            <a:avLst/>
          </a:prstGeom>
          <a:solidFill>
            <a:srgbClr val="8757E5"/>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17" name="TextBox 16">
            <a:extLst>
              <a:ext uri="{FF2B5EF4-FFF2-40B4-BE49-F238E27FC236}">
                <a16:creationId xmlns:a16="http://schemas.microsoft.com/office/drawing/2014/main" id="{7B34994E-379E-E145-71E3-AE2F02C968DE}"/>
              </a:ext>
            </a:extLst>
          </p:cNvPr>
          <p:cNvSpPr txBox="1"/>
          <p:nvPr/>
        </p:nvSpPr>
        <p:spPr>
          <a:xfrm>
            <a:off x="846613" y="4716088"/>
            <a:ext cx="3355539" cy="1200329"/>
          </a:xfrm>
          <a:prstGeom prst="rect">
            <a:avLst/>
          </a:prstGeom>
          <a:noFill/>
        </p:spPr>
        <p:txBody>
          <a:bodyPr wrap="square" rtlCol="0">
            <a:spAutoFit/>
          </a:bodyPr>
          <a:lstStyle/>
          <a:p>
            <a:pPr algn="ctr"/>
            <a:r>
              <a:rPr lang="en-GB" sz="3600" b="1" dirty="0">
                <a:solidFill>
                  <a:schemeClr val="bg1"/>
                </a:solidFill>
                <a:latin typeface="Cera Pro" panose="00000500000000000000" pitchFamily="50" charset="0"/>
              </a:rPr>
              <a:t>Staff Name here</a:t>
            </a:r>
          </a:p>
        </p:txBody>
      </p:sp>
      <p:sp>
        <p:nvSpPr>
          <p:cNvPr id="18" name="TextBox 17">
            <a:extLst>
              <a:ext uri="{FF2B5EF4-FFF2-40B4-BE49-F238E27FC236}">
                <a16:creationId xmlns:a16="http://schemas.microsoft.com/office/drawing/2014/main" id="{9CB2DECA-15EA-0E77-B965-776C32FD1ED5}"/>
              </a:ext>
            </a:extLst>
          </p:cNvPr>
          <p:cNvSpPr txBox="1"/>
          <p:nvPr/>
        </p:nvSpPr>
        <p:spPr>
          <a:xfrm>
            <a:off x="4782604" y="4716088"/>
            <a:ext cx="3014089"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19" name="TextBox 18">
            <a:extLst>
              <a:ext uri="{FF2B5EF4-FFF2-40B4-BE49-F238E27FC236}">
                <a16:creationId xmlns:a16="http://schemas.microsoft.com/office/drawing/2014/main" id="{A2FD71FD-B6BB-3CAD-8958-4CE87EE7C924}"/>
              </a:ext>
            </a:extLst>
          </p:cNvPr>
          <p:cNvSpPr txBox="1"/>
          <p:nvPr/>
        </p:nvSpPr>
        <p:spPr>
          <a:xfrm>
            <a:off x="8263155" y="4727470"/>
            <a:ext cx="3928845"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3" name="Rounded Rectangle 11">
            <a:extLst>
              <a:ext uri="{FF2B5EF4-FFF2-40B4-BE49-F238E27FC236}">
                <a16:creationId xmlns:a16="http://schemas.microsoft.com/office/drawing/2014/main" id="{3E6F28F9-5344-21D8-4425-81E993100674}"/>
              </a:ext>
            </a:extLst>
          </p:cNvPr>
          <p:cNvSpPr/>
          <p:nvPr/>
        </p:nvSpPr>
        <p:spPr>
          <a:xfrm rot="5400000">
            <a:off x="1728757" y="-4509562"/>
            <a:ext cx="2151253" cy="10021446"/>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7" name="TextBox 6">
            <a:extLst>
              <a:ext uri="{FF2B5EF4-FFF2-40B4-BE49-F238E27FC236}">
                <a16:creationId xmlns:a16="http://schemas.microsoft.com/office/drawing/2014/main" id="{8E6D1E7C-58AD-99A7-D315-754E0B2DECD2}"/>
              </a:ext>
            </a:extLst>
          </p:cNvPr>
          <p:cNvSpPr txBox="1"/>
          <p:nvPr/>
        </p:nvSpPr>
        <p:spPr>
          <a:xfrm>
            <a:off x="533470" y="130269"/>
            <a:ext cx="6611042" cy="1261884"/>
          </a:xfrm>
          <a:prstGeom prst="rect">
            <a:avLst/>
          </a:prstGeom>
          <a:noFill/>
        </p:spPr>
        <p:txBody>
          <a:bodyPr wrap="square" rtlCol="0">
            <a:spAutoFit/>
          </a:bodyPr>
          <a:lstStyle/>
          <a:p>
            <a:r>
              <a:rPr lang="en-GB" sz="3800" b="1" dirty="0">
                <a:solidFill>
                  <a:srgbClr val="002060"/>
                </a:solidFill>
                <a:latin typeface="Cera Pro" panose="00000500000000000000" pitchFamily="50" charset="0"/>
                <a:ea typeface="+mj-ea"/>
                <a:cs typeface="Arial" panose="020B0604020202020204" pitchFamily="34" charset="0"/>
              </a:rPr>
              <a:t>Who can we reach out for support to in our school?</a:t>
            </a:r>
          </a:p>
        </p:txBody>
      </p:sp>
      <p:sp>
        <p:nvSpPr>
          <p:cNvPr id="14" name="Oval 13">
            <a:extLst>
              <a:ext uri="{FF2B5EF4-FFF2-40B4-BE49-F238E27FC236}">
                <a16:creationId xmlns:a16="http://schemas.microsoft.com/office/drawing/2014/main" id="{BC4601CC-9C87-6740-0E13-8CD4B606A505}"/>
              </a:ext>
            </a:extLst>
          </p:cNvPr>
          <p:cNvSpPr/>
          <p:nvPr/>
        </p:nvSpPr>
        <p:spPr>
          <a:xfrm>
            <a:off x="1251660" y="2191343"/>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5" name="Oval 14">
            <a:extLst>
              <a:ext uri="{FF2B5EF4-FFF2-40B4-BE49-F238E27FC236}">
                <a16:creationId xmlns:a16="http://schemas.microsoft.com/office/drawing/2014/main" id="{B0E81A99-A786-4F94-AFD9-7AA4FC957930}"/>
              </a:ext>
            </a:extLst>
          </p:cNvPr>
          <p:cNvSpPr/>
          <p:nvPr/>
        </p:nvSpPr>
        <p:spPr>
          <a:xfrm>
            <a:off x="8876737"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6" name="Oval 15">
            <a:extLst>
              <a:ext uri="{FF2B5EF4-FFF2-40B4-BE49-F238E27FC236}">
                <a16:creationId xmlns:a16="http://schemas.microsoft.com/office/drawing/2014/main" id="{350523FA-6808-2670-B0AF-3EB28B774035}"/>
              </a:ext>
            </a:extLst>
          </p:cNvPr>
          <p:cNvSpPr/>
          <p:nvPr/>
        </p:nvSpPr>
        <p:spPr>
          <a:xfrm>
            <a:off x="4975826"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20" name="Arrow: Chevron 19">
            <a:extLst>
              <a:ext uri="{FF2B5EF4-FFF2-40B4-BE49-F238E27FC236}">
                <a16:creationId xmlns:a16="http://schemas.microsoft.com/office/drawing/2014/main" id="{2DFAC47F-C85F-1516-2F26-965CB3D3962B}"/>
              </a:ext>
            </a:extLst>
          </p:cNvPr>
          <p:cNvSpPr/>
          <p:nvPr/>
        </p:nvSpPr>
        <p:spPr>
          <a:xfrm>
            <a:off x="441575"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1</a:t>
            </a:r>
          </a:p>
        </p:txBody>
      </p:sp>
      <p:sp>
        <p:nvSpPr>
          <p:cNvPr id="21" name="Arrow: Chevron 20">
            <a:extLst>
              <a:ext uri="{FF2B5EF4-FFF2-40B4-BE49-F238E27FC236}">
                <a16:creationId xmlns:a16="http://schemas.microsoft.com/office/drawing/2014/main" id="{737D0211-DCE6-A2E3-BE5F-26AA7769F26F}"/>
              </a:ext>
            </a:extLst>
          </p:cNvPr>
          <p:cNvSpPr/>
          <p:nvPr/>
        </p:nvSpPr>
        <p:spPr>
          <a:xfrm>
            <a:off x="8008756"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3</a:t>
            </a:r>
          </a:p>
        </p:txBody>
      </p:sp>
      <p:sp>
        <p:nvSpPr>
          <p:cNvPr id="22" name="Arrow: Chevron 21">
            <a:extLst>
              <a:ext uri="{FF2B5EF4-FFF2-40B4-BE49-F238E27FC236}">
                <a16:creationId xmlns:a16="http://schemas.microsoft.com/office/drawing/2014/main" id="{8652710D-9DD6-048A-EFDA-401077534F78}"/>
              </a:ext>
            </a:extLst>
          </p:cNvPr>
          <p:cNvSpPr/>
          <p:nvPr/>
        </p:nvSpPr>
        <p:spPr>
          <a:xfrm>
            <a:off x="4079893"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2</a:t>
            </a:r>
          </a:p>
        </p:txBody>
      </p:sp>
    </p:spTree>
    <p:extLst>
      <p:ext uri="{BB962C8B-B14F-4D97-AF65-F5344CB8AC3E}">
        <p14:creationId xmlns:p14="http://schemas.microsoft.com/office/powerpoint/2010/main" val="330357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2">
            <a:extLst>
              <a:ext uri="{FF2B5EF4-FFF2-40B4-BE49-F238E27FC236}">
                <a16:creationId xmlns:a16="http://schemas.microsoft.com/office/drawing/2014/main" id="{40177986-9CFE-44E7-8DE2-A83B7CD16070}"/>
              </a:ext>
            </a:extLst>
          </p:cNvPr>
          <p:cNvSpPr/>
          <p:nvPr/>
        </p:nvSpPr>
        <p:spPr>
          <a:xfrm rot="18900000">
            <a:off x="9225968" y="-1370576"/>
            <a:ext cx="6659377" cy="19430648"/>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602103CD-257F-4B8B-80B9-868EFD33210B}"/>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A89424F5-D6C5-4B19-844C-148B93F9099E}"/>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5" name="TextBox 6">
            <a:extLst>
              <a:ext uri="{FF2B5EF4-FFF2-40B4-BE49-F238E27FC236}">
                <a16:creationId xmlns:a16="http://schemas.microsoft.com/office/drawing/2014/main" id="{8E01ED7B-9BC1-48AD-8687-F068C9473A26}"/>
              </a:ext>
            </a:extLst>
          </p:cNvPr>
          <p:cNvSpPr txBox="1">
            <a:spLocks noChangeArrowheads="1"/>
          </p:cNvSpPr>
          <p:nvPr/>
        </p:nvSpPr>
        <p:spPr bwMode="auto">
          <a:xfrm>
            <a:off x="473260" y="1691211"/>
            <a:ext cx="3700693"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3200" b="1" dirty="0">
                <a:solidFill>
                  <a:srgbClr val="1C1861"/>
                </a:solidFill>
                <a:latin typeface="Cera Pro" panose="00000500000000000000" pitchFamily="50" charset="0"/>
                <a:cs typeface="Arial" panose="020B0604020202020204" pitchFamily="34" charset="0"/>
              </a:rPr>
              <a:t>The ABA </a:t>
            </a:r>
            <a:br>
              <a:rPr lang="en-GB" altLang="en-US" sz="3200" b="1" dirty="0">
                <a:solidFill>
                  <a:srgbClr val="1C1861"/>
                </a:solidFill>
                <a:latin typeface="Cera Pro" panose="00000500000000000000" pitchFamily="50" charset="0"/>
                <a:cs typeface="Arial" panose="020B0604020202020204" pitchFamily="34" charset="0"/>
              </a:rPr>
            </a:br>
            <a:r>
              <a:rPr lang="en-GB" altLang="en-US" sz="3200" b="1" dirty="0">
                <a:solidFill>
                  <a:srgbClr val="1C1861"/>
                </a:solidFill>
                <a:latin typeface="Cera Pro" panose="00000500000000000000" pitchFamily="50" charset="0"/>
                <a:cs typeface="Arial" panose="020B0604020202020204" pitchFamily="34" charset="0"/>
              </a:rPr>
              <a:t>(Anti-Bullying Alliance) defines bullying as:</a:t>
            </a:r>
          </a:p>
        </p:txBody>
      </p:sp>
      <p:sp>
        <p:nvSpPr>
          <p:cNvPr id="6" name="TextBox 6">
            <a:extLst>
              <a:ext uri="{FF2B5EF4-FFF2-40B4-BE49-F238E27FC236}">
                <a16:creationId xmlns:a16="http://schemas.microsoft.com/office/drawing/2014/main" id="{53FC80A9-9D3D-4BEA-8AB1-B3B6403E566C}"/>
              </a:ext>
            </a:extLst>
          </p:cNvPr>
          <p:cNvSpPr txBox="1">
            <a:spLocks noChangeArrowheads="1"/>
          </p:cNvSpPr>
          <p:nvPr/>
        </p:nvSpPr>
        <p:spPr bwMode="auto">
          <a:xfrm>
            <a:off x="5595534" y="1165889"/>
            <a:ext cx="4705657" cy="42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50000"/>
              </a:lnSpc>
            </a:pPr>
            <a:r>
              <a:rPr lang="en-GB" altLang="en-US" sz="2200" dirty="0">
                <a:solidFill>
                  <a:srgbClr val="1C1861"/>
                </a:solidFill>
                <a:latin typeface="Cera Pro" panose="00000500000000000000" pitchFamily="50" charset="0"/>
                <a:cs typeface="Arial" panose="020B0604020202020204" pitchFamily="34" charset="0"/>
              </a:rPr>
              <a:t>‘The </a:t>
            </a:r>
            <a:r>
              <a:rPr lang="en-GB" altLang="en-US" sz="2200" b="1" dirty="0">
                <a:solidFill>
                  <a:srgbClr val="1C1861"/>
                </a:solidFill>
                <a:latin typeface="Cera Pro" panose="00000500000000000000" pitchFamily="50" charset="0"/>
                <a:cs typeface="Arial" panose="020B0604020202020204" pitchFamily="34" charset="0"/>
              </a:rPr>
              <a:t>repetitive, </a:t>
            </a:r>
          </a:p>
          <a:p>
            <a:pPr algn="ctr">
              <a:lnSpc>
                <a:spcPct val="150000"/>
              </a:lnSpc>
            </a:pPr>
            <a:r>
              <a:rPr lang="en-GB" altLang="en-US" sz="2200" b="1" dirty="0">
                <a:solidFill>
                  <a:srgbClr val="1C1861"/>
                </a:solidFill>
                <a:latin typeface="Cera Pro" panose="00000500000000000000" pitchFamily="50" charset="0"/>
                <a:cs typeface="Arial" panose="020B0604020202020204" pitchFamily="34" charset="0"/>
              </a:rPr>
              <a:t>intentional hurting </a:t>
            </a:r>
            <a:r>
              <a:rPr lang="en-GB" altLang="en-US" sz="2200" dirty="0">
                <a:solidFill>
                  <a:srgbClr val="1C1861"/>
                </a:solidFill>
                <a:latin typeface="Cera Pro" panose="00000500000000000000" pitchFamily="50" charset="0"/>
                <a:cs typeface="Arial" panose="020B0604020202020204" pitchFamily="34" charset="0"/>
              </a:rPr>
              <a:t>of one person or group by another person or group, where the relationship involves an </a:t>
            </a:r>
            <a:r>
              <a:rPr lang="en-GB" altLang="en-US" sz="2200" b="1" dirty="0">
                <a:solidFill>
                  <a:srgbClr val="1C1861"/>
                </a:solidFill>
                <a:latin typeface="Cera Pro" panose="00000500000000000000" pitchFamily="50" charset="0"/>
                <a:cs typeface="Arial" panose="020B0604020202020204" pitchFamily="34" charset="0"/>
              </a:rPr>
              <a:t>imbalance of power</a:t>
            </a:r>
            <a:r>
              <a:rPr lang="en-GB" altLang="en-US" sz="2200" dirty="0">
                <a:solidFill>
                  <a:srgbClr val="1C1861"/>
                </a:solidFill>
                <a:latin typeface="Cera Pro" panose="00000500000000000000" pitchFamily="50" charset="0"/>
                <a:cs typeface="Arial" panose="020B0604020202020204" pitchFamily="34" charset="0"/>
              </a:rPr>
              <a:t>. Bullying can be physical, verbal or psychological. It can happen face-to-face or online’.</a:t>
            </a:r>
          </a:p>
        </p:txBody>
      </p:sp>
      <p:grpSp>
        <p:nvGrpSpPr>
          <p:cNvPr id="7" name="Group 6">
            <a:extLst>
              <a:ext uri="{FF2B5EF4-FFF2-40B4-BE49-F238E27FC236}">
                <a16:creationId xmlns:a16="http://schemas.microsoft.com/office/drawing/2014/main" id="{EC74607F-8A27-4806-9311-148EBC6D2CD1}"/>
              </a:ext>
            </a:extLst>
          </p:cNvPr>
          <p:cNvGrpSpPr/>
          <p:nvPr/>
        </p:nvGrpSpPr>
        <p:grpSpPr>
          <a:xfrm rot="13173467">
            <a:off x="10567953" y="1352702"/>
            <a:ext cx="1569533" cy="1538955"/>
            <a:chOff x="654780" y="3365030"/>
            <a:chExt cx="2415645" cy="2368583"/>
          </a:xfrm>
        </p:grpSpPr>
        <p:sp>
          <p:nvSpPr>
            <p:cNvPr id="8" name="Rounded Rectangle 15">
              <a:extLst>
                <a:ext uri="{FF2B5EF4-FFF2-40B4-BE49-F238E27FC236}">
                  <a16:creationId xmlns:a16="http://schemas.microsoft.com/office/drawing/2014/main" id="{70FE0BBB-606B-4D07-8B3A-220609EF7C61}"/>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6">
              <a:extLst>
                <a:ext uri="{FF2B5EF4-FFF2-40B4-BE49-F238E27FC236}">
                  <a16:creationId xmlns:a16="http://schemas.microsoft.com/office/drawing/2014/main" id="{35F74529-F7ED-4850-AA46-1A09D40E576D}"/>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10" name="Group 9">
            <a:extLst>
              <a:ext uri="{FF2B5EF4-FFF2-40B4-BE49-F238E27FC236}">
                <a16:creationId xmlns:a16="http://schemas.microsoft.com/office/drawing/2014/main" id="{52978595-022F-4531-A39F-B3CB4D38CF0D}"/>
              </a:ext>
            </a:extLst>
          </p:cNvPr>
          <p:cNvGrpSpPr/>
          <p:nvPr/>
        </p:nvGrpSpPr>
        <p:grpSpPr>
          <a:xfrm rot="2247987">
            <a:off x="3576693" y="3591852"/>
            <a:ext cx="1569533" cy="1538955"/>
            <a:chOff x="654780" y="3365030"/>
            <a:chExt cx="2415645" cy="2368583"/>
          </a:xfrm>
        </p:grpSpPr>
        <p:sp>
          <p:nvSpPr>
            <p:cNvPr id="11" name="Rounded Rectangle 18">
              <a:extLst>
                <a:ext uri="{FF2B5EF4-FFF2-40B4-BE49-F238E27FC236}">
                  <a16:creationId xmlns:a16="http://schemas.microsoft.com/office/drawing/2014/main" id="{82C2DCFB-9682-4709-A9EB-B6232BF83AA7}"/>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2" name="Rounded Rectangle 19">
              <a:extLst>
                <a:ext uri="{FF2B5EF4-FFF2-40B4-BE49-F238E27FC236}">
                  <a16:creationId xmlns:a16="http://schemas.microsoft.com/office/drawing/2014/main" id="{C21CB1D3-ADEA-425E-B1B6-7FFD00E3F720}"/>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4" name="Pentagon 26">
            <a:extLst>
              <a:ext uri="{FF2B5EF4-FFF2-40B4-BE49-F238E27FC236}">
                <a16:creationId xmlns:a16="http://schemas.microsoft.com/office/drawing/2014/main" id="{D97D4343-9F29-46D1-AFB0-0FF5B605F75D}"/>
              </a:ext>
            </a:extLst>
          </p:cNvPr>
          <p:cNvSpPr/>
          <p:nvPr/>
        </p:nvSpPr>
        <p:spPr>
          <a:xfrm>
            <a:off x="8797415" y="5691771"/>
            <a:ext cx="3902585" cy="1180743"/>
          </a:xfrm>
          <a:prstGeom prst="homePlate">
            <a:avLst>
              <a:gd name="adj" fmla="val 35629"/>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Pentagon 27">
            <a:extLst>
              <a:ext uri="{FF2B5EF4-FFF2-40B4-BE49-F238E27FC236}">
                <a16:creationId xmlns:a16="http://schemas.microsoft.com/office/drawing/2014/main" id="{F63656A3-669B-45AB-A979-210971114558}"/>
              </a:ext>
            </a:extLst>
          </p:cNvPr>
          <p:cNvSpPr/>
          <p:nvPr/>
        </p:nvSpPr>
        <p:spPr>
          <a:xfrm>
            <a:off x="5787533" y="5691771"/>
            <a:ext cx="3626813" cy="1180743"/>
          </a:xfrm>
          <a:prstGeom prst="homePlate">
            <a:avLst>
              <a:gd name="adj" fmla="val 35629"/>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Pentagon 25">
            <a:extLst>
              <a:ext uri="{FF2B5EF4-FFF2-40B4-BE49-F238E27FC236}">
                <a16:creationId xmlns:a16="http://schemas.microsoft.com/office/drawing/2014/main" id="{4F963523-868C-49CC-8954-BE8E293BB080}"/>
              </a:ext>
            </a:extLst>
          </p:cNvPr>
          <p:cNvSpPr/>
          <p:nvPr/>
        </p:nvSpPr>
        <p:spPr>
          <a:xfrm>
            <a:off x="2777652" y="5691771"/>
            <a:ext cx="3626813" cy="1180743"/>
          </a:xfrm>
          <a:prstGeom prst="homePlate">
            <a:avLst>
              <a:gd name="adj" fmla="val 35629"/>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7" name="Pentagon 2">
            <a:extLst>
              <a:ext uri="{FF2B5EF4-FFF2-40B4-BE49-F238E27FC236}">
                <a16:creationId xmlns:a16="http://schemas.microsoft.com/office/drawing/2014/main" id="{737EAB48-265D-4F49-BD91-85F3F2611516}"/>
              </a:ext>
            </a:extLst>
          </p:cNvPr>
          <p:cNvSpPr/>
          <p:nvPr/>
        </p:nvSpPr>
        <p:spPr>
          <a:xfrm>
            <a:off x="-232230" y="5691771"/>
            <a:ext cx="3626813" cy="1180743"/>
          </a:xfrm>
          <a:prstGeom prst="homePlate">
            <a:avLst>
              <a:gd name="adj" fmla="val 35629"/>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TextBox 17">
            <a:extLst>
              <a:ext uri="{FF2B5EF4-FFF2-40B4-BE49-F238E27FC236}">
                <a16:creationId xmlns:a16="http://schemas.microsoft.com/office/drawing/2014/main" id="{2FD2FBAB-650E-405B-AA15-BE454E4281D1}"/>
              </a:ext>
            </a:extLst>
          </p:cNvPr>
          <p:cNvSpPr txBox="1">
            <a:spLocks noChangeArrowheads="1"/>
          </p:cNvSpPr>
          <p:nvPr/>
        </p:nvSpPr>
        <p:spPr bwMode="auto">
          <a:xfrm>
            <a:off x="4771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Repetitive</a:t>
            </a:r>
            <a:r>
              <a:rPr lang="en-GB" altLang="en-US" sz="2000" b="1">
                <a:solidFill>
                  <a:schemeClr val="bg1"/>
                </a:solidFill>
                <a:latin typeface="Cera Round Pro" panose="00000500000000000000" pitchFamily="50" charset="0"/>
                <a:cs typeface="Arial" panose="020B0604020202020204" pitchFamily="34" charset="0"/>
              </a:rPr>
              <a:t> </a:t>
            </a:r>
            <a:endParaRPr lang="en-GB" sz="2000" b="1">
              <a:solidFill>
                <a:schemeClr val="bg1"/>
              </a:solidFill>
              <a:latin typeface="Cera Round Pro" panose="00000500000000000000" pitchFamily="50" charset="0"/>
            </a:endParaRPr>
          </a:p>
        </p:txBody>
      </p:sp>
      <p:sp>
        <p:nvSpPr>
          <p:cNvPr id="19" name="TextBox 18">
            <a:extLst>
              <a:ext uri="{FF2B5EF4-FFF2-40B4-BE49-F238E27FC236}">
                <a16:creationId xmlns:a16="http://schemas.microsoft.com/office/drawing/2014/main" id="{D4C9FBE6-23D4-4A71-8E7A-B465F1227AB7}"/>
              </a:ext>
            </a:extLst>
          </p:cNvPr>
          <p:cNvSpPr txBox="1">
            <a:spLocks noChangeArrowheads="1"/>
          </p:cNvSpPr>
          <p:nvPr/>
        </p:nvSpPr>
        <p:spPr bwMode="auto">
          <a:xfrm>
            <a:off x="36267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Hurtful</a:t>
            </a:r>
            <a:endParaRPr lang="en-GB" sz="2000" b="1">
              <a:solidFill>
                <a:schemeClr val="bg1"/>
              </a:solidFill>
              <a:latin typeface="Cera Pro" panose="00000500000000000000" pitchFamily="50" charset="0"/>
            </a:endParaRPr>
          </a:p>
        </p:txBody>
      </p:sp>
      <p:sp>
        <p:nvSpPr>
          <p:cNvPr id="20" name="TextBox 19">
            <a:extLst>
              <a:ext uri="{FF2B5EF4-FFF2-40B4-BE49-F238E27FC236}">
                <a16:creationId xmlns:a16="http://schemas.microsoft.com/office/drawing/2014/main" id="{EAEA2B77-65DE-4E46-8DBF-339621B54830}"/>
              </a:ext>
            </a:extLst>
          </p:cNvPr>
          <p:cNvSpPr txBox="1">
            <a:spLocks noChangeArrowheads="1"/>
          </p:cNvSpPr>
          <p:nvPr/>
        </p:nvSpPr>
        <p:spPr bwMode="auto">
          <a:xfrm>
            <a:off x="6645740"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rgbClr val="1C1861"/>
                </a:solidFill>
                <a:latin typeface="Cera Pro" panose="00000500000000000000" pitchFamily="50" charset="0"/>
                <a:cs typeface="Arial" panose="020B0604020202020204" pitchFamily="34" charset="0"/>
              </a:rPr>
              <a:t>Intentional</a:t>
            </a:r>
            <a:endParaRPr lang="en-GB" sz="2000" b="1">
              <a:solidFill>
                <a:srgbClr val="1C1861"/>
              </a:solidFill>
              <a:latin typeface="Cera Pro" panose="00000500000000000000" pitchFamily="50" charset="0"/>
            </a:endParaRPr>
          </a:p>
        </p:txBody>
      </p:sp>
      <p:sp>
        <p:nvSpPr>
          <p:cNvPr id="21" name="TextBox 20">
            <a:extLst>
              <a:ext uri="{FF2B5EF4-FFF2-40B4-BE49-F238E27FC236}">
                <a16:creationId xmlns:a16="http://schemas.microsoft.com/office/drawing/2014/main" id="{AF39D930-7D7D-4B60-8602-60DD5BCB6B30}"/>
              </a:ext>
            </a:extLst>
          </p:cNvPr>
          <p:cNvSpPr txBox="1">
            <a:spLocks noChangeArrowheads="1"/>
          </p:cNvSpPr>
          <p:nvPr/>
        </p:nvSpPr>
        <p:spPr bwMode="auto">
          <a:xfrm>
            <a:off x="9655621" y="5916644"/>
            <a:ext cx="1942080" cy="738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Power imbalance</a:t>
            </a:r>
            <a:endParaRPr lang="en-GB" sz="2000" b="1">
              <a:solidFill>
                <a:schemeClr val="bg1"/>
              </a:solidFill>
              <a:latin typeface="Cera Pro" panose="00000500000000000000" pitchFamily="50" charset="0"/>
            </a:endParaRPr>
          </a:p>
        </p:txBody>
      </p:sp>
      <p:pic>
        <p:nvPicPr>
          <p:cNvPr id="23" name="Picture 22">
            <a:extLst>
              <a:ext uri="{FF2B5EF4-FFF2-40B4-BE49-F238E27FC236}">
                <a16:creationId xmlns:a16="http://schemas.microsoft.com/office/drawing/2014/main" id="{37BA464D-68A1-4644-B369-992A6527E361}"/>
              </a:ext>
            </a:extLst>
          </p:cNvPr>
          <p:cNvPicPr>
            <a:picLocks noChangeAspect="1"/>
          </p:cNvPicPr>
          <p:nvPr/>
        </p:nvPicPr>
        <p:blipFill>
          <a:blip r:embed="rId3"/>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13179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CCDBBC-2330-44B5-AA66-6921BA7C13A7}"/>
              </a:ext>
            </a:extLst>
          </p:cNvPr>
          <p:cNvSpPr/>
          <p:nvPr/>
        </p:nvSpPr>
        <p:spPr>
          <a:xfrm>
            <a:off x="0" y="0"/>
            <a:ext cx="12192000" cy="6858000"/>
          </a:xfrm>
          <a:prstGeom prst="rect">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5" name="Title 1">
            <a:extLst>
              <a:ext uri="{FF2B5EF4-FFF2-40B4-BE49-F238E27FC236}">
                <a16:creationId xmlns:a16="http://schemas.microsoft.com/office/drawing/2014/main" id="{45E6C033-C44D-414B-947A-26D6C29EAE3F}"/>
              </a:ext>
            </a:extLst>
          </p:cNvPr>
          <p:cNvSpPr txBox="1">
            <a:spLocks/>
          </p:cNvSpPr>
          <p:nvPr/>
        </p:nvSpPr>
        <p:spPr>
          <a:xfrm>
            <a:off x="640830" y="1416283"/>
            <a:ext cx="7162800" cy="12372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a:solidFill>
                  <a:schemeClr val="bg1"/>
                </a:solidFill>
                <a:latin typeface="Cera Pro" panose="00000500000000000000" pitchFamily="50" charset="0"/>
                <a:cs typeface="Arial" panose="020B0604020202020204" pitchFamily="34" charset="0"/>
              </a:rPr>
              <a:t>What is bullying?</a:t>
            </a:r>
            <a:endParaRPr lang="en-US" sz="4800">
              <a:solidFill>
                <a:schemeClr val="bg1"/>
              </a:solidFill>
              <a:latin typeface="Cera Pro" panose="00000500000000000000" pitchFamily="50" charset="0"/>
              <a:cs typeface="Arial" panose="020B0604020202020204" pitchFamily="34" charset="0"/>
            </a:endParaRPr>
          </a:p>
        </p:txBody>
      </p:sp>
      <p:cxnSp>
        <p:nvCxnSpPr>
          <p:cNvPr id="6" name="Straight Connector 5">
            <a:extLst>
              <a:ext uri="{FF2B5EF4-FFF2-40B4-BE49-F238E27FC236}">
                <a16:creationId xmlns:a16="http://schemas.microsoft.com/office/drawing/2014/main" id="{33BE7F14-9A4F-41C9-B421-C836A481ED9A}"/>
              </a:ext>
            </a:extLst>
          </p:cNvPr>
          <p:cNvCxnSpPr/>
          <p:nvPr/>
        </p:nvCxnSpPr>
        <p:spPr>
          <a:xfrm>
            <a:off x="685800" y="1093264"/>
            <a:ext cx="95794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64FD17C-1CDB-432D-95C9-31C4CB64223B}"/>
              </a:ext>
            </a:extLst>
          </p:cNvPr>
          <p:cNvGrpSpPr/>
          <p:nvPr/>
        </p:nvGrpSpPr>
        <p:grpSpPr>
          <a:xfrm rot="12600000">
            <a:off x="7273120" y="-1711153"/>
            <a:ext cx="7640998" cy="7492135"/>
            <a:chOff x="654780" y="3365030"/>
            <a:chExt cx="2415645" cy="2368583"/>
          </a:xfrm>
        </p:grpSpPr>
        <p:sp>
          <p:nvSpPr>
            <p:cNvPr id="8" name="Rounded Rectangle 9">
              <a:extLst>
                <a:ext uri="{FF2B5EF4-FFF2-40B4-BE49-F238E27FC236}">
                  <a16:creationId xmlns:a16="http://schemas.microsoft.com/office/drawing/2014/main" id="{BAE80A88-E739-4088-A481-1B67F68762E5}"/>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0">
              <a:extLst>
                <a:ext uri="{FF2B5EF4-FFF2-40B4-BE49-F238E27FC236}">
                  <a16:creationId xmlns:a16="http://schemas.microsoft.com/office/drawing/2014/main" id="{C60B5972-3B0C-41AB-906C-9ED3CF7D38A3}"/>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1" name="Rounded Rectangle 11">
            <a:extLst>
              <a:ext uri="{FF2B5EF4-FFF2-40B4-BE49-F238E27FC236}">
                <a16:creationId xmlns:a16="http://schemas.microsoft.com/office/drawing/2014/main" id="{57ADC90B-E218-40FE-8047-F83F9966E4A1}"/>
              </a:ext>
            </a:extLst>
          </p:cNvPr>
          <p:cNvSpPr/>
          <p:nvPr/>
        </p:nvSpPr>
        <p:spPr>
          <a:xfrm rot="13500000">
            <a:off x="-1084601" y="3316591"/>
            <a:ext cx="1524274" cy="4447508"/>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2" name="Online Media 1" title="What is bullying?">
            <a:hlinkClick r:id="" action="ppaction://media"/>
            <a:extLst>
              <a:ext uri="{FF2B5EF4-FFF2-40B4-BE49-F238E27FC236}">
                <a16:creationId xmlns:a16="http://schemas.microsoft.com/office/drawing/2014/main" id="{31D8E4B4-0F03-B87B-F247-0C43EF3594A5}"/>
              </a:ext>
            </a:extLst>
          </p:cNvPr>
          <p:cNvPicPr>
            <a:picLocks noRot="1" noChangeAspect="1"/>
          </p:cNvPicPr>
          <p:nvPr>
            <a:videoFile r:link="rId1"/>
          </p:nvPr>
        </p:nvPicPr>
        <p:blipFill>
          <a:blip r:embed="rId4"/>
          <a:stretch>
            <a:fillRect/>
          </a:stretch>
        </p:blipFill>
        <p:spPr>
          <a:xfrm>
            <a:off x="1643742" y="2355353"/>
            <a:ext cx="6950710" cy="3927151"/>
          </a:xfrm>
          <a:prstGeom prst="rect">
            <a:avLst/>
          </a:prstGeom>
        </p:spPr>
      </p:pic>
      <p:sp>
        <p:nvSpPr>
          <p:cNvPr id="3" name="TextBox 2">
            <a:extLst>
              <a:ext uri="{FF2B5EF4-FFF2-40B4-BE49-F238E27FC236}">
                <a16:creationId xmlns:a16="http://schemas.microsoft.com/office/drawing/2014/main" id="{EAA77FE2-07E2-34B9-D587-FE5B96A17F47}"/>
              </a:ext>
            </a:extLst>
          </p:cNvPr>
          <p:cNvSpPr txBox="1"/>
          <p:nvPr/>
        </p:nvSpPr>
        <p:spPr>
          <a:xfrm>
            <a:off x="7035800" y="6388100"/>
            <a:ext cx="5029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dirty="0">
                <a:ea typeface="+mn-lt"/>
                <a:cs typeface="+mn-lt"/>
                <a:hlinkClick r:id="rId5"/>
              </a:rPr>
              <a:t>https://youtu.be/U8iX-rstY9I?si=xBiq7isqvbbvOdod</a:t>
            </a:r>
            <a:endParaRPr lang="en-US" dirty="0"/>
          </a:p>
        </p:txBody>
      </p:sp>
    </p:spTree>
    <p:extLst>
      <p:ext uri="{BB962C8B-B14F-4D97-AF65-F5344CB8AC3E}">
        <p14:creationId xmlns:p14="http://schemas.microsoft.com/office/powerpoint/2010/main" val="23904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2836728"/>
            <a:ext cx="59307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How can we reach out to others about bullying?</a:t>
            </a:r>
          </a:p>
        </p:txBody>
      </p:sp>
      <p:grpSp>
        <p:nvGrpSpPr>
          <p:cNvPr id="19" name="Group 18">
            <a:extLst>
              <a:ext uri="{FF2B5EF4-FFF2-40B4-BE49-F238E27FC236}">
                <a16:creationId xmlns:a16="http://schemas.microsoft.com/office/drawing/2014/main" id="{18988192-81A0-3C88-12B0-9D266AE5A7C8}"/>
              </a:ext>
            </a:extLst>
          </p:cNvPr>
          <p:cNvGrpSpPr/>
          <p:nvPr/>
        </p:nvGrpSpPr>
        <p:grpSpPr>
          <a:xfrm>
            <a:off x="9082587" y="3364379"/>
            <a:ext cx="2547593" cy="2600411"/>
            <a:chOff x="7943964" y="2656604"/>
            <a:chExt cx="3304301" cy="3372807"/>
          </a:xfrm>
        </p:grpSpPr>
        <p:sp>
          <p:nvSpPr>
            <p:cNvPr id="12" name="Oval 11">
              <a:extLst>
                <a:ext uri="{FF2B5EF4-FFF2-40B4-BE49-F238E27FC236}">
                  <a16:creationId xmlns:a16="http://schemas.microsoft.com/office/drawing/2014/main" id="{FCA5FB4C-0B22-B2D1-5800-0F81A65908B2}"/>
                </a:ext>
              </a:extLst>
            </p:cNvPr>
            <p:cNvSpPr/>
            <p:nvPr/>
          </p:nvSpPr>
          <p:spPr>
            <a:xfrm>
              <a:off x="7943964" y="2656604"/>
              <a:ext cx="3304301" cy="3372807"/>
            </a:xfrm>
            <a:prstGeom prst="ellipse">
              <a:avLst/>
            </a:prstGeom>
            <a:solidFill>
              <a:srgbClr val="00206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dirty="0">
                <a:solidFill>
                  <a:schemeClr val="bg1"/>
                </a:solidFill>
                <a:latin typeface="Cera Pro" panose="00000500000000000000" pitchFamily="50" charset="0"/>
              </a:endParaRPr>
            </a:p>
          </p:txBody>
        </p:sp>
        <p:pic>
          <p:nvPicPr>
            <p:cNvPr id="18" name="Picture 17">
              <a:extLst>
                <a:ext uri="{FF2B5EF4-FFF2-40B4-BE49-F238E27FC236}">
                  <a16:creationId xmlns:a16="http://schemas.microsoft.com/office/drawing/2014/main" id="{25542B47-C54D-771A-FCEF-3E628438AEF4}"/>
                </a:ext>
              </a:extLst>
            </p:cNvPr>
            <p:cNvPicPr>
              <a:picLocks noChangeAspect="1"/>
            </p:cNvPicPr>
            <p:nvPr/>
          </p:nvPicPr>
          <p:blipFill rotWithShape="1">
            <a:blip r:embed="rId5"/>
            <a:srcRect l="-10000" t="-10000" r="-10000" b="-10000"/>
            <a:stretch/>
          </p:blipFill>
          <p:spPr>
            <a:xfrm>
              <a:off x="8398853" y="3153246"/>
              <a:ext cx="2405887" cy="2405887"/>
            </a:xfrm>
            <a:prstGeom prst="ellipse">
              <a:avLst/>
            </a:prstGeom>
            <a:solidFill>
              <a:schemeClr val="bg1"/>
            </a:solidFill>
          </p:spPr>
        </p:pic>
      </p:grpSp>
      <p:sp>
        <p:nvSpPr>
          <p:cNvPr id="20" name="Chevron 7">
            <a:extLst>
              <a:ext uri="{FF2B5EF4-FFF2-40B4-BE49-F238E27FC236}">
                <a16:creationId xmlns:a16="http://schemas.microsoft.com/office/drawing/2014/main" id="{26EDE796-8F3F-F33C-13B2-E49E1686D792}"/>
              </a:ext>
            </a:extLst>
          </p:cNvPr>
          <p:cNvSpPr/>
          <p:nvPr/>
        </p:nvSpPr>
        <p:spPr>
          <a:xfrm rot="11328033">
            <a:off x="1763653" y="4846710"/>
            <a:ext cx="2428421"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Tree>
    <p:extLst>
      <p:ext uri="{BB962C8B-B14F-4D97-AF65-F5344CB8AC3E}">
        <p14:creationId xmlns:p14="http://schemas.microsoft.com/office/powerpoint/2010/main" val="428528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3144504"/>
            <a:ext cx="59307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Who might be involved in a bullying incident?</a:t>
            </a:r>
          </a:p>
        </p:txBody>
      </p:sp>
      <p:sp>
        <p:nvSpPr>
          <p:cNvPr id="20" name="Chevron 7">
            <a:extLst>
              <a:ext uri="{FF2B5EF4-FFF2-40B4-BE49-F238E27FC236}">
                <a16:creationId xmlns:a16="http://schemas.microsoft.com/office/drawing/2014/main" id="{26EDE796-8F3F-F33C-13B2-E49E1686D792}"/>
              </a:ext>
            </a:extLst>
          </p:cNvPr>
          <p:cNvSpPr/>
          <p:nvPr/>
        </p:nvSpPr>
        <p:spPr>
          <a:xfrm>
            <a:off x="1763653" y="4846710"/>
            <a:ext cx="3997067"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7" name="Group 6">
            <a:extLst>
              <a:ext uri="{FF2B5EF4-FFF2-40B4-BE49-F238E27FC236}">
                <a16:creationId xmlns:a16="http://schemas.microsoft.com/office/drawing/2014/main" id="{8776AA28-C19C-2F8E-A282-CB58636FE29F}"/>
              </a:ext>
            </a:extLst>
          </p:cNvPr>
          <p:cNvGrpSpPr/>
          <p:nvPr/>
        </p:nvGrpSpPr>
        <p:grpSpPr>
          <a:xfrm>
            <a:off x="9101536" y="3806223"/>
            <a:ext cx="2672340" cy="2568811"/>
            <a:chOff x="4718729" y="1979512"/>
            <a:chExt cx="2672340" cy="2568811"/>
          </a:xfrm>
        </p:grpSpPr>
        <p:sp>
          <p:nvSpPr>
            <p:cNvPr id="2" name="Oval 1">
              <a:extLst>
                <a:ext uri="{FF2B5EF4-FFF2-40B4-BE49-F238E27FC236}">
                  <a16:creationId xmlns:a16="http://schemas.microsoft.com/office/drawing/2014/main" id="{1B67B076-1770-AF90-650F-DA0F4BE7E7EC}"/>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grpSp>
          <p:nvGrpSpPr>
            <p:cNvPr id="4" name="Group 3">
              <a:extLst>
                <a:ext uri="{FF2B5EF4-FFF2-40B4-BE49-F238E27FC236}">
                  <a16:creationId xmlns:a16="http://schemas.microsoft.com/office/drawing/2014/main" id="{6794E3F1-CA1D-38EA-7E42-B626BAC9C494}"/>
                </a:ext>
              </a:extLst>
            </p:cNvPr>
            <p:cNvGrpSpPr/>
            <p:nvPr/>
          </p:nvGrpSpPr>
          <p:grpSpPr>
            <a:xfrm>
              <a:off x="5010367" y="2309923"/>
              <a:ext cx="2041068" cy="1884192"/>
              <a:chOff x="5013693" y="2543174"/>
              <a:chExt cx="4512945" cy="4512945"/>
            </a:xfrm>
          </p:grpSpPr>
          <p:sp>
            <p:nvSpPr>
              <p:cNvPr id="5" name="Oval 4">
                <a:extLst>
                  <a:ext uri="{FF2B5EF4-FFF2-40B4-BE49-F238E27FC236}">
                    <a16:creationId xmlns:a16="http://schemas.microsoft.com/office/drawing/2014/main" id="{E2C87CB9-B550-7173-C9D3-D4EC6383C7C9}"/>
                  </a:ext>
                </a:extLst>
              </p:cNvPr>
              <p:cNvSpPr/>
              <p:nvPr/>
            </p:nvSpPr>
            <p:spPr>
              <a:xfrm>
                <a:off x="5013693" y="2543174"/>
                <a:ext cx="4512945" cy="4512945"/>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era Pro" panose="00000500000000000000" pitchFamily="50" charset="0"/>
                </a:endParaRPr>
              </a:p>
            </p:txBody>
          </p:sp>
          <p:pic>
            <p:nvPicPr>
              <p:cNvPr id="6" name="Picture 5">
                <a:extLst>
                  <a:ext uri="{FF2B5EF4-FFF2-40B4-BE49-F238E27FC236}">
                    <a16:creationId xmlns:a16="http://schemas.microsoft.com/office/drawing/2014/main" id="{F4402A85-68A4-26FB-F8B4-436574692CB1}"/>
                  </a:ext>
                </a:extLst>
              </p:cNvPr>
              <p:cNvPicPr>
                <a:picLocks noChangeAspect="1"/>
              </p:cNvPicPr>
              <p:nvPr/>
            </p:nvPicPr>
            <p:blipFill rotWithShape="1">
              <a:blip r:embed="rId5"/>
              <a:srcRect l="13986" t="8019" r="14909" b="8531"/>
              <a:stretch/>
            </p:blipFill>
            <p:spPr>
              <a:xfrm>
                <a:off x="5721509" y="3471443"/>
                <a:ext cx="3357732" cy="2640301"/>
              </a:xfrm>
              <a:prstGeom prst="rect">
                <a:avLst/>
              </a:prstGeom>
              <a:solidFill>
                <a:schemeClr val="bg1"/>
              </a:solidFill>
            </p:spPr>
          </p:pic>
        </p:grpSp>
      </p:grpSp>
      <p:sp>
        <p:nvSpPr>
          <p:cNvPr id="8" name="TextBox 6">
            <a:extLst>
              <a:ext uri="{FF2B5EF4-FFF2-40B4-BE49-F238E27FC236}">
                <a16:creationId xmlns:a16="http://schemas.microsoft.com/office/drawing/2014/main" id="{BBF21570-2FC3-C82D-8D1A-E2874E138B91}"/>
              </a:ext>
            </a:extLst>
          </p:cNvPr>
          <p:cNvSpPr txBox="1">
            <a:spLocks noChangeArrowheads="1"/>
          </p:cNvSpPr>
          <p:nvPr/>
        </p:nvSpPr>
        <p:spPr bwMode="auto">
          <a:xfrm>
            <a:off x="1670491" y="4880955"/>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How many people?</a:t>
            </a:r>
          </a:p>
        </p:txBody>
      </p:sp>
      <p:sp>
        <p:nvSpPr>
          <p:cNvPr id="9" name="Chevron 7">
            <a:extLst>
              <a:ext uri="{FF2B5EF4-FFF2-40B4-BE49-F238E27FC236}">
                <a16:creationId xmlns:a16="http://schemas.microsoft.com/office/drawing/2014/main" id="{89A65F18-60CE-D1C9-076C-F0ED13158768}"/>
              </a:ext>
            </a:extLst>
          </p:cNvPr>
          <p:cNvSpPr/>
          <p:nvPr/>
        </p:nvSpPr>
        <p:spPr>
          <a:xfrm>
            <a:off x="2974774" y="5549028"/>
            <a:ext cx="4198640"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TextBox 6">
            <a:extLst>
              <a:ext uri="{FF2B5EF4-FFF2-40B4-BE49-F238E27FC236}">
                <a16:creationId xmlns:a16="http://schemas.microsoft.com/office/drawing/2014/main" id="{32CFEEA7-B2DA-A554-89AE-2E046B9ABF42}"/>
              </a:ext>
            </a:extLst>
          </p:cNvPr>
          <p:cNvSpPr txBox="1">
            <a:spLocks noChangeArrowheads="1"/>
          </p:cNvSpPr>
          <p:nvPr/>
        </p:nvSpPr>
        <p:spPr bwMode="auto">
          <a:xfrm>
            <a:off x="2881612" y="5583273"/>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What are they doing?</a:t>
            </a:r>
          </a:p>
        </p:txBody>
      </p:sp>
    </p:spTree>
    <p:extLst>
      <p:ext uri="{BB962C8B-B14F-4D97-AF65-F5344CB8AC3E}">
        <p14:creationId xmlns:p14="http://schemas.microsoft.com/office/powerpoint/2010/main" val="64321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par>
                                <p:cTn id="23" presetID="26"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316BA1D-41DC-4731-8CF9-E150AE5ABA20}"/>
              </a:ext>
            </a:extLst>
          </p:cNvPr>
          <p:cNvSpPr/>
          <p:nvPr/>
        </p:nvSpPr>
        <p:spPr>
          <a:xfrm>
            <a:off x="3461310" y="-296266"/>
            <a:ext cx="7581900" cy="7581900"/>
          </a:xfrm>
          <a:prstGeom prst="ellipse">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0FA159F6-56DD-4B2E-B91E-4C1447F71A89}"/>
              </a:ext>
            </a:extLst>
          </p:cNvPr>
          <p:cNvSpPr/>
          <p:nvPr/>
        </p:nvSpPr>
        <p:spPr>
          <a:xfrm rot="5400000">
            <a:off x="1392820" y="-4769998"/>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03DD40F1-BC86-47AE-8E99-F95BC940F4FD}"/>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Roles involved in bullying</a:t>
            </a:r>
            <a:endParaRPr lang="en-US" sz="3200" b="1" dirty="0">
              <a:solidFill>
                <a:schemeClr val="bg1"/>
              </a:solidFill>
              <a:latin typeface="Cera Pro" panose="00000500000000000000" pitchFamily="50" charset="0"/>
              <a:cs typeface="Arial" panose="020B0604020202020204" pitchFamily="34" charset="0"/>
            </a:endParaRPr>
          </a:p>
        </p:txBody>
      </p:sp>
      <p:sp>
        <p:nvSpPr>
          <p:cNvPr id="5" name="Oval 4">
            <a:extLst>
              <a:ext uri="{FF2B5EF4-FFF2-40B4-BE49-F238E27FC236}">
                <a16:creationId xmlns:a16="http://schemas.microsoft.com/office/drawing/2014/main" id="{D62B27C2-8444-4C6B-B751-C5345BD85EC9}"/>
              </a:ext>
            </a:extLst>
          </p:cNvPr>
          <p:cNvSpPr/>
          <p:nvPr/>
        </p:nvSpPr>
        <p:spPr>
          <a:xfrm>
            <a:off x="1350000" y="2664000"/>
            <a:ext cx="1824903" cy="1824903"/>
          </a:xfrm>
          <a:prstGeom prst="ellipse">
            <a:avLst/>
          </a:prstGeom>
          <a:solidFill>
            <a:srgbClr val="FF57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6" name="TextBox 5">
            <a:extLst>
              <a:ext uri="{FF2B5EF4-FFF2-40B4-BE49-F238E27FC236}">
                <a16:creationId xmlns:a16="http://schemas.microsoft.com/office/drawing/2014/main" id="{ECA89BDC-3FB4-4FEF-ACFB-0D4849CECE61}"/>
              </a:ext>
            </a:extLst>
          </p:cNvPr>
          <p:cNvSpPr txBox="1">
            <a:spLocks noChangeArrowheads="1"/>
          </p:cNvSpPr>
          <p:nvPr/>
        </p:nvSpPr>
        <p:spPr bwMode="auto">
          <a:xfrm>
            <a:off x="1368000" y="4523204"/>
            <a:ext cx="182490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defTabSz="742950">
              <a:spcBef>
                <a:spcPct val="0"/>
              </a:spcBef>
              <a:buNone/>
              <a:defRPr/>
            </a:pPr>
            <a:r>
              <a:rPr lang="en-GB" altLang="en-US" sz="1800" b="1" dirty="0">
                <a:solidFill>
                  <a:srgbClr val="1C1861"/>
                </a:solidFill>
                <a:latin typeface="Cera Pro" panose="00000500000000000000" pitchFamily="50" charset="0"/>
              </a:rPr>
              <a:t>‘Outsider’ or</a:t>
            </a:r>
          </a:p>
          <a:p>
            <a:pPr algn="ctr" defTabSz="742950">
              <a:spcBef>
                <a:spcPct val="0"/>
              </a:spcBef>
              <a:buNone/>
              <a:defRPr/>
            </a:pPr>
            <a:r>
              <a:rPr lang="en-GB" altLang="en-US" sz="1800" b="1" dirty="0">
                <a:solidFill>
                  <a:srgbClr val="1C1861"/>
                </a:solidFill>
                <a:latin typeface="Cera Pro" panose="00000500000000000000" pitchFamily="50" charset="0"/>
              </a:rPr>
              <a:t>Bystander’</a:t>
            </a:r>
          </a:p>
        </p:txBody>
      </p:sp>
      <p:sp>
        <p:nvSpPr>
          <p:cNvPr id="7" name="Oval 6">
            <a:extLst>
              <a:ext uri="{FF2B5EF4-FFF2-40B4-BE49-F238E27FC236}">
                <a16:creationId xmlns:a16="http://schemas.microsoft.com/office/drawing/2014/main" id="{736B75FD-3F23-4EC5-A0E3-B420ED9E21C6}"/>
              </a:ext>
            </a:extLst>
          </p:cNvPr>
          <p:cNvSpPr>
            <a:spLocks noChangeAspect="1"/>
          </p:cNvSpPr>
          <p:nvPr/>
        </p:nvSpPr>
        <p:spPr>
          <a:xfrm>
            <a:off x="6372000" y="1260000"/>
            <a:ext cx="1764000" cy="1764000"/>
          </a:xfrm>
          <a:prstGeom prst="ellipse">
            <a:avLst/>
          </a:prstGeom>
          <a:solidFill>
            <a:srgbClr val="1C1861">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8" name="TextBox 6">
            <a:extLst>
              <a:ext uri="{FF2B5EF4-FFF2-40B4-BE49-F238E27FC236}">
                <a16:creationId xmlns:a16="http://schemas.microsoft.com/office/drawing/2014/main" id="{C52D4BB3-A8E8-4219-B830-44645D4A57A8}"/>
              </a:ext>
            </a:extLst>
          </p:cNvPr>
          <p:cNvSpPr txBox="1">
            <a:spLocks noChangeArrowheads="1"/>
          </p:cNvSpPr>
          <p:nvPr/>
        </p:nvSpPr>
        <p:spPr bwMode="auto">
          <a:xfrm>
            <a:off x="6228000" y="3125352"/>
            <a:ext cx="20485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‘Ringleader’</a:t>
            </a:r>
          </a:p>
        </p:txBody>
      </p:sp>
      <p:sp>
        <p:nvSpPr>
          <p:cNvPr id="9" name="Oval 8">
            <a:extLst>
              <a:ext uri="{FF2B5EF4-FFF2-40B4-BE49-F238E27FC236}">
                <a16:creationId xmlns:a16="http://schemas.microsoft.com/office/drawing/2014/main" id="{D83FE19A-3B74-442F-80E5-26DB1E454FB6}"/>
              </a:ext>
            </a:extLst>
          </p:cNvPr>
          <p:cNvSpPr>
            <a:spLocks noChangeAspect="1"/>
          </p:cNvSpPr>
          <p:nvPr/>
        </p:nvSpPr>
        <p:spPr>
          <a:xfrm>
            <a:off x="8583501" y="1520676"/>
            <a:ext cx="1764000" cy="1764000"/>
          </a:xfrm>
          <a:prstGeom prst="ellipse">
            <a:avLst/>
          </a:prstGeom>
          <a:solidFill>
            <a:srgbClr val="1C186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0" name="TextBox 6">
            <a:extLst>
              <a:ext uri="{FF2B5EF4-FFF2-40B4-BE49-F238E27FC236}">
                <a16:creationId xmlns:a16="http://schemas.microsoft.com/office/drawing/2014/main" id="{6AB7AF3A-5A85-415A-864D-C5E2066942FF}"/>
              </a:ext>
            </a:extLst>
          </p:cNvPr>
          <p:cNvSpPr txBox="1">
            <a:spLocks noChangeArrowheads="1"/>
          </p:cNvSpPr>
          <p:nvPr/>
        </p:nvSpPr>
        <p:spPr bwMode="auto">
          <a:xfrm>
            <a:off x="8475501" y="3350028"/>
            <a:ext cx="1965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‘Assistant’</a:t>
            </a:r>
          </a:p>
        </p:txBody>
      </p:sp>
      <p:sp>
        <p:nvSpPr>
          <p:cNvPr id="11" name="Oval 10">
            <a:extLst>
              <a:ext uri="{FF2B5EF4-FFF2-40B4-BE49-F238E27FC236}">
                <a16:creationId xmlns:a16="http://schemas.microsoft.com/office/drawing/2014/main" id="{8082FC43-503B-4D3B-AFBE-5F8C5D08517D}"/>
              </a:ext>
            </a:extLst>
          </p:cNvPr>
          <p:cNvSpPr>
            <a:spLocks noChangeAspect="1"/>
          </p:cNvSpPr>
          <p:nvPr/>
        </p:nvSpPr>
        <p:spPr>
          <a:xfrm>
            <a:off x="4173055" y="1520676"/>
            <a:ext cx="1764000" cy="1764000"/>
          </a:xfrm>
          <a:prstGeom prst="ellipse">
            <a:avLst/>
          </a:prstGeom>
          <a:solidFill>
            <a:srgbClr val="3A8D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2" name="TextBox 6">
            <a:extLst>
              <a:ext uri="{FF2B5EF4-FFF2-40B4-BE49-F238E27FC236}">
                <a16:creationId xmlns:a16="http://schemas.microsoft.com/office/drawing/2014/main" id="{EAD921DE-D536-4E94-9D61-84F0A8FD0F3B}"/>
              </a:ext>
            </a:extLst>
          </p:cNvPr>
          <p:cNvSpPr txBox="1">
            <a:spLocks noChangeArrowheads="1"/>
          </p:cNvSpPr>
          <p:nvPr/>
        </p:nvSpPr>
        <p:spPr bwMode="auto">
          <a:xfrm>
            <a:off x="4317055" y="3314028"/>
            <a:ext cx="14681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‘Target’</a:t>
            </a:r>
          </a:p>
        </p:txBody>
      </p:sp>
      <p:sp>
        <p:nvSpPr>
          <p:cNvPr id="13" name="Oval 12">
            <a:extLst>
              <a:ext uri="{FF2B5EF4-FFF2-40B4-BE49-F238E27FC236}">
                <a16:creationId xmlns:a16="http://schemas.microsoft.com/office/drawing/2014/main" id="{C1F1B682-9474-40D3-9B50-7B6254CA2EC1}"/>
              </a:ext>
            </a:extLst>
          </p:cNvPr>
          <p:cNvSpPr>
            <a:spLocks noChangeAspect="1"/>
          </p:cNvSpPr>
          <p:nvPr/>
        </p:nvSpPr>
        <p:spPr>
          <a:xfrm>
            <a:off x="5256000" y="3744000"/>
            <a:ext cx="1764000" cy="1764000"/>
          </a:xfrm>
          <a:prstGeom prst="ellipse">
            <a:avLst/>
          </a:prstGeom>
          <a:solidFill>
            <a:srgbClr val="FFBF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4" name="Oval 13">
            <a:extLst>
              <a:ext uri="{FF2B5EF4-FFF2-40B4-BE49-F238E27FC236}">
                <a16:creationId xmlns:a16="http://schemas.microsoft.com/office/drawing/2014/main" id="{AEB47A12-E44F-4A2E-970D-1330FCA6DFD7}"/>
              </a:ext>
            </a:extLst>
          </p:cNvPr>
          <p:cNvSpPr>
            <a:spLocks noChangeAspect="1"/>
          </p:cNvSpPr>
          <p:nvPr/>
        </p:nvSpPr>
        <p:spPr>
          <a:xfrm>
            <a:off x="7380000" y="3744000"/>
            <a:ext cx="1764000" cy="1764000"/>
          </a:xfrm>
          <a:prstGeom prst="ellipse">
            <a:avLst/>
          </a:prstGeom>
          <a:solidFill>
            <a:srgbClr val="8757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5" name="TextBox 6">
            <a:extLst>
              <a:ext uri="{FF2B5EF4-FFF2-40B4-BE49-F238E27FC236}">
                <a16:creationId xmlns:a16="http://schemas.microsoft.com/office/drawing/2014/main" id="{EA3BA27F-B9A8-4A8C-9218-D4F63C55D5CC}"/>
              </a:ext>
            </a:extLst>
          </p:cNvPr>
          <p:cNvSpPr txBox="1">
            <a:spLocks noChangeArrowheads="1"/>
          </p:cNvSpPr>
          <p:nvPr/>
        </p:nvSpPr>
        <p:spPr bwMode="auto">
          <a:xfrm>
            <a:off x="7380000" y="5544809"/>
            <a:ext cx="17336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‘Reinforcer’</a:t>
            </a:r>
          </a:p>
        </p:txBody>
      </p:sp>
      <p:sp>
        <p:nvSpPr>
          <p:cNvPr id="16" name="TextBox 6">
            <a:extLst>
              <a:ext uri="{FF2B5EF4-FFF2-40B4-BE49-F238E27FC236}">
                <a16:creationId xmlns:a16="http://schemas.microsoft.com/office/drawing/2014/main" id="{BE4E7BCD-0C50-4A9B-BCC1-E4F283874C92}"/>
              </a:ext>
            </a:extLst>
          </p:cNvPr>
          <p:cNvSpPr txBox="1">
            <a:spLocks noChangeArrowheads="1"/>
          </p:cNvSpPr>
          <p:nvPr/>
        </p:nvSpPr>
        <p:spPr bwMode="auto">
          <a:xfrm>
            <a:off x="5184000" y="5537352"/>
            <a:ext cx="1847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‘Defender’</a:t>
            </a:r>
          </a:p>
        </p:txBody>
      </p:sp>
      <p:pic>
        <p:nvPicPr>
          <p:cNvPr id="17" name="Picture 16">
            <a:extLst>
              <a:ext uri="{FF2B5EF4-FFF2-40B4-BE49-F238E27FC236}">
                <a16:creationId xmlns:a16="http://schemas.microsoft.com/office/drawing/2014/main" id="{B9205CE1-66BD-4577-9802-EF4D065E5E54}"/>
              </a:ext>
            </a:extLst>
          </p:cNvPr>
          <p:cNvPicPr>
            <a:picLocks noChangeAspect="1"/>
          </p:cNvPicPr>
          <p:nvPr/>
        </p:nvPicPr>
        <p:blipFill rotWithShape="1">
          <a:blip r:embed="rId3"/>
          <a:srcRect l="8954" t="5595" r="11879" b="18404"/>
          <a:stretch/>
        </p:blipFill>
        <p:spPr>
          <a:xfrm>
            <a:off x="5459300" y="3947423"/>
            <a:ext cx="1368000" cy="1368000"/>
          </a:xfrm>
          <a:prstGeom prst="ellipse">
            <a:avLst/>
          </a:prstGeom>
        </p:spPr>
      </p:pic>
      <p:pic>
        <p:nvPicPr>
          <p:cNvPr id="18" name="Picture 17">
            <a:extLst>
              <a:ext uri="{FF2B5EF4-FFF2-40B4-BE49-F238E27FC236}">
                <a16:creationId xmlns:a16="http://schemas.microsoft.com/office/drawing/2014/main" id="{025DFE52-B16B-4A17-A287-7CF39BCE59FC}"/>
              </a:ext>
            </a:extLst>
          </p:cNvPr>
          <p:cNvPicPr>
            <a:picLocks noChangeAspect="1"/>
          </p:cNvPicPr>
          <p:nvPr/>
        </p:nvPicPr>
        <p:blipFill rotWithShape="1">
          <a:blip r:embed="rId4"/>
          <a:srcRect l="11943" t="8653" r="13546" b="18270"/>
          <a:stretch/>
        </p:blipFill>
        <p:spPr>
          <a:xfrm>
            <a:off x="7572700" y="3947300"/>
            <a:ext cx="1368000" cy="1368000"/>
          </a:xfrm>
          <a:prstGeom prst="ellipse">
            <a:avLst/>
          </a:prstGeom>
        </p:spPr>
      </p:pic>
      <p:pic>
        <p:nvPicPr>
          <p:cNvPr id="19" name="Picture 18">
            <a:extLst>
              <a:ext uri="{FF2B5EF4-FFF2-40B4-BE49-F238E27FC236}">
                <a16:creationId xmlns:a16="http://schemas.microsoft.com/office/drawing/2014/main" id="{534A94B3-E753-4024-8FD2-22BE4F8B5782}"/>
              </a:ext>
            </a:extLst>
          </p:cNvPr>
          <p:cNvPicPr>
            <a:picLocks noChangeAspect="1"/>
          </p:cNvPicPr>
          <p:nvPr/>
        </p:nvPicPr>
        <p:blipFill rotWithShape="1">
          <a:blip r:embed="rId5"/>
          <a:srcRect l="12723" t="5208" r="12767" b="15625"/>
          <a:stretch/>
        </p:blipFill>
        <p:spPr>
          <a:xfrm>
            <a:off x="1571300" y="2903300"/>
            <a:ext cx="1368000" cy="1368000"/>
          </a:xfrm>
          <a:prstGeom prst="ellipse">
            <a:avLst/>
          </a:prstGeom>
        </p:spPr>
      </p:pic>
      <p:pic>
        <p:nvPicPr>
          <p:cNvPr id="20" name="Picture 19">
            <a:extLst>
              <a:ext uri="{FF2B5EF4-FFF2-40B4-BE49-F238E27FC236}">
                <a16:creationId xmlns:a16="http://schemas.microsoft.com/office/drawing/2014/main" id="{C0A494A9-3EF1-482F-BC71-A4D22D363377}"/>
              </a:ext>
            </a:extLst>
          </p:cNvPr>
          <p:cNvPicPr>
            <a:picLocks noChangeAspect="1"/>
          </p:cNvPicPr>
          <p:nvPr/>
        </p:nvPicPr>
        <p:blipFill rotWithShape="1">
          <a:blip r:embed="rId6"/>
          <a:srcRect l="11023" t="8873" r="12977" b="11960"/>
          <a:stretch/>
        </p:blipFill>
        <p:spPr>
          <a:xfrm>
            <a:off x="4368700" y="1728000"/>
            <a:ext cx="1368000" cy="1368000"/>
          </a:xfrm>
          <a:prstGeom prst="ellipse">
            <a:avLst/>
          </a:prstGeom>
        </p:spPr>
      </p:pic>
      <p:pic>
        <p:nvPicPr>
          <p:cNvPr id="21" name="Picture 20">
            <a:extLst>
              <a:ext uri="{FF2B5EF4-FFF2-40B4-BE49-F238E27FC236}">
                <a16:creationId xmlns:a16="http://schemas.microsoft.com/office/drawing/2014/main" id="{89E515DE-C1AF-4534-8944-0C9224D08E2E}"/>
              </a:ext>
            </a:extLst>
          </p:cNvPr>
          <p:cNvPicPr>
            <a:picLocks noChangeAspect="1"/>
          </p:cNvPicPr>
          <p:nvPr/>
        </p:nvPicPr>
        <p:blipFill rotWithShape="1">
          <a:blip r:embed="rId7"/>
          <a:srcRect l="10017" t="8654" r="12432" b="18269"/>
          <a:stretch/>
        </p:blipFill>
        <p:spPr>
          <a:xfrm>
            <a:off x="6564700" y="1463300"/>
            <a:ext cx="1368000" cy="1368000"/>
          </a:xfrm>
          <a:prstGeom prst="ellipse">
            <a:avLst/>
          </a:prstGeom>
        </p:spPr>
      </p:pic>
      <p:pic>
        <p:nvPicPr>
          <p:cNvPr id="22" name="Picture 21">
            <a:extLst>
              <a:ext uri="{FF2B5EF4-FFF2-40B4-BE49-F238E27FC236}">
                <a16:creationId xmlns:a16="http://schemas.microsoft.com/office/drawing/2014/main" id="{8EE1263C-7783-4C38-AF4E-6C8CCE02B0CB}"/>
              </a:ext>
            </a:extLst>
          </p:cNvPr>
          <p:cNvPicPr>
            <a:picLocks noChangeAspect="1"/>
          </p:cNvPicPr>
          <p:nvPr/>
        </p:nvPicPr>
        <p:blipFill rotWithShape="1">
          <a:blip r:embed="rId8"/>
          <a:srcRect l="9834" t="7085" r="9315" b="10307"/>
          <a:stretch/>
        </p:blipFill>
        <p:spPr>
          <a:xfrm>
            <a:off x="8784000" y="1728000"/>
            <a:ext cx="1368000" cy="1368000"/>
          </a:xfrm>
          <a:prstGeom prst="ellipse">
            <a:avLst/>
          </a:prstGeom>
        </p:spPr>
      </p:pic>
      <p:pic>
        <p:nvPicPr>
          <p:cNvPr id="24" name="Picture 23">
            <a:extLst>
              <a:ext uri="{FF2B5EF4-FFF2-40B4-BE49-F238E27FC236}">
                <a16:creationId xmlns:a16="http://schemas.microsoft.com/office/drawing/2014/main" id="{B03A1341-71FE-431A-B454-87851A44407C}"/>
              </a:ext>
            </a:extLst>
          </p:cNvPr>
          <p:cNvPicPr>
            <a:picLocks noChangeAspect="1"/>
          </p:cNvPicPr>
          <p:nvPr/>
        </p:nvPicPr>
        <p:blipFill>
          <a:blip r:embed="rId9"/>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249293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500"/>
                                        <p:tgtEl>
                                          <p:spTgt spid="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1" grpId="0" animBg="1"/>
      <p:bldP spid="12" grpId="0"/>
      <p:bldP spid="13" grpId="0" animBg="1"/>
      <p:bldP spid="14" grpId="0" animBg="1"/>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1</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028235"/>
            <a:ext cx="6594348" cy="2677656"/>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800" b="1" dirty="0">
                <a:solidFill>
                  <a:srgbClr val="002060"/>
                </a:solidFill>
                <a:latin typeface="Cera Pro" panose="00000500000000000000" pitchFamily="50" charset="0"/>
                <a:cs typeface="Arial" panose="020B0604020202020204" pitchFamily="34" charset="0"/>
              </a:rPr>
              <a:t>Every time Rhys goes onto the field at break time, a group of girls follow him around and are unkind to him. Two of them shout names and make fun of his hair, and the rest of them watch and laugh along.</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902022"/>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417327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2</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243678"/>
            <a:ext cx="6594348" cy="2246769"/>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Whenever </a:t>
            </a:r>
            <a:r>
              <a:rPr lang="en-GB" sz="2800" b="1" dirty="0" err="1">
                <a:solidFill>
                  <a:srgbClr val="002060"/>
                </a:solidFill>
                <a:latin typeface="Cera Pro" panose="00000500000000000000" pitchFamily="50" charset="0"/>
                <a:cs typeface="Arial" panose="020B0604020202020204" pitchFamily="34" charset="0"/>
              </a:rPr>
              <a:t>Janai</a:t>
            </a:r>
            <a:r>
              <a:rPr lang="en-GB" sz="2800" b="1" dirty="0">
                <a:solidFill>
                  <a:srgbClr val="002060"/>
                </a:solidFill>
                <a:latin typeface="Cera Pro" panose="00000500000000000000" pitchFamily="50" charset="0"/>
                <a:cs typeface="Arial" panose="020B0604020202020204" pitchFamily="34" charset="0"/>
              </a:rPr>
              <a:t> joins an online game on her PlayStation with her classmates, Dylan always tells other children to leave the game and start a new one without her.</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73444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3</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873544" y="2459122"/>
            <a:ext cx="5636512"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Vanisha has noticed that every time her class line up for lunch, there are some children who are pushing Erin around.</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1" y="4874305"/>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22356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docProps/app.xml><?xml version="1.0" encoding="utf-8"?>
<Properties xmlns="http://schemas.openxmlformats.org/officeDocument/2006/extended-properties" xmlns:vt="http://schemas.openxmlformats.org/officeDocument/2006/docPropsVTypes">
  <Template>office theme</Template>
  <TotalTime>0</TotalTime>
  <Words>380</Words>
  <Application>Microsoft Office PowerPoint</Application>
  <PresentationFormat>Widescreen</PresentationFormat>
  <Paragraphs>58</Paragraphs>
  <Slides>11</Slides>
  <Notes>11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Cera Pro</vt:lpstr>
      <vt:lpstr>Cera Round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2024-01-19T15:36:36Z</dcterms:created>
  <dcterms:modified xsi:type="dcterms:W3CDTF">2024-01-19T15:36:50Z</dcterms:modified>
</cp:coreProperties>
</file>