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257" r:id="rId2"/>
    <p:sldId id="4489" r:id="rId3"/>
    <p:sldId id="267" r:id="rId4"/>
    <p:sldId id="4550" r:id="rId5"/>
    <p:sldId id="4581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7A"/>
    <a:srgbClr val="875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E80A9E-6D4B-485B-8523-6385697DA4ED}" v="3" dt="2024-01-19T15:33:19.379"/>
    <p1510:client id="{FFAF24DD-751F-A584-DEBC-AAF11C92C765}" v="16" dt="2024-01-09T10:36:06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81325" autoAdjust="0"/>
  </p:normalViewPr>
  <p:slideViewPr>
    <p:cSldViewPr snapToGrid="0">
      <p:cViewPr varScale="1">
        <p:scale>
          <a:sx n="70" d="100"/>
          <a:sy n="70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2309B-FE2E-474F-A15C-D8B06BB58C01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C5F98-6C2A-4E58-B236-3827CD2A5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61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92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00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893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537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5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8iX-rstY9I?feature=oembed" TargetMode="External"/><Relationship Id="rId5" Type="http://schemas.openxmlformats.org/officeDocument/2006/relationships/hyperlink" Target="https://youtu.be/U8iX-rstY9I?si=xBiq7isqvbbvOdod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99BC1B1-0797-4F15-A39B-7356D4003D86}"/>
              </a:ext>
            </a:extLst>
          </p:cNvPr>
          <p:cNvSpPr txBox="1"/>
          <p:nvPr/>
        </p:nvSpPr>
        <p:spPr>
          <a:xfrm>
            <a:off x="416377" y="3037162"/>
            <a:ext cx="80970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6000" b="1" dirty="0">
              <a:solidFill>
                <a:srgbClr val="1C186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098DCC-D304-4A50-A6D9-4145CD60E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16" y="6226961"/>
            <a:ext cx="3330484" cy="29386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08D1EE-F209-4E0A-AA79-BB040536B21A}"/>
              </a:ext>
            </a:extLst>
          </p:cNvPr>
          <p:cNvCxnSpPr/>
          <p:nvPr/>
        </p:nvCxnSpPr>
        <p:spPr>
          <a:xfrm>
            <a:off x="564195" y="2859686"/>
            <a:ext cx="957942" cy="0"/>
          </a:xfrm>
          <a:prstGeom prst="line">
            <a:avLst/>
          </a:prstGeom>
          <a:ln w="50800">
            <a:solidFill>
              <a:srgbClr val="1C1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6">
            <a:extLst>
              <a:ext uri="{FF2B5EF4-FFF2-40B4-BE49-F238E27FC236}">
                <a16:creationId xmlns:a16="http://schemas.microsoft.com/office/drawing/2014/main" id="{9E5D4BA7-96CF-4B9D-A764-7F2A978DAE9D}"/>
              </a:ext>
            </a:extLst>
          </p:cNvPr>
          <p:cNvSpPr/>
          <p:nvPr/>
        </p:nvSpPr>
        <p:spPr>
          <a:xfrm rot="8362158">
            <a:off x="5953390" y="-2336708"/>
            <a:ext cx="1835259" cy="5354896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16E2F4-5174-4DE0-8BF3-BC6AEE292E4E}"/>
              </a:ext>
            </a:extLst>
          </p:cNvPr>
          <p:cNvGrpSpPr/>
          <p:nvPr/>
        </p:nvGrpSpPr>
        <p:grpSpPr>
          <a:xfrm rot="20015539">
            <a:off x="4565606" y="2674886"/>
            <a:ext cx="9538327" cy="9352500"/>
            <a:chOff x="654780" y="3365030"/>
            <a:chExt cx="2415645" cy="2368583"/>
          </a:xfrm>
        </p:grpSpPr>
        <p:sp>
          <p:nvSpPr>
            <p:cNvPr id="17" name="Rounded Rectangle 20">
              <a:extLst>
                <a:ext uri="{FF2B5EF4-FFF2-40B4-BE49-F238E27FC236}">
                  <a16:creationId xmlns:a16="http://schemas.microsoft.com/office/drawing/2014/main" id="{A7655281-54FD-4E29-81C4-F909782FFF73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8" name="Rounded Rectangle 21">
              <a:extLst>
                <a:ext uri="{FF2B5EF4-FFF2-40B4-BE49-F238E27FC236}">
                  <a16:creationId xmlns:a16="http://schemas.microsoft.com/office/drawing/2014/main" id="{465CBCD0-1036-4A4E-9B82-3669135ED249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699AE67C-758C-A302-756E-388FDFB56C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320" y="422557"/>
            <a:ext cx="5310282" cy="12003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A32F3C-712D-3BB2-9B43-7C87A85BAC49}"/>
              </a:ext>
            </a:extLst>
          </p:cNvPr>
          <p:cNvSpPr txBox="1"/>
          <p:nvPr/>
        </p:nvSpPr>
        <p:spPr>
          <a:xfrm>
            <a:off x="471616" y="3883672"/>
            <a:ext cx="809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Primary school assembly</a:t>
            </a:r>
          </a:p>
        </p:txBody>
      </p:sp>
    </p:spTree>
    <p:extLst>
      <p:ext uri="{BB962C8B-B14F-4D97-AF65-F5344CB8AC3E}">
        <p14:creationId xmlns:p14="http://schemas.microsoft.com/office/powerpoint/2010/main" val="61193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CCDBBC-2330-44B5-AA66-6921BA7C13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E6C033-C44D-414B-947A-26D6C29EAE3F}"/>
              </a:ext>
            </a:extLst>
          </p:cNvPr>
          <p:cNvSpPr txBox="1">
            <a:spLocks/>
          </p:cNvSpPr>
          <p:nvPr/>
        </p:nvSpPr>
        <p:spPr>
          <a:xfrm>
            <a:off x="640830" y="1416283"/>
            <a:ext cx="7162800" cy="12372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480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BE7F14-9A4F-41C9-B421-C836A481ED9A}"/>
              </a:ext>
            </a:extLst>
          </p:cNvPr>
          <p:cNvCxnSpPr/>
          <p:nvPr/>
        </p:nvCxnSpPr>
        <p:spPr>
          <a:xfrm>
            <a:off x="685800" y="1093264"/>
            <a:ext cx="957942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E64FD17C-1CDB-432D-95C9-31C4CB64223B}"/>
              </a:ext>
            </a:extLst>
          </p:cNvPr>
          <p:cNvGrpSpPr/>
          <p:nvPr/>
        </p:nvGrpSpPr>
        <p:grpSpPr>
          <a:xfrm rot="12600000">
            <a:off x="7273120" y="-1711153"/>
            <a:ext cx="7640998" cy="7492135"/>
            <a:chOff x="654780" y="3365030"/>
            <a:chExt cx="2415645" cy="2368583"/>
          </a:xfrm>
        </p:grpSpPr>
        <p:sp>
          <p:nvSpPr>
            <p:cNvPr id="8" name="Rounded Rectangle 9">
              <a:extLst>
                <a:ext uri="{FF2B5EF4-FFF2-40B4-BE49-F238E27FC236}">
                  <a16:creationId xmlns:a16="http://schemas.microsoft.com/office/drawing/2014/main" id="{BAE80A88-E739-4088-A481-1B67F68762E5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9" name="Rounded Rectangle 10">
              <a:extLst>
                <a:ext uri="{FF2B5EF4-FFF2-40B4-BE49-F238E27FC236}">
                  <a16:creationId xmlns:a16="http://schemas.microsoft.com/office/drawing/2014/main" id="{C60B5972-3B0C-41AB-906C-9ED3CF7D38A3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57ADC90B-E218-40FE-8047-F83F9966E4A1}"/>
              </a:ext>
            </a:extLst>
          </p:cNvPr>
          <p:cNvSpPr/>
          <p:nvPr/>
        </p:nvSpPr>
        <p:spPr>
          <a:xfrm rot="13500000">
            <a:off x="-1084601" y="3316591"/>
            <a:ext cx="1524274" cy="4447508"/>
          </a:xfrm>
          <a:prstGeom prst="roundRect">
            <a:avLst>
              <a:gd name="adj" fmla="val 50000"/>
            </a:avLst>
          </a:prstGeom>
          <a:solidFill>
            <a:srgbClr val="FF5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pic>
        <p:nvPicPr>
          <p:cNvPr id="2" name="Online Media 1" title="What is bullying?">
            <a:hlinkClick r:id="" action="ppaction://media"/>
            <a:extLst>
              <a:ext uri="{FF2B5EF4-FFF2-40B4-BE49-F238E27FC236}">
                <a16:creationId xmlns:a16="http://schemas.microsoft.com/office/drawing/2014/main" id="{31D8E4B4-0F03-B87B-F247-0C43EF3594A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43742" y="2355353"/>
            <a:ext cx="6950710" cy="39271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A8F685-771B-4F0E-3907-D2A1F29178B4}"/>
              </a:ext>
            </a:extLst>
          </p:cNvPr>
          <p:cNvSpPr txBox="1"/>
          <p:nvPr/>
        </p:nvSpPr>
        <p:spPr>
          <a:xfrm>
            <a:off x="7518400" y="6451600"/>
            <a:ext cx="44323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400" dirty="0">
                <a:latin typeface="Cera Pro"/>
                <a:ea typeface="+mn-lt"/>
                <a:cs typeface="+mn-lt"/>
                <a:hlinkClick r:id="rId5"/>
              </a:rPr>
              <a:t>https://youtu.be/U8iX-rstY9I?si=xBiq7isqvbbvOdod</a:t>
            </a:r>
            <a:endParaRPr lang="en-US" sz="1400" dirty="0">
              <a:latin typeface="Cera Pro"/>
            </a:endParaRPr>
          </a:p>
        </p:txBody>
      </p:sp>
    </p:spTree>
    <p:extLst>
      <p:ext uri="{BB962C8B-B14F-4D97-AF65-F5344CB8AC3E}">
        <p14:creationId xmlns:p14="http://schemas.microsoft.com/office/powerpoint/2010/main" val="23904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2">
            <a:extLst>
              <a:ext uri="{FF2B5EF4-FFF2-40B4-BE49-F238E27FC236}">
                <a16:creationId xmlns:a16="http://schemas.microsoft.com/office/drawing/2014/main" id="{40177986-9CFE-44E7-8DE2-A83B7CD16070}"/>
              </a:ext>
            </a:extLst>
          </p:cNvPr>
          <p:cNvSpPr/>
          <p:nvPr/>
        </p:nvSpPr>
        <p:spPr>
          <a:xfrm rot="18900000">
            <a:off x="9225968" y="-1370576"/>
            <a:ext cx="6659377" cy="19430648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3" name="Rounded Rectangle 11">
            <a:extLst>
              <a:ext uri="{FF2B5EF4-FFF2-40B4-BE49-F238E27FC236}">
                <a16:creationId xmlns:a16="http://schemas.microsoft.com/office/drawing/2014/main" id="{602103CD-257F-4B8B-80B9-868EFD33210B}"/>
              </a:ext>
            </a:extLst>
          </p:cNvPr>
          <p:cNvSpPr/>
          <p:nvPr/>
        </p:nvSpPr>
        <p:spPr>
          <a:xfrm rot="5400000">
            <a:off x="-1023650" y="-4572407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9424F5-D6C5-4B19-844C-148B93F9099E}"/>
              </a:ext>
            </a:extLst>
          </p:cNvPr>
          <p:cNvSpPr txBox="1">
            <a:spLocks/>
          </p:cNvSpPr>
          <p:nvPr/>
        </p:nvSpPr>
        <p:spPr>
          <a:xfrm>
            <a:off x="446495" y="51820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3200" b="1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8E01ED7B-9BC1-48AD-8687-F068C9473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60" y="1691211"/>
            <a:ext cx="370069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The ABA </a:t>
            </a:r>
            <a:b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(Anti-Bullying Alliance) defines bullying as: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53FC80A9-9D3D-4BEA-8AB1-B3B6403E5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534" y="1165889"/>
            <a:ext cx="4705657" cy="424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‘The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repetitive, </a:t>
            </a:r>
          </a:p>
          <a:p>
            <a:pPr algn="ctr">
              <a:lnSpc>
                <a:spcPct val="150000"/>
              </a:lnSpc>
            </a:pP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intentional hurting 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of one person or group by another person or group, where the relationship involves an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imbalance of power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. Bullying can be physical, verbal or psychological. It can happen face-to-face or online’.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C74607F-8A27-4806-9311-148EBC6D2CD1}"/>
              </a:ext>
            </a:extLst>
          </p:cNvPr>
          <p:cNvGrpSpPr/>
          <p:nvPr/>
        </p:nvGrpSpPr>
        <p:grpSpPr>
          <a:xfrm rot="13173467">
            <a:off x="10567953" y="1352702"/>
            <a:ext cx="1569533" cy="1538955"/>
            <a:chOff x="654780" y="3365030"/>
            <a:chExt cx="2415645" cy="2368583"/>
          </a:xfrm>
        </p:grpSpPr>
        <p:sp>
          <p:nvSpPr>
            <p:cNvPr id="8" name="Rounded Rectangle 15">
              <a:extLst>
                <a:ext uri="{FF2B5EF4-FFF2-40B4-BE49-F238E27FC236}">
                  <a16:creationId xmlns:a16="http://schemas.microsoft.com/office/drawing/2014/main" id="{70FE0BBB-606B-4D07-8B3A-220609EF7C61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9" name="Rounded Rectangle 16">
              <a:extLst>
                <a:ext uri="{FF2B5EF4-FFF2-40B4-BE49-F238E27FC236}">
                  <a16:creationId xmlns:a16="http://schemas.microsoft.com/office/drawing/2014/main" id="{35F74529-F7ED-4850-AA46-1A09D40E576D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2978595-022F-4531-A39F-B3CB4D38CF0D}"/>
              </a:ext>
            </a:extLst>
          </p:cNvPr>
          <p:cNvGrpSpPr/>
          <p:nvPr/>
        </p:nvGrpSpPr>
        <p:grpSpPr>
          <a:xfrm rot="2247987">
            <a:off x="3576693" y="3591852"/>
            <a:ext cx="1569533" cy="1538955"/>
            <a:chOff x="654780" y="3365030"/>
            <a:chExt cx="2415645" cy="2368583"/>
          </a:xfrm>
        </p:grpSpPr>
        <p:sp>
          <p:nvSpPr>
            <p:cNvPr id="11" name="Rounded Rectangle 18">
              <a:extLst>
                <a:ext uri="{FF2B5EF4-FFF2-40B4-BE49-F238E27FC236}">
                  <a16:creationId xmlns:a16="http://schemas.microsoft.com/office/drawing/2014/main" id="{82C2DCFB-9682-4709-A9EB-B6232BF83AA7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2" name="Rounded Rectangle 19">
              <a:extLst>
                <a:ext uri="{FF2B5EF4-FFF2-40B4-BE49-F238E27FC236}">
                  <a16:creationId xmlns:a16="http://schemas.microsoft.com/office/drawing/2014/main" id="{C21CB1D3-ADEA-425E-B1B6-7FFD00E3F720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14" name="Pentagon 26">
            <a:extLst>
              <a:ext uri="{FF2B5EF4-FFF2-40B4-BE49-F238E27FC236}">
                <a16:creationId xmlns:a16="http://schemas.microsoft.com/office/drawing/2014/main" id="{D97D4343-9F29-46D1-AFB0-0FF5B605F75D}"/>
              </a:ext>
            </a:extLst>
          </p:cNvPr>
          <p:cNvSpPr/>
          <p:nvPr/>
        </p:nvSpPr>
        <p:spPr>
          <a:xfrm>
            <a:off x="8797415" y="5691771"/>
            <a:ext cx="3902585" cy="1180743"/>
          </a:xfrm>
          <a:prstGeom prst="homePlate">
            <a:avLst>
              <a:gd name="adj" fmla="val 35629"/>
            </a:avLst>
          </a:prstGeom>
          <a:solidFill>
            <a:srgbClr val="1C1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5" name="Pentagon 27">
            <a:extLst>
              <a:ext uri="{FF2B5EF4-FFF2-40B4-BE49-F238E27FC236}">
                <a16:creationId xmlns:a16="http://schemas.microsoft.com/office/drawing/2014/main" id="{F63656A3-669B-45AB-A979-210971114558}"/>
              </a:ext>
            </a:extLst>
          </p:cNvPr>
          <p:cNvSpPr/>
          <p:nvPr/>
        </p:nvSpPr>
        <p:spPr>
          <a:xfrm>
            <a:off x="5787533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6" name="Pentagon 25">
            <a:extLst>
              <a:ext uri="{FF2B5EF4-FFF2-40B4-BE49-F238E27FC236}">
                <a16:creationId xmlns:a16="http://schemas.microsoft.com/office/drawing/2014/main" id="{4F963523-868C-49CC-8954-BE8E293BB080}"/>
              </a:ext>
            </a:extLst>
          </p:cNvPr>
          <p:cNvSpPr/>
          <p:nvPr/>
        </p:nvSpPr>
        <p:spPr>
          <a:xfrm>
            <a:off x="2777652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FF5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7" name="Pentagon 2">
            <a:extLst>
              <a:ext uri="{FF2B5EF4-FFF2-40B4-BE49-F238E27FC236}">
                <a16:creationId xmlns:a16="http://schemas.microsoft.com/office/drawing/2014/main" id="{737EAB48-265D-4F49-BD91-85F3F2611516}"/>
              </a:ext>
            </a:extLst>
          </p:cNvPr>
          <p:cNvSpPr/>
          <p:nvPr/>
        </p:nvSpPr>
        <p:spPr>
          <a:xfrm>
            <a:off x="-232230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FD2FBAB-650E-405B-AA15-BE454E428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69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Repetitive</a:t>
            </a:r>
            <a:r>
              <a:rPr lang="en-GB" altLang="en-US" sz="2000" b="1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 </a:t>
            </a:r>
            <a:endParaRPr lang="en-GB" sz="2000" b="1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C9FBE6-23D4-4A71-8E7A-B465F1227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6769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Hurtful</a:t>
            </a:r>
            <a:endParaRPr lang="en-GB" sz="20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EA2B77-65DE-4E46-8DBF-339621B54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5740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Intentional</a:t>
            </a:r>
            <a:endParaRPr lang="en-GB" sz="2000" b="1">
              <a:solidFill>
                <a:srgbClr val="1C1861"/>
              </a:solidFill>
              <a:latin typeface="Cera Pro" panose="00000500000000000000" pitchFamily="50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39D930-7D7D-4B60-8602-60DD5BCB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5621" y="5916644"/>
            <a:ext cx="1942080" cy="7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Power imbalance</a:t>
            </a:r>
            <a:endParaRPr lang="en-GB" sz="20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7BA464D-68A1-4644-B369-992A6527E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3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12">
            <a:extLst>
              <a:ext uri="{FF2B5EF4-FFF2-40B4-BE49-F238E27FC236}">
                <a16:creationId xmlns:a16="http://schemas.microsoft.com/office/drawing/2014/main" id="{12B44844-45F8-7EE1-8792-7242D39F8DD5}"/>
              </a:ext>
            </a:extLst>
          </p:cNvPr>
          <p:cNvSpPr/>
          <p:nvPr/>
        </p:nvSpPr>
        <p:spPr>
          <a:xfrm rot="3202611">
            <a:off x="-610362" y="-1367323"/>
            <a:ext cx="6484140" cy="18940313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6" name="Right Arrow 6">
            <a:extLst>
              <a:ext uri="{FF2B5EF4-FFF2-40B4-BE49-F238E27FC236}">
                <a16:creationId xmlns:a16="http://schemas.microsoft.com/office/drawing/2014/main" id="{91FF80A3-11AC-F85B-B373-93FEFAA4D957}"/>
              </a:ext>
            </a:extLst>
          </p:cNvPr>
          <p:cNvSpPr/>
          <p:nvPr/>
        </p:nvSpPr>
        <p:spPr>
          <a:xfrm rot="21302973">
            <a:off x="1266569" y="2507802"/>
            <a:ext cx="4772056" cy="2680682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How can we talk about bullying with others?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03063D2-0266-48A3-80E5-40FA03C28548}"/>
              </a:ext>
            </a:extLst>
          </p:cNvPr>
          <p:cNvSpPr txBox="1">
            <a:spLocks/>
          </p:cNvSpPr>
          <p:nvPr/>
        </p:nvSpPr>
        <p:spPr>
          <a:xfrm>
            <a:off x="477169" y="334097"/>
            <a:ext cx="7275833" cy="132759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3B4F7BA-442E-4292-9375-4C4214676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  <p:sp>
        <p:nvSpPr>
          <p:cNvPr id="13" name="Rounded Rectangle 11">
            <a:extLst>
              <a:ext uri="{FF2B5EF4-FFF2-40B4-BE49-F238E27FC236}">
                <a16:creationId xmlns:a16="http://schemas.microsoft.com/office/drawing/2014/main" id="{2F9C1B3D-45F2-29F0-23F0-66AE357B8F60}"/>
              </a:ext>
            </a:extLst>
          </p:cNvPr>
          <p:cNvSpPr/>
          <p:nvPr/>
        </p:nvSpPr>
        <p:spPr>
          <a:xfrm rot="5400000">
            <a:off x="-382724" y="-5213332"/>
            <a:ext cx="2180851" cy="1102508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9BB91AD-493A-D8F0-0311-7FFEF5A35C3C}"/>
              </a:ext>
            </a:extLst>
          </p:cNvPr>
          <p:cNvSpPr txBox="1">
            <a:spLocks/>
          </p:cNvSpPr>
          <p:nvPr/>
        </p:nvSpPr>
        <p:spPr>
          <a:xfrm>
            <a:off x="446495" y="51820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Talking about bullying</a:t>
            </a:r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8EEE560-57F2-0444-A6E3-05D702970640}"/>
              </a:ext>
            </a:extLst>
          </p:cNvPr>
          <p:cNvGrpSpPr/>
          <p:nvPr/>
        </p:nvGrpSpPr>
        <p:grpSpPr>
          <a:xfrm rot="13173467">
            <a:off x="11186299" y="1277775"/>
            <a:ext cx="1569533" cy="1538955"/>
            <a:chOff x="654780" y="3365030"/>
            <a:chExt cx="2415645" cy="2368583"/>
          </a:xfrm>
        </p:grpSpPr>
        <p:sp>
          <p:nvSpPr>
            <p:cNvPr id="24" name="Rounded Rectangle 15">
              <a:extLst>
                <a:ext uri="{FF2B5EF4-FFF2-40B4-BE49-F238E27FC236}">
                  <a16:creationId xmlns:a16="http://schemas.microsoft.com/office/drawing/2014/main" id="{D3657A1D-A65C-A8EF-2CC5-86259F773934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5" name="Rounded Rectangle 16">
              <a:extLst>
                <a:ext uri="{FF2B5EF4-FFF2-40B4-BE49-F238E27FC236}">
                  <a16:creationId xmlns:a16="http://schemas.microsoft.com/office/drawing/2014/main" id="{6E0E3F88-3EEF-5E98-C0E6-A6A99A47D263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92004C0-6682-449C-E69A-8B3FD0C75B61}"/>
              </a:ext>
            </a:extLst>
          </p:cNvPr>
          <p:cNvGrpSpPr/>
          <p:nvPr/>
        </p:nvGrpSpPr>
        <p:grpSpPr>
          <a:xfrm rot="2247987">
            <a:off x="-552655" y="5015230"/>
            <a:ext cx="1569533" cy="1538955"/>
            <a:chOff x="654780" y="3365030"/>
            <a:chExt cx="2415645" cy="2368583"/>
          </a:xfrm>
        </p:grpSpPr>
        <p:sp>
          <p:nvSpPr>
            <p:cNvPr id="27" name="Rounded Rectangle 18">
              <a:extLst>
                <a:ext uri="{FF2B5EF4-FFF2-40B4-BE49-F238E27FC236}">
                  <a16:creationId xmlns:a16="http://schemas.microsoft.com/office/drawing/2014/main" id="{360C6C6F-098D-3E8F-C982-0C3C0B40CB39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8" name="Rounded Rectangle 19">
              <a:extLst>
                <a:ext uri="{FF2B5EF4-FFF2-40B4-BE49-F238E27FC236}">
                  <a16:creationId xmlns:a16="http://schemas.microsoft.com/office/drawing/2014/main" id="{B4E52379-6A1D-5B74-D3B8-50005C7D556F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30" name="Right Arrow 6">
            <a:extLst>
              <a:ext uri="{FF2B5EF4-FFF2-40B4-BE49-F238E27FC236}">
                <a16:creationId xmlns:a16="http://schemas.microsoft.com/office/drawing/2014/main" id="{7B63D159-56BB-DF28-D583-F7C0B3E636E5}"/>
              </a:ext>
            </a:extLst>
          </p:cNvPr>
          <p:cNvSpPr/>
          <p:nvPr/>
        </p:nvSpPr>
        <p:spPr>
          <a:xfrm>
            <a:off x="7310779" y="1550941"/>
            <a:ext cx="3090706" cy="966976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Friends?</a:t>
            </a:r>
          </a:p>
        </p:txBody>
      </p:sp>
      <p:sp>
        <p:nvSpPr>
          <p:cNvPr id="20" name="Chevron 7">
            <a:extLst>
              <a:ext uri="{FF2B5EF4-FFF2-40B4-BE49-F238E27FC236}">
                <a16:creationId xmlns:a16="http://schemas.microsoft.com/office/drawing/2014/main" id="{26EDE796-8F3F-F33C-13B2-E49E1686D792}"/>
              </a:ext>
            </a:extLst>
          </p:cNvPr>
          <p:cNvSpPr/>
          <p:nvPr/>
        </p:nvSpPr>
        <p:spPr>
          <a:xfrm>
            <a:off x="6235200" y="1725059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1</a:t>
            </a:r>
          </a:p>
        </p:txBody>
      </p:sp>
      <p:sp>
        <p:nvSpPr>
          <p:cNvPr id="35" name="Right Arrow 6">
            <a:extLst>
              <a:ext uri="{FF2B5EF4-FFF2-40B4-BE49-F238E27FC236}">
                <a16:creationId xmlns:a16="http://schemas.microsoft.com/office/drawing/2014/main" id="{22132F39-878B-7054-CDAD-EBC03F0A580E}"/>
              </a:ext>
            </a:extLst>
          </p:cNvPr>
          <p:cNvSpPr/>
          <p:nvPr/>
        </p:nvSpPr>
        <p:spPr>
          <a:xfrm>
            <a:off x="7332477" y="2682270"/>
            <a:ext cx="3090706" cy="966976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0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Teachers and school staff?</a:t>
            </a:r>
          </a:p>
        </p:txBody>
      </p:sp>
      <p:sp>
        <p:nvSpPr>
          <p:cNvPr id="36" name="Chevron 7">
            <a:extLst>
              <a:ext uri="{FF2B5EF4-FFF2-40B4-BE49-F238E27FC236}">
                <a16:creationId xmlns:a16="http://schemas.microsoft.com/office/drawing/2014/main" id="{DF772A70-F0E8-73E6-5A63-2D1BE3D0C501}"/>
              </a:ext>
            </a:extLst>
          </p:cNvPr>
          <p:cNvSpPr/>
          <p:nvPr/>
        </p:nvSpPr>
        <p:spPr>
          <a:xfrm>
            <a:off x="6256898" y="2856388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2</a:t>
            </a:r>
          </a:p>
        </p:txBody>
      </p:sp>
      <p:sp>
        <p:nvSpPr>
          <p:cNvPr id="37" name="Right Arrow 6">
            <a:extLst>
              <a:ext uri="{FF2B5EF4-FFF2-40B4-BE49-F238E27FC236}">
                <a16:creationId xmlns:a16="http://schemas.microsoft.com/office/drawing/2014/main" id="{E05C88F3-4AD8-0AA6-B881-B5FA813B2872}"/>
              </a:ext>
            </a:extLst>
          </p:cNvPr>
          <p:cNvSpPr/>
          <p:nvPr/>
        </p:nvSpPr>
        <p:spPr>
          <a:xfrm>
            <a:off x="7332477" y="3823364"/>
            <a:ext cx="3090706" cy="966976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0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Parents and carers?</a:t>
            </a:r>
          </a:p>
        </p:txBody>
      </p:sp>
      <p:sp>
        <p:nvSpPr>
          <p:cNvPr id="38" name="Chevron 7">
            <a:extLst>
              <a:ext uri="{FF2B5EF4-FFF2-40B4-BE49-F238E27FC236}">
                <a16:creationId xmlns:a16="http://schemas.microsoft.com/office/drawing/2014/main" id="{CF120386-7684-69F0-9E1F-5DC373B413C5}"/>
              </a:ext>
            </a:extLst>
          </p:cNvPr>
          <p:cNvSpPr/>
          <p:nvPr/>
        </p:nvSpPr>
        <p:spPr>
          <a:xfrm>
            <a:off x="6256898" y="3997482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3</a:t>
            </a:r>
          </a:p>
        </p:txBody>
      </p:sp>
      <p:sp>
        <p:nvSpPr>
          <p:cNvPr id="39" name="Right Arrow 6">
            <a:extLst>
              <a:ext uri="{FF2B5EF4-FFF2-40B4-BE49-F238E27FC236}">
                <a16:creationId xmlns:a16="http://schemas.microsoft.com/office/drawing/2014/main" id="{2A28C7E2-8EC1-4896-4688-EA60E73F84C7}"/>
              </a:ext>
            </a:extLst>
          </p:cNvPr>
          <p:cNvSpPr/>
          <p:nvPr/>
        </p:nvSpPr>
        <p:spPr>
          <a:xfrm>
            <a:off x="7332477" y="4964458"/>
            <a:ext cx="3090706" cy="966976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Yourselves?</a:t>
            </a:r>
          </a:p>
        </p:txBody>
      </p:sp>
      <p:sp>
        <p:nvSpPr>
          <p:cNvPr id="40" name="Chevron 7">
            <a:extLst>
              <a:ext uri="{FF2B5EF4-FFF2-40B4-BE49-F238E27FC236}">
                <a16:creationId xmlns:a16="http://schemas.microsoft.com/office/drawing/2014/main" id="{5490C133-D5F1-2F20-F952-283A43A5BCDB}"/>
              </a:ext>
            </a:extLst>
          </p:cNvPr>
          <p:cNvSpPr/>
          <p:nvPr/>
        </p:nvSpPr>
        <p:spPr>
          <a:xfrm>
            <a:off x="6256898" y="5138576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4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9631072-AAFE-10DF-1C48-98A7566B542D}"/>
              </a:ext>
            </a:extLst>
          </p:cNvPr>
          <p:cNvSpPr/>
          <p:nvPr/>
        </p:nvSpPr>
        <p:spPr>
          <a:xfrm>
            <a:off x="2739081" y="4790340"/>
            <a:ext cx="1718430" cy="1754058"/>
          </a:xfrm>
          <a:prstGeom prst="ellipse">
            <a:avLst/>
          </a:prstGeom>
          <a:solidFill>
            <a:srgbClr val="FF577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0C095CF0-D4AF-64B0-448D-751CFD0784E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0000" t="-10000" r="-10000" b="-10000"/>
          <a:stretch/>
        </p:blipFill>
        <p:spPr>
          <a:xfrm>
            <a:off x="2908898" y="4969770"/>
            <a:ext cx="1370022" cy="1370022"/>
          </a:xfrm>
          <a:prstGeom prst="ellipse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8528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0" grpId="0" animBg="1"/>
      <p:bldP spid="20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9E6539-65CA-290E-39C3-61E3B96AF394}"/>
              </a:ext>
            </a:extLst>
          </p:cNvPr>
          <p:cNvSpPr/>
          <p:nvPr/>
        </p:nvSpPr>
        <p:spPr>
          <a:xfrm>
            <a:off x="0" y="-153457"/>
            <a:ext cx="12464814" cy="7011458"/>
          </a:xfrm>
          <a:prstGeom prst="rect">
            <a:avLst/>
          </a:prstGeom>
          <a:solidFill>
            <a:srgbClr val="1C1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pic>
        <p:nvPicPr>
          <p:cNvPr id="4" name="Picture 3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8B2CBA85-93F3-F6CC-31F6-D008CBFF38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299" y="-186389"/>
            <a:ext cx="3062515" cy="103199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C1DA379-0EDD-1809-C26D-ECE2CB4F4432}"/>
              </a:ext>
            </a:extLst>
          </p:cNvPr>
          <p:cNvSpPr/>
          <p:nvPr/>
        </p:nvSpPr>
        <p:spPr>
          <a:xfrm>
            <a:off x="4718729" y="1979512"/>
            <a:ext cx="2672340" cy="2568811"/>
          </a:xfrm>
          <a:prstGeom prst="ellipse">
            <a:avLst/>
          </a:prstGeom>
          <a:solidFill>
            <a:srgbClr val="FF577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B543B7E-CE20-A6DE-E8C9-41FE237DF25E}"/>
              </a:ext>
            </a:extLst>
          </p:cNvPr>
          <p:cNvSpPr/>
          <p:nvPr/>
        </p:nvSpPr>
        <p:spPr>
          <a:xfrm>
            <a:off x="994799" y="1979512"/>
            <a:ext cx="2672340" cy="2479948"/>
          </a:xfrm>
          <a:prstGeom prst="ellipse">
            <a:avLst/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DB46924-EB0E-632D-1E8C-6CFBAC185B35}"/>
              </a:ext>
            </a:extLst>
          </p:cNvPr>
          <p:cNvSpPr/>
          <p:nvPr/>
        </p:nvSpPr>
        <p:spPr>
          <a:xfrm>
            <a:off x="8657338" y="1979511"/>
            <a:ext cx="2596944" cy="2568811"/>
          </a:xfrm>
          <a:prstGeom prst="ellipse">
            <a:avLst/>
          </a:prstGeom>
          <a:solidFill>
            <a:srgbClr val="8757E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34994E-379E-E145-71E3-AE2F02C968DE}"/>
              </a:ext>
            </a:extLst>
          </p:cNvPr>
          <p:cNvSpPr txBox="1"/>
          <p:nvPr/>
        </p:nvSpPr>
        <p:spPr>
          <a:xfrm>
            <a:off x="846613" y="4716088"/>
            <a:ext cx="3355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B2DECA-15EA-0E77-B965-776C32FD1ED5}"/>
              </a:ext>
            </a:extLst>
          </p:cNvPr>
          <p:cNvSpPr txBox="1"/>
          <p:nvPr/>
        </p:nvSpPr>
        <p:spPr>
          <a:xfrm>
            <a:off x="4782604" y="4716088"/>
            <a:ext cx="301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2FD71FD-B6BB-3CAD-8958-4CE87EE7C924}"/>
              </a:ext>
            </a:extLst>
          </p:cNvPr>
          <p:cNvSpPr txBox="1"/>
          <p:nvPr/>
        </p:nvSpPr>
        <p:spPr>
          <a:xfrm>
            <a:off x="8263155" y="4727470"/>
            <a:ext cx="39288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3" name="Rounded Rectangle 11">
            <a:extLst>
              <a:ext uri="{FF2B5EF4-FFF2-40B4-BE49-F238E27FC236}">
                <a16:creationId xmlns:a16="http://schemas.microsoft.com/office/drawing/2014/main" id="{3E6F28F9-5344-21D8-4425-81E993100674}"/>
              </a:ext>
            </a:extLst>
          </p:cNvPr>
          <p:cNvSpPr/>
          <p:nvPr/>
        </p:nvSpPr>
        <p:spPr>
          <a:xfrm rot="5400000">
            <a:off x="1728757" y="-4509562"/>
            <a:ext cx="2151253" cy="10021446"/>
          </a:xfrm>
          <a:prstGeom prst="roundRect">
            <a:avLst>
              <a:gd name="adj" fmla="val 50000"/>
            </a:avLst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6D1E7C-58AD-99A7-D315-754E0B2DECD2}"/>
              </a:ext>
            </a:extLst>
          </p:cNvPr>
          <p:cNvSpPr txBox="1"/>
          <p:nvPr/>
        </p:nvSpPr>
        <p:spPr>
          <a:xfrm>
            <a:off x="533470" y="130269"/>
            <a:ext cx="66110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b="1" dirty="0">
                <a:solidFill>
                  <a:srgbClr val="002060"/>
                </a:solidFill>
                <a:latin typeface="Cera Pro" panose="00000500000000000000" pitchFamily="50" charset="0"/>
                <a:ea typeface="+mj-ea"/>
                <a:cs typeface="Arial" panose="020B0604020202020204" pitchFamily="34" charset="0"/>
              </a:rPr>
              <a:t>Who can we reach out for support to in our school?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4601CC-9C87-6740-0E13-8CD4B606A505}"/>
              </a:ext>
            </a:extLst>
          </p:cNvPr>
          <p:cNvSpPr/>
          <p:nvPr/>
        </p:nvSpPr>
        <p:spPr>
          <a:xfrm>
            <a:off x="1251660" y="2191343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0E81A99-A786-4F94-AFD9-7AA4FC957930}"/>
              </a:ext>
            </a:extLst>
          </p:cNvPr>
          <p:cNvSpPr/>
          <p:nvPr/>
        </p:nvSpPr>
        <p:spPr>
          <a:xfrm>
            <a:off x="8876737" y="2262530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50523FA-6808-2670-B0AF-3EB28B774035}"/>
              </a:ext>
            </a:extLst>
          </p:cNvPr>
          <p:cNvSpPr/>
          <p:nvPr/>
        </p:nvSpPr>
        <p:spPr>
          <a:xfrm>
            <a:off x="4975826" y="2262530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2DFAC47F-C85F-1516-2F26-965CB3D3962B}"/>
              </a:ext>
            </a:extLst>
          </p:cNvPr>
          <p:cNvSpPr/>
          <p:nvPr/>
        </p:nvSpPr>
        <p:spPr>
          <a:xfrm>
            <a:off x="441575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1</a:t>
            </a:r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737D0211-DCE6-A2E3-BE5F-26AA7769F26F}"/>
              </a:ext>
            </a:extLst>
          </p:cNvPr>
          <p:cNvSpPr/>
          <p:nvPr/>
        </p:nvSpPr>
        <p:spPr>
          <a:xfrm>
            <a:off x="8008756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3</a:t>
            </a: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8652710D-9DD6-048A-EFDA-401077534F78}"/>
              </a:ext>
            </a:extLst>
          </p:cNvPr>
          <p:cNvSpPr/>
          <p:nvPr/>
        </p:nvSpPr>
        <p:spPr>
          <a:xfrm>
            <a:off x="4079893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03575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Application>Microsoft Office PowerPoint</Application>
  <PresentationFormat>Widescreen</PresentationFormat>
  <Paragraphs>34</Paragraphs>
  <Slides>5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Cera Pro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2024-01-19T15:37:07Z</dcterms:created>
  <dcterms:modified xsi:type="dcterms:W3CDTF">2024-01-19T15:37:18Z</dcterms:modified>
</cp:coreProperties>
</file>