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ra Round Pro" panose="00000500000000000000" pitchFamily="50" charset="0"/>
      <p:regular r:id="rId13"/>
      <p:bold r:id="rId14"/>
    </p:embeddedFon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HgG+woNK0BqLvuCO/m9pvJPz3x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5F7745-FD85-AAC2-3949-A7F25FEE8212}" name="Gareth Jones" initials="GJ" userId="064f93eea4b7da89" providerId="Windows Live"/>
  <p188:author id="{62F4415E-CB93-68E2-D90E-5039665837F8}" name="Thejashri Supriya" initials="TS" userId="S::tmadhavsupriya@ncb.org.uk::d4d6c1e8-7cc2-45cc-9019-63955266a5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hyperlink" Target="https://anti-bullyingalliance.org.uk/anti-bullying-week-2024-choose-respect/school-resources/diwrnod-sanau-od-2024-odd-socks-day-20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6940" t="475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7694262" y="3747642"/>
            <a:ext cx="3469038" cy="2182824"/>
          </a:xfrm>
          <a:prstGeom prst="rect">
            <a:avLst/>
          </a:prstGeom>
          <a:solidFill>
            <a:srgbClr val="1B1464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95075" y="721006"/>
            <a:ext cx="1025769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i="0" u="none" strike="noStrike" cap="none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WYTHNOS GWRTH-FWLIO 2024:</a:t>
            </a:r>
            <a:endParaRPr dirty="0">
              <a:latin typeface="Cera Round Pro" panose="00000500000000000000" pitchFamily="50" charset="0"/>
            </a:endParaRPr>
          </a:p>
        </p:txBody>
      </p:sp>
      <p:pic>
        <p:nvPicPr>
          <p:cNvPr id="91" name="Google Shape;91;p1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3294" y="5318262"/>
            <a:ext cx="4705407" cy="158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>
            <a:off x="489614" y="1755473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9760" t="64685" r="511" b="24503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9259099" y="1853584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5" t="65405" r="88218" b="26846"/>
          <a:stretch/>
        </p:blipFill>
        <p:spPr>
          <a:xfrm>
            <a:off x="2139527" y="3573119"/>
            <a:ext cx="472285" cy="5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9842346" y="3929210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 rot="-5214467">
            <a:off x="6139514" y="-339652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 rot="-5400000">
            <a:off x="11740978" y="1539823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Sock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668914">
            <a:off x="10909036" y="2960074"/>
            <a:ext cx="1414161" cy="141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Sock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74145">
            <a:off x="396129" y="3874368"/>
            <a:ext cx="1414161" cy="14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 t="22092" b="22091"/>
          <a:stretch/>
        </p:blipFill>
        <p:spPr>
          <a:xfrm>
            <a:off x="2912465" y="1820682"/>
            <a:ext cx="6222917" cy="342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6940" t="475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/>
          <p:nvPr/>
        </p:nvSpPr>
        <p:spPr>
          <a:xfrm>
            <a:off x="903761" y="589014"/>
            <a:ext cx="1032736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WYTHNOS GWRTH-FWLIO 2024:</a:t>
            </a:r>
            <a:endParaRPr dirty="0">
              <a:latin typeface="Cera Round Pro" panose="00000500000000000000" pitchFamily="50" charset="0"/>
            </a:endParaRPr>
          </a:p>
        </p:txBody>
      </p:sp>
      <p:pic>
        <p:nvPicPr>
          <p:cNvPr id="257" name="Google Shape;257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5" t="65405" r="88218" b="26846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3744624" y="5925522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 rot="-5214467">
            <a:off x="6139514" y="-339652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 rot="-5400000">
            <a:off x="8028520" y="6331652"/>
            <a:ext cx="902043" cy="83036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0"/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0" descr="Sock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481982">
            <a:off x="1627239" y="5370448"/>
            <a:ext cx="1110148" cy="111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 descr="Sock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807">
            <a:off x="11014878" y="1769683"/>
            <a:ext cx="1110148" cy="111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7314" y="6015744"/>
            <a:ext cx="2917371" cy="98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10876510" y="4124470"/>
            <a:ext cx="734959" cy="8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6424485" y="2066468"/>
            <a:ext cx="44094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Dydd</a:t>
            </a:r>
            <a:r>
              <a:rPr lang="en-GB" sz="3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Llun</a:t>
            </a:r>
            <a:r>
              <a:rPr lang="en-GB" sz="3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11 – </a:t>
            </a: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Dydd</a:t>
            </a:r>
            <a:r>
              <a:rPr lang="en-GB" sz="3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Gwener</a:t>
            </a:r>
            <a:r>
              <a:rPr lang="en-GB" sz="3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15 </a:t>
            </a: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Tachwedd</a:t>
            </a:r>
            <a:endParaRPr sz="3000" b="1" dirty="0">
              <a:solidFill>
                <a:schemeClr val="lt1"/>
              </a:solidFill>
              <a:latin typeface="Cera Round Pro" panose="00000500000000000000" pitchFamily="50" charset="0"/>
              <a:sym typeface="Arial"/>
            </a:endParaRPr>
          </a:p>
        </p:txBody>
      </p:sp>
      <p:pic>
        <p:nvPicPr>
          <p:cNvPr id="269" name="Google Shape;269;p10" descr="Line arrow: Clockwise curv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593556">
            <a:off x="10119162" y="1305059"/>
            <a:ext cx="709717" cy="70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6977818" y="5444819"/>
            <a:ext cx="734959" cy="8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/>
          <p:nvPr/>
        </p:nvSpPr>
        <p:spPr>
          <a:xfrm>
            <a:off x="7679580" y="3894833"/>
            <a:ext cx="3469038" cy="2182824"/>
          </a:xfrm>
          <a:prstGeom prst="rect">
            <a:avLst/>
          </a:prstGeom>
          <a:solidFill>
            <a:srgbClr val="1B1464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10876510" y="4124470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10876510" y="4124470"/>
            <a:ext cx="734959" cy="8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/>
          <p:nvPr/>
        </p:nvSpPr>
        <p:spPr>
          <a:xfrm rot="5400000">
            <a:off x="7853340" y="1899205"/>
            <a:ext cx="1932195" cy="4886014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6614703" y="4602827"/>
            <a:ext cx="440946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Dydd</a:t>
            </a:r>
            <a:r>
              <a:rPr lang="en-GB" sz="2500" b="1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Mawrth 12 </a:t>
            </a:r>
            <a:r>
              <a:rPr lang="en-GB" sz="2500" b="1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Tachwedd</a:t>
            </a:r>
            <a:endParaRPr sz="2500" b="1" dirty="0">
              <a:solidFill>
                <a:srgbClr val="1B1464"/>
              </a:solidFill>
              <a:latin typeface="Cera Round Pro" panose="00000500000000000000" pitchFamily="50" charset="0"/>
              <a:sym typeface="Arial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6744553" y="3587164"/>
            <a:ext cx="33357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Diwrnod</a:t>
            </a:r>
            <a:r>
              <a:rPr lang="en-GB" sz="3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Sanau</a:t>
            </a:r>
            <a:r>
              <a:rPr lang="en-GB" sz="3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Od 2024</a:t>
            </a:r>
            <a:endParaRPr dirty="0">
              <a:latin typeface="Cera Round Pro" panose="00000500000000000000" pitchFamily="50" charset="0"/>
            </a:endParaRPr>
          </a:p>
        </p:txBody>
      </p:sp>
      <p:pic>
        <p:nvPicPr>
          <p:cNvPr id="278" name="Google Shape;278;p10" descr="A purple and white logo with a hand curso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51010" y="149062"/>
            <a:ext cx="7506004" cy="750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FDE85357-2721-23E1-8890-7E700A65E6D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2" y="3532302"/>
            <a:ext cx="2000691" cy="1125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 rot="5400000">
            <a:off x="3657518" y="-1924772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 rot="5400000">
            <a:off x="3918561" y="-1995155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333706" y="1750438"/>
            <a:ext cx="571858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Dangoswch Eich Sanau Od!</a:t>
            </a:r>
            <a:endParaRPr sz="7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314" y="6015744"/>
            <a:ext cx="2917371" cy="98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A blue sock with white flowers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2442"/>
          <a:stretch/>
        </p:blipFill>
        <p:spPr>
          <a:xfrm>
            <a:off x="357125" y="1267087"/>
            <a:ext cx="5405187" cy="392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 descr="A white speech bubble on a purpl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423" t="14436" r="16004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 rot="9232349">
            <a:off x="8957635" y="-3490377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 rot="9232349">
            <a:off x="8229387" y="-259512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897856" y="1695010"/>
            <a:ext cx="941742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Pob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un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dros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bawb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a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phawb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dros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un,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Dewch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ynghyd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a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byddwch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yn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gry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’,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Dewis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barch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,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deall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hynny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?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Parch,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ti’n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dangos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hynny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?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Parch,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ti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isio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hynny</a:t>
            </a: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?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Dewis parch</a:t>
            </a:r>
            <a:endParaRPr sz="3500" b="1" dirty="0">
              <a:solidFill>
                <a:srgbClr val="1B1464"/>
              </a:solidFill>
              <a:latin typeface="Cera Round Pro" panose="00000500000000000000" pitchFamily="50" charset="0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0" b="1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0" b="1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 rot="5400000">
            <a:off x="4104039" y="-1552601"/>
            <a:ext cx="767536" cy="5535105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70724" y="876258"/>
            <a:ext cx="82668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CYTGAN CÂN ‘CHOOSE RESPECT’ </a:t>
            </a:r>
            <a:endParaRPr sz="2400" b="1" dirty="0">
              <a:solidFill>
                <a:schemeClr val="lt1"/>
              </a:solidFill>
              <a:latin typeface="Cera Round Pro" panose="00000500000000000000" pitchFamily="50" charset="0"/>
              <a:sym typeface="Arial"/>
            </a:endParaRPr>
          </a:p>
        </p:txBody>
      </p:sp>
      <p:pic>
        <p:nvPicPr>
          <p:cNvPr id="128" name="Google Shape;128;p3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260" y="6006804"/>
            <a:ext cx="2917368" cy="9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1918618" y="1253788"/>
            <a:ext cx="1143345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Andy and the Odd Socks</a:t>
            </a:r>
            <a:endParaRPr sz="1500" b="1" dirty="0">
              <a:solidFill>
                <a:schemeClr val="lt1"/>
              </a:solidFill>
              <a:latin typeface="Cera Round Pro" panose="000005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 rot="-5400000">
            <a:off x="4121727" y="-1680271"/>
            <a:ext cx="3778623" cy="1060394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 cap="flat" cmpd="sng">
            <a:solidFill>
              <a:srgbClr val="1B1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B12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rot="-5400000">
            <a:off x="4341258" y="-1771934"/>
            <a:ext cx="3595299" cy="10603944"/>
          </a:xfrm>
          <a:prstGeom prst="roundRect">
            <a:avLst>
              <a:gd name="adj" fmla="val 50000"/>
            </a:avLst>
          </a:prstGeom>
          <a:solidFill>
            <a:srgbClr val="448DFF"/>
          </a:solidFill>
          <a:ln w="57150" cap="flat" cmpd="sng">
            <a:solidFill>
              <a:srgbClr val="1B1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490533" y="3022206"/>
            <a:ext cx="109027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Cyfle</a:t>
            </a:r>
            <a:r>
              <a:rPr lang="en-GB" sz="6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6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i</a:t>
            </a:r>
            <a:r>
              <a:rPr lang="en-GB" sz="60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6000" b="1" dirty="0" err="1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Ddawnsio</a:t>
            </a:r>
            <a:endParaRPr sz="6000" b="1" dirty="0">
              <a:solidFill>
                <a:schemeClr val="lt1"/>
              </a:solidFill>
              <a:latin typeface="Cera Round Pro" panose="00000500000000000000" pitchFamily="50" charset="0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 rot="-6062571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 rot="-8430664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FF54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 rot="-8430664">
            <a:off x="-2224841" y="-711520"/>
            <a:ext cx="1879818" cy="6021964"/>
          </a:xfrm>
          <a:prstGeom prst="roundRect">
            <a:avLst>
              <a:gd name="adj" fmla="val 50000"/>
            </a:avLst>
          </a:prstGeom>
          <a:solidFill>
            <a:srgbClr val="FF54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 rot="5400000">
            <a:off x="3954417" y="-815254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52733" y="1147613"/>
            <a:ext cx="82668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PERFFORMIAD</a:t>
            </a:r>
            <a:endParaRPr dirty="0">
              <a:latin typeface="Cera Round Pro" panose="00000500000000000000" pitchFamily="50" charset="0"/>
            </a:endParaRPr>
          </a:p>
        </p:txBody>
      </p:sp>
      <p:pic>
        <p:nvPicPr>
          <p:cNvPr id="142" name="Google Shape;142;p4" descr="Danc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917" y="2050413"/>
            <a:ext cx="2963616" cy="296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012" y="6301873"/>
            <a:ext cx="2346540" cy="63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6032" b="69683"/>
          <a:stretch/>
        </p:blipFill>
        <p:spPr>
          <a:xfrm rot="-5400000">
            <a:off x="-185489" y="3922704"/>
            <a:ext cx="3101992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>
            <a:off x="558415" y="1557050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5" t="65405" r="88218" b="26846"/>
          <a:stretch/>
        </p:blipFill>
        <p:spPr>
          <a:xfrm>
            <a:off x="767091" y="4057533"/>
            <a:ext cx="472285" cy="5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9760" t="64685" r="511" b="24503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 rot="-9187176">
            <a:off x="11229992" y="-72170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 rot="-5214467">
            <a:off x="6139514" y="-339652"/>
            <a:ext cx="734959" cy="8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 rot="5400000">
            <a:off x="5857472" y="305564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3359254" y="5468155"/>
            <a:ext cx="5506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 b="1" u="sng">
                <a:solidFill>
                  <a:srgbClr val="1B126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https://anti-bullyingalliance.org.uk/anti-bullying-week-2024-choose-respect/school-resources/diwrnod-sanau-od-2024-odd-socks-day-2024</a:t>
            </a:r>
            <a:endParaRPr sz="1150" b="1">
              <a:solidFill>
                <a:srgbClr val="1B12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8832746" y="243783"/>
            <a:ext cx="453879" cy="58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 rot="5400000">
            <a:off x="3861284" y="-1659746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lt1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 rot="5400000">
            <a:off x="4020677" y="-1820988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5" descr="A white sign with a play sign on 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2397" y="4293535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 descr="Sock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81982">
            <a:off x="2652174" y="-662542"/>
            <a:ext cx="1414161" cy="141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 descr="Sock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227910">
            <a:off x="10973933" y="1435379"/>
            <a:ext cx="1414161" cy="141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2903163" y="2359968"/>
            <a:ext cx="630749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Byddwn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yn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ychwanegu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fideo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cân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‘Choose Respect’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gan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Andy and the Odd Socks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yn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nes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at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Wythnos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Gwrth-fwlio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.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Gwyliwch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2400" b="1" dirty="0" err="1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amdano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!</a:t>
            </a:r>
            <a:endParaRPr dirty="0">
              <a:latin typeface="Cera Round Pro" panose="00000500000000000000" pitchFamily="50" charset="0"/>
            </a:endParaRPr>
          </a:p>
        </p:txBody>
      </p:sp>
      <p:pic>
        <p:nvPicPr>
          <p:cNvPr id="169" name="Google Shape;169;p5" descr="A black background with white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7314" y="6015744"/>
            <a:ext cx="2917371" cy="98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47A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 rot="5400000">
            <a:off x="3673810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 cap="flat" cmpd="sng">
            <a:solidFill>
              <a:srgbClr val="1B1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57150" cap="flat" cmpd="sng">
            <a:solidFill>
              <a:srgbClr val="1B14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 rot="5400000">
            <a:off x="4043050" y="-982447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263637" y="904405"/>
            <a:ext cx="82668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BETH YW PARCH?</a:t>
            </a:r>
            <a:endParaRPr lang="cy-GB" dirty="0"/>
          </a:p>
        </p:txBody>
      </p:sp>
      <p:sp>
        <p:nvSpPr>
          <p:cNvPr id="180" name="Google Shape;180;p6"/>
          <p:cNvSpPr txBox="1"/>
          <p:nvPr/>
        </p:nvSpPr>
        <p:spPr>
          <a:xfrm>
            <a:off x="106045" y="253472"/>
            <a:ext cx="17183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0" b="1" dirty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lang="cy-GB" dirty="0"/>
          </a:p>
        </p:txBody>
      </p:sp>
      <p:sp>
        <p:nvSpPr>
          <p:cNvPr id="181" name="Google Shape;181;p6"/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0" b="1" dirty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lang="cy-GB" dirty="0"/>
          </a:p>
        </p:txBody>
      </p:sp>
      <p:sp>
        <p:nvSpPr>
          <p:cNvPr id="182" name="Google Shape;182;p6"/>
          <p:cNvSpPr txBox="1"/>
          <p:nvPr/>
        </p:nvSpPr>
        <p:spPr>
          <a:xfrm>
            <a:off x="2388637" y="1955153"/>
            <a:ext cx="7427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1073372" y="2623547"/>
            <a:ext cx="1015340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4800" b="1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Rhoi sylw teg i deimladau,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4800" b="1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dymuniadau neu hawliau pobl eraill </a:t>
            </a:r>
          </a:p>
        </p:txBody>
      </p:sp>
      <p:pic>
        <p:nvPicPr>
          <p:cNvPr id="184" name="Google Shape;184;p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314" y="6015744"/>
            <a:ext cx="2917371" cy="98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2634297" y="1378872"/>
            <a:ext cx="1143345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Diffiniad </a:t>
            </a:r>
            <a:r>
              <a:rPr lang="cy-GB" sz="1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Oxford</a:t>
            </a:r>
            <a:r>
              <a:rPr lang="cy-GB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-GB" sz="1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Languages</a:t>
            </a:r>
            <a:r>
              <a:rPr lang="cy-GB"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 descr="A purple rectangle with white rectang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1200" y="0"/>
            <a:ext cx="13406718" cy="754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 rot="9232349">
            <a:off x="8811061" y="-272512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 rot="9232349">
            <a:off x="8127867" y="-1663852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4049214" y="2575674"/>
            <a:ext cx="78412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6000" b="1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Beth yw diben Diwrnod Sanau Od?</a:t>
            </a:r>
          </a:p>
        </p:txBody>
      </p:sp>
      <p:sp>
        <p:nvSpPr>
          <p:cNvPr id="194" name="Google Shape;194;p7"/>
          <p:cNvSpPr txBox="1"/>
          <p:nvPr/>
        </p:nvSpPr>
        <p:spPr>
          <a:xfrm>
            <a:off x="2382417" y="1974003"/>
            <a:ext cx="7427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2033557" y="1292802"/>
            <a:ext cx="248340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0" b="1">
                <a:solidFill>
                  <a:srgbClr val="8757E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196" name="Google Shape;196;p7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7314" y="6015744"/>
            <a:ext cx="2917371" cy="98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 descr="A white speech bubble on a purpl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423" t="14436" r="16004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/>
          <p:nvPr/>
        </p:nvSpPr>
        <p:spPr>
          <a:xfrm rot="9232349">
            <a:off x="8987846" y="-34321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 rot="9232349">
            <a:off x="8229387" y="-259512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780593" y="1717747"/>
            <a:ext cx="1143345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Pob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un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dros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bawb</a:t>
            </a: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(A PHAWB DROS UN)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Dewch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ynghyd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a </a:t>
            </a:r>
            <a:r>
              <a:rPr lang="en-GB" sz="3500" b="1" i="0" u="none" strike="noStrike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(BYDDWCH YN GRY’)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u="none" strike="noStrike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(DEWIS PARCH)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Deall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hynny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?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u="none" strike="noStrike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(PARCH)</a:t>
            </a:r>
            <a:r>
              <a:rPr lang="en-GB" sz="3500" b="1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Dangos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hynny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?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u="none" strike="noStrike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(PARCH) 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Ti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isio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 </a:t>
            </a:r>
            <a:r>
              <a:rPr lang="en-GB" sz="3500" b="1" i="0" u="none" strike="noStrike" dirty="0" err="1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hynny</a:t>
            </a:r>
            <a:r>
              <a:rPr lang="en-GB" sz="3500" b="1" i="0" u="none" strike="noStrike" dirty="0">
                <a:solidFill>
                  <a:srgbClr val="1B1464"/>
                </a:solidFill>
                <a:latin typeface="Cera Round Pro" panose="00000500000000000000" pitchFamily="50" charset="0"/>
                <a:sym typeface="Arial"/>
              </a:rPr>
              <a:t>?</a:t>
            </a:r>
            <a:endParaRPr dirty="0">
              <a:latin typeface="Cera Round Pro" panose="00000500000000000000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0" u="none" strike="noStrike" dirty="0">
                <a:solidFill>
                  <a:srgbClr val="FF547A"/>
                </a:solidFill>
                <a:latin typeface="Cera Round Pro" panose="00000500000000000000" pitchFamily="50" charset="0"/>
                <a:sym typeface="Arial"/>
              </a:rPr>
              <a:t>(DEWIS PARCH!)</a:t>
            </a:r>
            <a:endParaRPr sz="3500" b="1" dirty="0">
              <a:solidFill>
                <a:srgbClr val="FF547A"/>
              </a:solidFill>
              <a:latin typeface="Cera Round Pro" panose="00000500000000000000" pitchFamily="50" charset="0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0" b="1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0" b="1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 rot="5400000">
            <a:off x="3646278" y="-1082650"/>
            <a:ext cx="767535" cy="4595203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969157" y="863976"/>
            <a:ext cx="58022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CYTGAN</a:t>
            </a:r>
            <a:endParaRPr sz="2400" b="1" dirty="0">
              <a:solidFill>
                <a:schemeClr val="lt1"/>
              </a:solidFill>
              <a:latin typeface="Cera Round Pro" panose="00000500000000000000" pitchFamily="50" charset="0"/>
              <a:sym typeface="Arial"/>
            </a:endParaRPr>
          </a:p>
        </p:txBody>
      </p:sp>
      <p:pic>
        <p:nvPicPr>
          <p:cNvPr id="210" name="Google Shape;210;p8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260" y="6006804"/>
            <a:ext cx="2917368" cy="9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8"/>
          <p:cNvSpPr txBox="1"/>
          <p:nvPr/>
        </p:nvSpPr>
        <p:spPr>
          <a:xfrm>
            <a:off x="1981347" y="1239830"/>
            <a:ext cx="1143345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‘Choose Respect’ – Andy and the Odd Socks</a:t>
            </a:r>
            <a:endParaRPr sz="1500" b="1" dirty="0">
              <a:solidFill>
                <a:schemeClr val="lt1"/>
              </a:solidFill>
              <a:latin typeface="Cera Round Pro" panose="000005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86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069782" y="3506072"/>
            <a:ext cx="3469038" cy="2495000"/>
          </a:xfrm>
          <a:prstGeom prst="rect">
            <a:avLst/>
          </a:prstGeom>
          <a:solidFill>
            <a:srgbClr val="1B1862"/>
          </a:solidFill>
          <a:ln w="19050" cap="flat" cmpd="sng">
            <a:solidFill>
              <a:srgbClr val="1B18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>
            <a:off x="-225067" y="3800167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5" t="65405" r="88218" b="26846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9760" t="64685" r="511" b="24503"/>
          <a:stretch/>
        </p:blipFill>
        <p:spPr>
          <a:xfrm>
            <a:off x="7716010" y="6406760"/>
            <a:ext cx="667265" cy="74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>
            <a:off x="11192112" y="2518326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139" t="20143" r="78708" b="67748"/>
          <a:stretch/>
        </p:blipFill>
        <p:spPr>
          <a:xfrm rot="-5400000">
            <a:off x="11740978" y="1106029"/>
            <a:ext cx="902043" cy="8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218" t="19263" r="1064" b="68171"/>
          <a:stretch/>
        </p:blipFill>
        <p:spPr>
          <a:xfrm rot="-5214467">
            <a:off x="5619515" y="-377118"/>
            <a:ext cx="734959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1684006" y="647016"/>
            <a:ext cx="889816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4500" b="1" dirty="0">
                <a:solidFill>
                  <a:schemeClr val="lt1"/>
                </a:solidFill>
                <a:latin typeface="Cera Round Pro" panose="00000500000000000000" pitchFamily="50" charset="0"/>
                <a:sym typeface="Arial"/>
              </a:rPr>
              <a:t>AT BWY ALLWCH CHI DROI I SIARAD YN YR YSGOL?</a:t>
            </a:r>
            <a:endParaRPr lang="cy-GB" dirty="0">
              <a:latin typeface="Cera Round Pro" panose="00000500000000000000" pitchFamily="50" charset="0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1762866" y="2964237"/>
            <a:ext cx="2383148" cy="2421725"/>
          </a:xfrm>
          <a:prstGeom prst="rect">
            <a:avLst/>
          </a:prstGeom>
          <a:solidFill>
            <a:srgbClr val="8757E5"/>
          </a:solidFill>
          <a:ln w="57150" cap="flat" cmpd="sng">
            <a:solidFill>
              <a:schemeClr val="lt1">
                <a:alpha val="9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4903637" y="2964237"/>
            <a:ext cx="2383148" cy="2421725"/>
          </a:xfrm>
          <a:prstGeom prst="rect">
            <a:avLst/>
          </a:prstGeom>
          <a:solidFill>
            <a:srgbClr val="8757E5"/>
          </a:solidFill>
          <a:ln w="57150" cap="flat" cmpd="sng">
            <a:solidFill>
              <a:schemeClr val="lt1">
                <a:alpha val="9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 cap="flat" cmpd="sng">
            <a:solidFill>
              <a:schemeClr val="lt1">
                <a:alpha val="9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9" descr="Raised han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83026">
            <a:off x="1226179" y="2441096"/>
            <a:ext cx="773093" cy="77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 descr="Raised han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83026">
            <a:off x="4377428" y="2461545"/>
            <a:ext cx="773093" cy="77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Raised han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83026">
            <a:off x="7452605" y="2455675"/>
            <a:ext cx="773093" cy="77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88" t="32071" r="15693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 descr="A purple and white square with text and hands pointing at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5" t="65405" r="88218" b="26846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 descr="Sock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81982">
            <a:off x="304515" y="918006"/>
            <a:ext cx="1414161" cy="141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 descr="Sock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97097">
            <a:off x="10584088" y="3933943"/>
            <a:ext cx="1414161" cy="141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7314" y="6015744"/>
            <a:ext cx="2917371" cy="98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9"/>
          <p:cNvSpPr/>
          <p:nvPr/>
        </p:nvSpPr>
        <p:spPr>
          <a:xfrm rot="5400000">
            <a:off x="2729226" y="4361838"/>
            <a:ext cx="400110" cy="288200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1659422" y="5624237"/>
            <a:ext cx="296578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9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Enw’r aelod o'r staff yma</a:t>
            </a:r>
          </a:p>
        </p:txBody>
      </p:sp>
      <p:sp>
        <p:nvSpPr>
          <p:cNvPr id="244" name="Google Shape;244;p9"/>
          <p:cNvSpPr/>
          <p:nvPr/>
        </p:nvSpPr>
        <p:spPr>
          <a:xfrm rot="5400000">
            <a:off x="5866155" y="4358528"/>
            <a:ext cx="400110" cy="288200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797985" y="5620766"/>
            <a:ext cx="296578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9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Enw’r aelod o'r staff yma</a:t>
            </a:r>
          </a:p>
        </p:txBody>
      </p:sp>
      <p:sp>
        <p:nvSpPr>
          <p:cNvPr id="246" name="Google Shape;246;p9"/>
          <p:cNvSpPr/>
          <p:nvPr/>
        </p:nvSpPr>
        <p:spPr>
          <a:xfrm rot="5400000">
            <a:off x="9004718" y="4358528"/>
            <a:ext cx="400110" cy="288200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7974805" y="5620766"/>
            <a:ext cx="296578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900" b="1" dirty="0">
                <a:solidFill>
                  <a:srgbClr val="1B1862"/>
                </a:solidFill>
                <a:latin typeface="Cera Round Pro" panose="00000500000000000000" pitchFamily="50" charset="0"/>
                <a:sym typeface="Arial"/>
              </a:rPr>
              <a:t>Enw’r aelod o'r staff yma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229</Words>
  <Application>Microsoft Office PowerPoint</Application>
  <PresentationFormat>Widescreen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Cera Round Pro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Luke Evason-Browning</dc:creator>
  <cp:lastModifiedBy>Thejashri Supriya</cp:lastModifiedBy>
  <cp:revision>3</cp:revision>
  <dcterms:created xsi:type="dcterms:W3CDTF">2024-08-12T13:06:58Z</dcterms:created>
  <dcterms:modified xsi:type="dcterms:W3CDTF">2024-10-28T12:34:55Z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