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21"/>
  </p:notesMasterIdLst>
  <p:handoutMasterIdLst>
    <p:handoutMasterId r:id="rId22"/>
  </p:handoutMasterIdLst>
  <p:sldIdLst>
    <p:sldId id="564" r:id="rId2"/>
    <p:sldId id="393" r:id="rId3"/>
    <p:sldId id="652" r:id="rId4"/>
    <p:sldId id="647" r:id="rId5"/>
    <p:sldId id="654" r:id="rId6"/>
    <p:sldId id="655" r:id="rId7"/>
    <p:sldId id="646" r:id="rId8"/>
    <p:sldId id="656" r:id="rId9"/>
    <p:sldId id="657" r:id="rId10"/>
    <p:sldId id="659" r:id="rId11"/>
    <p:sldId id="660" r:id="rId12"/>
    <p:sldId id="582" r:id="rId13"/>
    <p:sldId id="661" r:id="rId14"/>
    <p:sldId id="662" r:id="rId15"/>
    <p:sldId id="663" r:id="rId16"/>
    <p:sldId id="670" r:id="rId17"/>
    <p:sldId id="665" r:id="rId18"/>
    <p:sldId id="664" r:id="rId19"/>
    <p:sldId id="622" r:id="rId20"/>
  </p:sldIdLst>
  <p:sldSz cx="12192000" cy="6858000"/>
  <p:notesSz cx="6797675" cy="9928225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3"/>
    <a:srgbClr val="817FAB"/>
    <a:srgbClr val="3E3B7E"/>
    <a:srgbClr val="1A0000"/>
    <a:srgbClr val="019CDF"/>
    <a:srgbClr val="C5C4E5"/>
    <a:srgbClr val="494973"/>
    <a:srgbClr val="F1FADC"/>
    <a:srgbClr val="097EC1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57" d="100"/>
          <a:sy n="57" d="100"/>
        </p:scale>
        <p:origin x="268" y="52"/>
      </p:cViewPr>
      <p:guideLst>
        <p:guide orient="horz" pos="2886"/>
        <p:guide pos="7242"/>
        <p:guide orient="horz" pos="709"/>
        <p:guide pos="438"/>
        <p:guide pos="3024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50" d="100"/>
          <a:sy n="50" d="100"/>
        </p:scale>
        <p:origin x="3600" y="43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data1.xml><?xml version="1.0" encoding="utf-8"?>
<dgm:dataModel xmlns:dgm="http://schemas.openxmlformats.org/drawingml/2006/diagram" xmlns:a="http://schemas.openxmlformats.org/drawingml/2006/main">
  <dgm:ptLst>
    <dgm:pt modelId="{3D84A251-E525-4EE2-8F0E-41640F244551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0C158F-C18C-474D-8DE9-97940C5290C0}">
      <dgm:prSet phldrT="[Text]" custT="1"/>
      <dgm:spPr>
        <a:solidFill>
          <a:schemeClr val="accent1"/>
        </a:solidFill>
      </dgm:spPr>
      <dgm:t>
        <a:bodyPr/>
        <a:lstStyle/>
        <a:p>
          <a:pPr marL="274320" algn="l"/>
          <a:r>
            <a:rPr lang="en-GB" altLang="en-US" sz="2400" b="1" dirty="0">
              <a:latin typeface="+mn-lt"/>
              <a:cs typeface="Arial" panose="020B0604020202020204" pitchFamily="34" charset="0"/>
            </a:rPr>
            <a:t> </a:t>
          </a:r>
          <a:endParaRPr lang="en-GB" sz="2400" b="1" dirty="0">
            <a:latin typeface="+mn-lt"/>
          </a:endParaRPr>
        </a:p>
      </dgm:t>
    </dgm:pt>
    <dgm:pt modelId="{117604EC-11D5-4FC2-9599-724C2D0EECD6}" type="parTrans" cxnId="{C280A17C-7D1E-4D33-BBA8-21E968B7C859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B3123DA1-94DE-49CB-95D7-B282B4FB12C3}" type="sibTrans" cxnId="{C280A17C-7D1E-4D33-BBA8-21E968B7C859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A822E49C-FC4F-40BA-8727-509B1893F7B6}">
      <dgm:prSet phldrT="[Text]" custT="1"/>
      <dgm:spPr>
        <a:solidFill>
          <a:srgbClr val="E00D62"/>
        </a:solidFill>
      </dgm:spPr>
      <dgm:t>
        <a:bodyPr/>
        <a:lstStyle/>
        <a:p>
          <a:pPr marL="274320" algn="l"/>
          <a:r>
            <a:rPr lang="en-GB" altLang="en-US" sz="2400" b="1" dirty="0">
              <a:latin typeface="+mn-lt"/>
              <a:cs typeface="Arial" panose="020B0604020202020204" pitchFamily="34" charset="0"/>
            </a:rPr>
            <a:t> </a:t>
          </a:r>
          <a:endParaRPr lang="en-GB" sz="2400" b="1" dirty="0">
            <a:latin typeface="+mn-lt"/>
          </a:endParaRPr>
        </a:p>
      </dgm:t>
    </dgm:pt>
    <dgm:pt modelId="{437C50F3-259D-48BF-B935-880758857BB1}" type="parTrans" cxnId="{02C1A697-64B9-4E56-88C2-B5C04FAC715A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AA6C212B-61E8-4180-90B7-9EC47EECE317}" type="sibTrans" cxnId="{02C1A697-64B9-4E56-88C2-B5C04FAC715A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5CCC30E3-5825-4665-93A2-6C54F2A2D2B9}">
      <dgm:prSet custT="1"/>
      <dgm:spPr>
        <a:solidFill>
          <a:srgbClr val="B8E851"/>
        </a:solidFill>
      </dgm:spPr>
      <dgm:t>
        <a:bodyPr/>
        <a:lstStyle/>
        <a:p>
          <a:r>
            <a:rPr lang="en-GB" altLang="en-US" sz="2400" b="1" dirty="0">
              <a:latin typeface="+mn-lt"/>
              <a:cs typeface="Arial" panose="020B0604020202020204" pitchFamily="34" charset="0"/>
            </a:rPr>
            <a:t> </a:t>
          </a:r>
          <a:endParaRPr lang="en-US" sz="2400" b="1" dirty="0">
            <a:latin typeface="+mn-lt"/>
          </a:endParaRPr>
        </a:p>
      </dgm:t>
    </dgm:pt>
    <dgm:pt modelId="{E2F953EF-327F-4E1D-884A-9965248D4656}" type="parTrans" cxnId="{DE3DE2AC-51A4-4699-97EA-BA0E5F5791B4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76F4FA4D-8232-4090-A9A2-D7EF4C9A30A1}" type="sibTrans" cxnId="{DE3DE2AC-51A4-4699-97EA-BA0E5F5791B4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611B0A13-AAC3-4528-833F-F4A34FCE8087}">
      <dgm:prSet custT="1"/>
      <dgm:spPr/>
      <dgm:t>
        <a:bodyPr/>
        <a:lstStyle/>
        <a:p>
          <a:endParaRPr lang="en-US" sz="2400" b="1" dirty="0">
            <a:latin typeface="+mn-lt"/>
          </a:endParaRPr>
        </a:p>
      </dgm:t>
    </dgm:pt>
    <dgm:pt modelId="{C7F1CA17-B52D-4920-95F3-549B7F421645}" type="parTrans" cxnId="{E5687B3F-1311-4539-BC33-19D9C6EAC30C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53319CDD-8872-4368-BCB9-16641A3B16BE}" type="sibTrans" cxnId="{E5687B3F-1311-4539-BC33-19D9C6EAC30C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36926C53-B3B7-4E0E-A36B-8C94B7C8C32B}" type="pres">
      <dgm:prSet presAssocID="{3D84A251-E525-4EE2-8F0E-41640F244551}" presName="Name0" presStyleCnt="0">
        <dgm:presLayoutVars>
          <dgm:dir/>
          <dgm:resizeHandles val="exact"/>
        </dgm:presLayoutVars>
      </dgm:prSet>
      <dgm:spPr/>
    </dgm:pt>
    <dgm:pt modelId="{346D9B12-FB76-471C-8E21-A0A155E8528A}" type="pres">
      <dgm:prSet presAssocID="{040C158F-C18C-474D-8DE9-97940C5290C0}" presName="parTxOnly" presStyleLbl="node1" presStyleIdx="0" presStyleCnt="4">
        <dgm:presLayoutVars>
          <dgm:bulletEnabled val="1"/>
        </dgm:presLayoutVars>
      </dgm:prSet>
      <dgm:spPr/>
    </dgm:pt>
    <dgm:pt modelId="{97208710-D92F-4305-93D5-38FE444B28BC}" type="pres">
      <dgm:prSet presAssocID="{B3123DA1-94DE-49CB-95D7-B282B4FB12C3}" presName="parSpace" presStyleCnt="0"/>
      <dgm:spPr/>
    </dgm:pt>
    <dgm:pt modelId="{9DEF6000-D249-423E-AC9B-79083147299E}" type="pres">
      <dgm:prSet presAssocID="{A822E49C-FC4F-40BA-8727-509B1893F7B6}" presName="parTxOnly" presStyleLbl="node1" presStyleIdx="1" presStyleCnt="4" custLinFactNeighborX="-1917" custLinFactNeighborY="-4955">
        <dgm:presLayoutVars>
          <dgm:bulletEnabled val="1"/>
        </dgm:presLayoutVars>
      </dgm:prSet>
      <dgm:spPr/>
    </dgm:pt>
    <dgm:pt modelId="{7DDA133B-DD2F-45A7-860C-93932FADFF3B}" type="pres">
      <dgm:prSet presAssocID="{AA6C212B-61E8-4180-90B7-9EC47EECE317}" presName="parSpace" presStyleCnt="0"/>
      <dgm:spPr/>
    </dgm:pt>
    <dgm:pt modelId="{D79C0D2F-B0E8-4FF3-9DB8-50E218BA1D60}" type="pres">
      <dgm:prSet presAssocID="{5CCC30E3-5825-4665-93A2-6C54F2A2D2B9}" presName="parTxOnly" presStyleLbl="node1" presStyleIdx="2" presStyleCnt="4">
        <dgm:presLayoutVars>
          <dgm:bulletEnabled val="1"/>
        </dgm:presLayoutVars>
      </dgm:prSet>
      <dgm:spPr/>
    </dgm:pt>
    <dgm:pt modelId="{AA6DDDC9-622D-4803-AE2F-7F8ACCF0D41F}" type="pres">
      <dgm:prSet presAssocID="{76F4FA4D-8232-4090-A9A2-D7EF4C9A30A1}" presName="parSpace" presStyleCnt="0"/>
      <dgm:spPr/>
    </dgm:pt>
    <dgm:pt modelId="{199A920D-27A0-4333-8F36-07C56C9500D4}" type="pres">
      <dgm:prSet presAssocID="{611B0A13-AAC3-4528-833F-F4A34FCE808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6851F00-C4D3-1A49-9F82-888FD5679DC3}" type="presOf" srcId="{611B0A13-AAC3-4528-833F-F4A34FCE8087}" destId="{199A920D-27A0-4333-8F36-07C56C9500D4}" srcOrd="0" destOrd="0" presId="urn:microsoft.com/office/officeart/2005/8/layout/hChevron3"/>
    <dgm:cxn modelId="{E5687B3F-1311-4539-BC33-19D9C6EAC30C}" srcId="{3D84A251-E525-4EE2-8F0E-41640F244551}" destId="{611B0A13-AAC3-4528-833F-F4A34FCE8087}" srcOrd="3" destOrd="0" parTransId="{C7F1CA17-B52D-4920-95F3-549B7F421645}" sibTransId="{53319CDD-8872-4368-BCB9-16641A3B16BE}"/>
    <dgm:cxn modelId="{F6435440-0E9A-8740-84E2-C6817DD178AC}" type="presOf" srcId="{040C158F-C18C-474D-8DE9-97940C5290C0}" destId="{346D9B12-FB76-471C-8E21-A0A155E8528A}" srcOrd="0" destOrd="0" presId="urn:microsoft.com/office/officeart/2005/8/layout/hChevron3"/>
    <dgm:cxn modelId="{44BEE05B-872B-4B4A-91EC-A6EB5765CF25}" type="presOf" srcId="{3D84A251-E525-4EE2-8F0E-41640F244551}" destId="{36926C53-B3B7-4E0E-A36B-8C94B7C8C32B}" srcOrd="0" destOrd="0" presId="urn:microsoft.com/office/officeart/2005/8/layout/hChevron3"/>
    <dgm:cxn modelId="{C280A17C-7D1E-4D33-BBA8-21E968B7C859}" srcId="{3D84A251-E525-4EE2-8F0E-41640F244551}" destId="{040C158F-C18C-474D-8DE9-97940C5290C0}" srcOrd="0" destOrd="0" parTransId="{117604EC-11D5-4FC2-9599-724C2D0EECD6}" sibTransId="{B3123DA1-94DE-49CB-95D7-B282B4FB12C3}"/>
    <dgm:cxn modelId="{02C1A697-64B9-4E56-88C2-B5C04FAC715A}" srcId="{3D84A251-E525-4EE2-8F0E-41640F244551}" destId="{A822E49C-FC4F-40BA-8727-509B1893F7B6}" srcOrd="1" destOrd="0" parTransId="{437C50F3-259D-48BF-B935-880758857BB1}" sibTransId="{AA6C212B-61E8-4180-90B7-9EC47EECE317}"/>
    <dgm:cxn modelId="{DE3DE2AC-51A4-4699-97EA-BA0E5F5791B4}" srcId="{3D84A251-E525-4EE2-8F0E-41640F244551}" destId="{5CCC30E3-5825-4665-93A2-6C54F2A2D2B9}" srcOrd="2" destOrd="0" parTransId="{E2F953EF-327F-4E1D-884A-9965248D4656}" sibTransId="{76F4FA4D-8232-4090-A9A2-D7EF4C9A30A1}"/>
    <dgm:cxn modelId="{81AA72CD-7567-1A4A-9E49-34018BCFFC0D}" type="presOf" srcId="{A822E49C-FC4F-40BA-8727-509B1893F7B6}" destId="{9DEF6000-D249-423E-AC9B-79083147299E}" srcOrd="0" destOrd="0" presId="urn:microsoft.com/office/officeart/2005/8/layout/hChevron3"/>
    <dgm:cxn modelId="{7DB8D4FD-21AF-7546-B22C-3660D13029E0}" type="presOf" srcId="{5CCC30E3-5825-4665-93A2-6C54F2A2D2B9}" destId="{D79C0D2F-B0E8-4FF3-9DB8-50E218BA1D60}" srcOrd="0" destOrd="0" presId="urn:microsoft.com/office/officeart/2005/8/layout/hChevron3"/>
    <dgm:cxn modelId="{303D2470-C8AE-634D-8363-DCE10A40F318}" type="presParOf" srcId="{36926C53-B3B7-4E0E-A36B-8C94B7C8C32B}" destId="{346D9B12-FB76-471C-8E21-A0A155E8528A}" srcOrd="0" destOrd="0" presId="urn:microsoft.com/office/officeart/2005/8/layout/hChevron3"/>
    <dgm:cxn modelId="{8C531D7C-88FF-DA49-BDDE-B6CE0C74E987}" type="presParOf" srcId="{36926C53-B3B7-4E0E-A36B-8C94B7C8C32B}" destId="{97208710-D92F-4305-93D5-38FE444B28BC}" srcOrd="1" destOrd="0" presId="urn:microsoft.com/office/officeart/2005/8/layout/hChevron3"/>
    <dgm:cxn modelId="{45E18DBE-FFFD-DD46-8B1E-4C7082700979}" type="presParOf" srcId="{36926C53-B3B7-4E0E-A36B-8C94B7C8C32B}" destId="{9DEF6000-D249-423E-AC9B-79083147299E}" srcOrd="2" destOrd="0" presId="urn:microsoft.com/office/officeart/2005/8/layout/hChevron3"/>
    <dgm:cxn modelId="{7E56D998-D15E-8C46-90B1-21E4B7A58E59}" type="presParOf" srcId="{36926C53-B3B7-4E0E-A36B-8C94B7C8C32B}" destId="{7DDA133B-DD2F-45A7-860C-93932FADFF3B}" srcOrd="3" destOrd="0" presId="urn:microsoft.com/office/officeart/2005/8/layout/hChevron3"/>
    <dgm:cxn modelId="{F9062BA1-EB6B-F043-9226-00AB28E2B306}" type="presParOf" srcId="{36926C53-B3B7-4E0E-A36B-8C94B7C8C32B}" destId="{D79C0D2F-B0E8-4FF3-9DB8-50E218BA1D60}" srcOrd="4" destOrd="0" presId="urn:microsoft.com/office/officeart/2005/8/layout/hChevron3"/>
    <dgm:cxn modelId="{02A215DF-E53C-104F-9848-BF9994BA7A85}" type="presParOf" srcId="{36926C53-B3B7-4E0E-A36B-8C94B7C8C32B}" destId="{AA6DDDC9-622D-4803-AE2F-7F8ACCF0D41F}" srcOrd="5" destOrd="0" presId="urn:microsoft.com/office/officeart/2005/8/layout/hChevron3"/>
    <dgm:cxn modelId="{A5030FF5-F232-D145-BA20-F99635328F23}" type="presParOf" srcId="{36926C53-B3B7-4E0E-A36B-8C94B7C8C32B}" destId="{199A920D-27A0-4333-8F36-07C56C9500D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496888"/>
            <a:ext cx="5308600" cy="298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8357" y="3982021"/>
            <a:ext cx="6209589" cy="544749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66" y="9429516"/>
            <a:ext cx="2946925" cy="496411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45F8681-0C06-402A-AC2E-8A9454B414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18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3427413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58357" y="4748468"/>
            <a:ext cx="6209589" cy="4681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930B34-1AA0-4B72-87E8-EC7977ED013F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8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z="140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8681-0C06-402A-AC2E-8A9454B41412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512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sz="110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Diweddwch y sesiwn ac atgoffwch bawb am</a:t>
            </a:r>
            <a:r>
              <a:rPr lang="cy-GB" sz="1100" baseline="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 y rhaglen ehangach a’r adnoddau sydd ar gael</a:t>
            </a:r>
            <a:r>
              <a:rPr lang="cy-GB" sz="110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cy-GB" sz="1100" noProof="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1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6" y="1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5" y="1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1"/>
            <a:ext cx="6611811" cy="1976719"/>
          </a:xfrm>
        </p:spPr>
        <p:txBody>
          <a:bodyPr anchor="ctr">
            <a:noAutofit/>
          </a:bodyPr>
          <a:lstStyle>
            <a:lvl1pPr algn="l">
              <a:defRPr sz="5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0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050512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2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0692" y="3100371"/>
            <a:ext cx="11490619" cy="871616"/>
            <a:chOff x="371789" y="2426676"/>
            <a:chExt cx="9716345" cy="703385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371789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 userDrawn="1"/>
          </p:nvSpPr>
          <p:spPr>
            <a:xfrm>
              <a:off x="2233858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>
            <a:xfrm>
              <a:off x="4095927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>
            <a:xfrm>
              <a:off x="5957996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7820065" y="2426676"/>
              <a:ext cx="2268069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59075" y="1714920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00119" y="1714921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751" y="1714922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902215" y="4088565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96847" y="4088566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0884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689027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7169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85312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83455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3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1050511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1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8F27-4A71-D846-BC2B-B93386E5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53C3-6B76-AF44-AF38-D5E3E384FCA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E044-BD56-3341-9B12-DF963889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A7E2-7853-5345-AC26-660DC5A5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E92AD-B718-B346-A467-A61797A0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2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7" y="2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6" y="2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2"/>
            <a:ext cx="6611811" cy="1976719"/>
          </a:xfrm>
        </p:spPr>
        <p:txBody>
          <a:bodyPr anchor="ctr">
            <a:noAutofit/>
          </a:bodyPr>
          <a:lstStyle>
            <a:lvl1pPr algn="l">
              <a:defRPr sz="6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1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5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900953"/>
            <a:chOff x="-1" y="-952499"/>
            <a:chExt cx="12192001" cy="1257301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>
            <a:xfrm>
              <a:off x="1099017" y="-952499"/>
              <a:ext cx="10687051" cy="1257301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956" y="-952499"/>
              <a:ext cx="1638300" cy="1257300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3700" y="-951174"/>
              <a:ext cx="1638300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" y="-951174"/>
              <a:ext cx="628651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-1" y="6237312"/>
            <a:ext cx="12192001" cy="62068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889" y="5577"/>
            <a:ext cx="11207759" cy="8921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1173708"/>
            <a:ext cx="10667999" cy="4907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345000"/>
            <a:ext cx="1359032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50" r:id="rId4"/>
    <p:sldLayoutId id="2147484352" r:id="rId5"/>
    <p:sldLayoutId id="2147484348" r:id="rId6"/>
    <p:sldLayoutId id="2147484414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28" y="764704"/>
            <a:ext cx="8208912" cy="2897184"/>
          </a:xfrm>
        </p:spPr>
        <p:txBody>
          <a:bodyPr/>
          <a:lstStyle/>
          <a:p>
            <a:r>
              <a:rPr lang="cy-GB" sz="40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  <a:t>Wythnos Gwrth-fwlio 2019: Mae Newid yn Dechrau Gyda Ni</a:t>
            </a:r>
            <a:br>
              <a:rPr lang="cy-GB" sz="48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</a:br>
            <a:r>
              <a:rPr lang="cy-GB" sz="28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  <a:t>PowerPoint Gwers ar gyfer Ysgolion Cynradd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6"/>
          <a:stretch/>
        </p:blipFill>
        <p:spPr>
          <a:xfrm>
            <a:off x="8096926" y="1988840"/>
            <a:ext cx="3868933" cy="2371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08" y="476672"/>
            <a:ext cx="3729332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3929" y="1147391"/>
            <a:ext cx="2962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>
                <a:latin typeface="Tempus Sans ITC" panose="04020404030D07020202" pitchFamily="82" charset="0"/>
              </a:rPr>
              <a:t> </a:t>
            </a:r>
            <a:r>
              <a:rPr lang="cy-GB" sz="4400" b="1" i="1" dirty="0">
                <a:latin typeface="Tempus Sans ITC" panose="04020404030D07020202" pitchFamily="82" charset="0"/>
              </a:rPr>
              <a:t>GRYMUSO</a:t>
            </a:r>
            <a:endParaRPr lang="en-GB" sz="4400" i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gyda...?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Faiza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darllen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neges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ffôn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Mae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hi’n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edrych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bryderus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Gallwch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glywed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rhywun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dweud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rhywbeth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cas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wrth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Grace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buarth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chwarae</a:t>
            </a:r>
            <a:endParaRPr lang="en-GB" sz="2300" b="1" dirty="0">
              <a:solidFill>
                <a:schemeClr val="accent5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 disgybl o ddosbarth arall yn crwydro o gwmpas ac nid oes ganddo neb i chwarae. 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256240" y="260648"/>
            <a:ext cx="3384376" cy="7763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allech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5270730"/>
            <a:ext cx="2023898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hanwybyddu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1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176310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Gwenu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700375" y="4251231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iddyn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ydyn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iawn</a:t>
            </a: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5122594"/>
            <a:ext cx="2132948" cy="101949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 a allwch chi helpu</a:t>
            </a:r>
            <a:endParaRPr lang="en-GB" sz="21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3219807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Cerdded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ffwrdd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422824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gwahodd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gymryd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rhan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2219178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Chwilio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oedolyn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2212233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Chwerthin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56440" y="1196752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canmol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3231732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Eistedd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gyda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7451" r="8630" b="14300"/>
          <a:stretch/>
        </p:blipFill>
        <p:spPr>
          <a:xfrm>
            <a:off x="3941348" y="4790812"/>
            <a:ext cx="2370676" cy="1950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3250" r="21748" b="10100"/>
          <a:stretch/>
        </p:blipFill>
        <p:spPr>
          <a:xfrm>
            <a:off x="4188454" y="2766526"/>
            <a:ext cx="1728192" cy="21026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15350" r="14684" b="12200"/>
          <a:stretch/>
        </p:blipFill>
        <p:spPr>
          <a:xfrm>
            <a:off x="4195918" y="927029"/>
            <a:ext cx="1756066" cy="17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gyda...? 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Gallwch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weld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ffrind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gwthio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rhywun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dweud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‘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Chei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ddim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chwarae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gyda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’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wrth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ddisgybl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arall</a:t>
            </a:r>
            <a:r>
              <a:rPr lang="en-GB" sz="21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rhywun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gwneud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hwyl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ben Isaac. Nid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yw’n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gwenu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mae’n edrych yn </a:t>
            </a:r>
            <a:r>
              <a:rPr lang="en-GB" sz="22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ofidus</a:t>
            </a:r>
            <a:r>
              <a:rPr lang="en-GB" sz="22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rhywun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anfon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neges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gas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atoch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am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unigolyn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dosbarth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441240" y="260648"/>
            <a:ext cx="3256619" cy="7763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allech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5270730"/>
            <a:ext cx="2023897" cy="97351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hanwybyddu</a:t>
            </a: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176310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Gwenu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646638" y="4228240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iddyn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ydyn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iawn</a:t>
            </a: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5270730"/>
            <a:ext cx="2023898" cy="9805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 a allwch chi helpu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3219807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Cerdded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ffwrdd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422824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gwahodd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gymryd</a:t>
            </a:r>
            <a:r>
              <a:rPr lang="en-GB" sz="21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1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rhan</a:t>
            </a:r>
            <a:endParaRPr lang="en-GB" sz="21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2219178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Chwilio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oedolyn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2212233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Chwerthin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56440" y="1196752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canmol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3231732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Eistedd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gyda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3750" r="8629" b="16401"/>
          <a:stretch/>
        </p:blipFill>
        <p:spPr>
          <a:xfrm>
            <a:off x="4079776" y="980728"/>
            <a:ext cx="2611385" cy="1772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 b="12752"/>
          <a:stretch/>
        </p:blipFill>
        <p:spPr>
          <a:xfrm>
            <a:off x="4079776" y="2780928"/>
            <a:ext cx="2617095" cy="18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4300" r="16400" b="16401"/>
          <a:stretch/>
        </p:blipFill>
        <p:spPr>
          <a:xfrm>
            <a:off x="4367808" y="4475336"/>
            <a:ext cx="21831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A </a:t>
            </a:r>
            <a:r>
              <a:rPr lang="en-US" sz="3200" b="1" dirty="0" err="1">
                <a:latin typeface="+mj-lt"/>
              </a:rPr>
              <a:t>ydych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chi’n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credu</a:t>
            </a:r>
            <a:r>
              <a:rPr lang="en-US" sz="3200" b="1" dirty="0">
                <a:latin typeface="+mj-lt"/>
              </a:rPr>
              <a:t> bod </a:t>
            </a:r>
            <a:r>
              <a:rPr lang="en-US" sz="3200" b="1" dirty="0" err="1">
                <a:latin typeface="+mj-lt"/>
              </a:rPr>
              <a:t>lleihau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bwlio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yn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eich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ysgol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yn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bosibl</a:t>
            </a:r>
            <a:r>
              <a:rPr lang="en-US" sz="3200" b="1" dirty="0">
                <a:latin typeface="+mj-lt"/>
              </a:rPr>
              <a:t>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63A4DB4-70AE-8B49-B220-0C514A3420B3}"/>
              </a:ext>
            </a:extLst>
          </p:cNvPr>
          <p:cNvSpPr txBox="1">
            <a:spLocks/>
          </p:cNvSpPr>
          <p:nvPr/>
        </p:nvSpPr>
        <p:spPr>
          <a:xfrm>
            <a:off x="2244810" y="1687843"/>
            <a:ext cx="7702380" cy="1482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5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8E0DC-6448-EA49-AF05-1A31513385FC}"/>
              </a:ext>
            </a:extLst>
          </p:cNvPr>
          <p:cNvGrpSpPr/>
          <p:nvPr/>
        </p:nvGrpSpPr>
        <p:grpSpPr>
          <a:xfrm>
            <a:off x="1841474" y="1236186"/>
            <a:ext cx="8509051" cy="3169579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96F677-AA6D-F14A-9F40-5EC7B0D0244B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A628F7-3C36-EA4D-81BC-90A08EBF85CB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4B1AF8-7904-9E4E-8D74-C3D484EED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5371E8-1E9A-C14A-A0D7-401C0FD13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91C7C3-12F4-DB4E-90EC-3B4F9A65CB33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7D7D883-C81E-534C-A6EB-1A644EA53A1D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AFFDC44-BB5B-9C49-80D1-8971DAFC9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60A8F5A-BBE9-0841-A921-8C0C137D1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3170382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 ... Chi! 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2C009CE2-40F0-4740-8AEC-B63F110C6FFD}"/>
              </a:ext>
            </a:extLst>
          </p:cNvPr>
          <p:cNvSpPr/>
          <p:nvPr/>
        </p:nvSpPr>
        <p:spPr>
          <a:xfrm>
            <a:off x="442293" y="1124744"/>
            <a:ext cx="5400600" cy="25536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Mae bwlio yn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fater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pwysig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a gall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ymateb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hynny fod yn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anodd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iawn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ond wrth wneud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newidiadau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bychan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syml,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gallwn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ni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oll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sicrhau bod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hysgol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yn lle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diogel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hapus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bawb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84F6E7-0B93-F34C-B746-7083AE4398FF}"/>
              </a:ext>
            </a:extLst>
          </p:cNvPr>
          <p:cNvSpPr/>
          <p:nvPr/>
        </p:nvSpPr>
        <p:spPr>
          <a:xfrm>
            <a:off x="6130925" y="1124744"/>
            <a:ext cx="5653707" cy="20530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Gweithgaredd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unigol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Meddyliwch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am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newid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gallech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chi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ei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wneud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fyddai’n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gwneud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ysgol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lle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gwell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fyth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ble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fydd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bwlio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fyth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digwydd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020D8A23-3FFC-AD49-BDA8-08F0BAC0E697}"/>
              </a:ext>
            </a:extLst>
          </p:cNvPr>
          <p:cNvSpPr/>
          <p:nvPr/>
        </p:nvSpPr>
        <p:spPr>
          <a:xfrm>
            <a:off x="471179" y="3770318"/>
            <a:ext cx="5371714" cy="21267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Felly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peidiwch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ag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oedi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! Pa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newid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wnewch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heddiw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a bob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dydd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helpu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herio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bwlio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282298-7FFF-8B40-88BF-47EC384DF4FA}"/>
              </a:ext>
            </a:extLst>
          </p:cNvPr>
          <p:cNvSpPr/>
          <p:nvPr/>
        </p:nvSpPr>
        <p:spPr>
          <a:xfrm>
            <a:off x="6130925" y="3404802"/>
            <a:ext cx="2701379" cy="26884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Ysgrifennwch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hynny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mewn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addewid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calon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Mae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Newid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yn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Dechrau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Gyda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Ni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7110" r="6709" b="6217"/>
          <a:stretch/>
        </p:blipFill>
        <p:spPr bwMode="auto">
          <a:xfrm rot="1303107">
            <a:off x="9159954" y="3525037"/>
            <a:ext cx="2448272" cy="2979811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0DE7BD-7A4D-42F2-8459-90681D61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Syniadau ynghylch Addewidion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E65FDE7-CB46-814A-9000-046465764FF3}"/>
              </a:ext>
            </a:extLst>
          </p:cNvPr>
          <p:cNvSpPr/>
          <p:nvPr/>
        </p:nvSpPr>
        <p:spPr>
          <a:xfrm>
            <a:off x="8544272" y="973352"/>
            <a:ext cx="3384376" cy="1735568"/>
          </a:xfrm>
          <a:prstGeom prst="wedgeRoundRectCallout">
            <a:avLst>
              <a:gd name="adj1" fmla="val -1080"/>
              <a:gd name="adj2" fmla="val 738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“...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gofyn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ddisgyblion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a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ydyn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nhw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wedi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mwynhau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hawr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ginio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bob </a:t>
            </a:r>
            <a:r>
              <a:rPr lang="en-US" sz="23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dydd</a:t>
            </a:r>
            <a:r>
              <a:rPr lang="en-US" sz="23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!”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1" y="1911642"/>
            <a:ext cx="3470674" cy="3470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336" y="2505666"/>
            <a:ext cx="3672408" cy="367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" y="1528058"/>
            <a:ext cx="4185606" cy="4185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20" y="2077462"/>
            <a:ext cx="3074379" cy="2954478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5356D9F-99AB-8847-A269-252B25069259}"/>
              </a:ext>
            </a:extLst>
          </p:cNvPr>
          <p:cNvSpPr/>
          <p:nvPr/>
        </p:nvSpPr>
        <p:spPr>
          <a:xfrm>
            <a:off x="4156313" y="1000958"/>
            <a:ext cx="3601428" cy="1590471"/>
          </a:xfrm>
          <a:prstGeom prst="wedgeRoundRectCallout">
            <a:avLst>
              <a:gd name="adj1" fmla="val -3439"/>
              <a:gd name="adj2" fmla="val 64761"/>
              <a:gd name="adj3" fmla="val 16667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C358943-17E6-8D4A-9BA0-BBD8744FD340}"/>
              </a:ext>
            </a:extLst>
          </p:cNvPr>
          <p:cNvSpPr/>
          <p:nvPr/>
        </p:nvSpPr>
        <p:spPr>
          <a:xfrm>
            <a:off x="6065878" y="4677487"/>
            <a:ext cx="3471830" cy="1529034"/>
          </a:xfrm>
          <a:prstGeom prst="wedgeRoundRectCallout">
            <a:avLst>
              <a:gd name="adj1" fmla="val -3299"/>
              <a:gd name="adj2" fmla="val -95810"/>
              <a:gd name="adj3" fmla="val 16667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12" y="2240416"/>
            <a:ext cx="2778974" cy="267059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2E37104-BCE5-B04A-8C1B-080ED6B82DF9}"/>
              </a:ext>
            </a:extLst>
          </p:cNvPr>
          <p:cNvSpPr/>
          <p:nvPr/>
        </p:nvSpPr>
        <p:spPr>
          <a:xfrm>
            <a:off x="2104409" y="4650293"/>
            <a:ext cx="3601429" cy="1589307"/>
          </a:xfrm>
          <a:prstGeom prst="wedgeRoundRectCallout">
            <a:avLst>
              <a:gd name="adj1" fmla="val 26354"/>
              <a:gd name="adj2" fmla="val -91246"/>
              <a:gd name="adj3" fmla="val 16667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FBF9DA0-65A0-4346-868A-2BBEC59594B3}"/>
              </a:ext>
            </a:extLst>
          </p:cNvPr>
          <p:cNvSpPr/>
          <p:nvPr/>
        </p:nvSpPr>
        <p:spPr>
          <a:xfrm>
            <a:off x="225455" y="1183592"/>
            <a:ext cx="3406056" cy="1595321"/>
          </a:xfrm>
          <a:prstGeom prst="wedgeRoundRectCallout">
            <a:avLst>
              <a:gd name="adj1" fmla="val -3558"/>
              <a:gd name="adj2" fmla="val 84390"/>
              <a:gd name="adj3" fmla="val 16667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4D4C5F-E539-4AA5-9D90-F660384B8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689" y="1262129"/>
            <a:ext cx="3252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F3B73"/>
                </a:solidFill>
                <a:latin typeface="+mn-lt"/>
              </a:rPr>
              <a:t> “…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gofalu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am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blant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sy’n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edrych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yn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unig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yn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ystod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amser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cinio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2086" y="1108366"/>
            <a:ext cx="32361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rgbClr val="1F3B73"/>
                </a:solidFill>
                <a:latin typeface="+mn-lt"/>
              </a:rPr>
              <a:t>“…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penderfynu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peidio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rhannu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pethau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a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allai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beri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gofid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i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rywun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arall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.”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3389" y="4712274"/>
            <a:ext cx="35798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rgbClr val="1F3B73"/>
                </a:solidFill>
                <a:latin typeface="+mn-lt"/>
              </a:rPr>
              <a:t> “… sicrhau bod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fy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ffrindiau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yn gwybod y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gallan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nhw </a:t>
            </a:r>
            <a:r>
              <a:rPr lang="en-GB" sz="2300" b="1" dirty="0" err="1">
                <a:solidFill>
                  <a:srgbClr val="1F3B73"/>
                </a:solidFill>
                <a:latin typeface="+mn-lt"/>
              </a:rPr>
              <a:t>siarad</a:t>
            </a:r>
            <a:r>
              <a:rPr lang="en-GB" sz="2300" b="1" dirty="0">
                <a:solidFill>
                  <a:srgbClr val="1F3B73"/>
                </a:solidFill>
                <a:latin typeface="+mn-lt"/>
              </a:rPr>
              <a:t> gyda fi bob amser.”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10376" y="4749506"/>
            <a:ext cx="28407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>
                <a:solidFill>
                  <a:srgbClr val="1F3B73"/>
                </a:solidFill>
                <a:latin typeface="+mn-lt"/>
              </a:rPr>
              <a:t>“…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gwahodd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pobl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i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gymryd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rhan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hyd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yn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oed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os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nad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ydyn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nhw’n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ffrindiau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rgbClr val="1F3B73"/>
                </a:solidFill>
                <a:latin typeface="+mn-lt"/>
              </a:rPr>
              <a:t>i</a:t>
            </a:r>
            <a:r>
              <a:rPr lang="en-GB" sz="2100" b="1" dirty="0">
                <a:solidFill>
                  <a:srgbClr val="1F3B73"/>
                </a:solidFill>
                <a:latin typeface="+mn-lt"/>
              </a:rPr>
              <a:t> fi.”</a:t>
            </a:r>
          </a:p>
        </p:txBody>
      </p:sp>
    </p:spTree>
    <p:extLst>
      <p:ext uri="{BB962C8B-B14F-4D97-AF65-F5344CB8AC3E}">
        <p14:creationId xmlns:p14="http://schemas.microsoft.com/office/powerpoint/2010/main" val="40992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gyda...  Ni! </a:t>
            </a:r>
          </a:p>
        </p:txBody>
      </p:sp>
      <p:pic>
        <p:nvPicPr>
          <p:cNvPr id="4" name="Picture 3" descr="A picture containing indoor, cup, sitting, table&#10;&#10;Description automatically generated">
            <a:extLst>
              <a:ext uri="{FF2B5EF4-FFF2-40B4-BE49-F238E27FC236}">
                <a16:creationId xmlns:a16="http://schemas.microsoft.com/office/drawing/2014/main" id="{CA554EE8-9C5C-264B-8C2A-2F57CC2EA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299" y="1737663"/>
            <a:ext cx="3269501" cy="283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42FA8-17E3-B44B-B6B9-F784DBD81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096" y="1744446"/>
            <a:ext cx="4109435" cy="3082076"/>
          </a:xfrm>
          <a:prstGeom prst="rect">
            <a:avLst/>
          </a:prstGeom>
        </p:spPr>
      </p:pic>
      <p:pic>
        <p:nvPicPr>
          <p:cNvPr id="6" name="Picture 5" descr="A person wearing a yellow jacket&#10;&#10;Description automatically generated">
            <a:extLst>
              <a:ext uri="{FF2B5EF4-FFF2-40B4-BE49-F238E27FC236}">
                <a16:creationId xmlns:a16="http://schemas.microsoft.com/office/drawing/2014/main" id="{1F6B44D7-182B-4B46-9741-B6AAD3CC4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067" y="1804402"/>
            <a:ext cx="3173761" cy="3173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04776-F536-A14B-B595-AD67C0823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568" y="1626112"/>
            <a:ext cx="2744614" cy="3275051"/>
          </a:xfrm>
          <a:prstGeom prst="rect">
            <a:avLst/>
          </a:prstGeom>
        </p:spPr>
      </p:pic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A225EE99-F8E5-B145-8A8B-FD41C2E0C9A2}"/>
              </a:ext>
            </a:extLst>
          </p:cNvPr>
          <p:cNvSpPr/>
          <p:nvPr/>
        </p:nvSpPr>
        <p:spPr>
          <a:xfrm>
            <a:off x="1559496" y="4708188"/>
            <a:ext cx="9063389" cy="150503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3200" b="1" dirty="0">
                <a:solidFill>
                  <a:schemeClr val="accent1"/>
                </a:solidFill>
              </a:rPr>
              <a:t>A </a:t>
            </a:r>
            <a:r>
              <a:rPr lang="en-GB" sz="3200" b="1" dirty="0" err="1">
                <a:solidFill>
                  <a:schemeClr val="accent1"/>
                </a:solidFill>
              </a:rPr>
              <a:t>oes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unrhyw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beth</a:t>
            </a:r>
            <a:r>
              <a:rPr lang="en-GB" sz="3200" b="1" dirty="0">
                <a:solidFill>
                  <a:schemeClr val="accent1"/>
                </a:solidFill>
              </a:rPr>
              <a:t> y </a:t>
            </a:r>
            <a:r>
              <a:rPr lang="en-GB" sz="3200" b="1" dirty="0" err="1">
                <a:solidFill>
                  <a:schemeClr val="accent1"/>
                </a:solidFill>
              </a:rPr>
              <a:t>gallem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ni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ei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roi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yn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ein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dosbarth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i’n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hannog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ni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wneud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newidiadau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stopio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bwlio</a:t>
            </a:r>
            <a:r>
              <a:rPr lang="en-GB" sz="3200" b="1" dirty="0">
                <a:solidFill>
                  <a:schemeClr val="accent1"/>
                </a:solidFill>
              </a:rPr>
              <a:t>? 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4C81A62B-7949-404D-B787-57F7E10677FF}"/>
              </a:ext>
            </a:extLst>
          </p:cNvPr>
          <p:cNvSpPr/>
          <p:nvPr/>
        </p:nvSpPr>
        <p:spPr>
          <a:xfrm>
            <a:off x="9324868" y="1050608"/>
            <a:ext cx="2867132" cy="77723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Crëwch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wal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Ysbrydoli</a:t>
            </a:r>
            <a:endParaRPr lang="en-GB" sz="24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2B7D524D-2E71-214A-B6E6-7BFE30462A09}"/>
              </a:ext>
            </a:extLst>
          </p:cNvPr>
          <p:cNvSpPr/>
          <p:nvPr/>
        </p:nvSpPr>
        <p:spPr>
          <a:xfrm>
            <a:off x="6369747" y="1050608"/>
            <a:ext cx="2783421" cy="8236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Crëwch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wal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teimladau</a:t>
            </a:r>
            <a:endParaRPr lang="en-GB" sz="24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07562D8E-F017-8445-B0EA-19EF21F13D5F}"/>
              </a:ext>
            </a:extLst>
          </p:cNvPr>
          <p:cNvSpPr/>
          <p:nvPr/>
        </p:nvSpPr>
        <p:spPr>
          <a:xfrm>
            <a:off x="3356340" y="1044565"/>
            <a:ext cx="2729362" cy="7374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Crëwch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lyfrau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ffrwydro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!</a:t>
            </a:r>
            <a:endParaRPr lang="en-GB" sz="24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38992F72-2435-E247-AFE7-4A4B5482C324}"/>
              </a:ext>
            </a:extLst>
          </p:cNvPr>
          <p:cNvSpPr/>
          <p:nvPr/>
        </p:nvSpPr>
        <p:spPr>
          <a:xfrm>
            <a:off x="108031" y="1050617"/>
            <a:ext cx="2902929" cy="7540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Cychwynnwch</a:t>
            </a:r>
            <a:r>
              <a:rPr lang="en-GB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lenwi</a:t>
            </a:r>
            <a:r>
              <a:rPr lang="en-GB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jar â </a:t>
            </a:r>
            <a:r>
              <a:rPr lang="en-GB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newidiadau</a:t>
            </a:r>
            <a:r>
              <a:rPr lang="en-GB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bychan</a:t>
            </a:r>
            <a:endParaRPr lang="en-GB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6A615A3-96E7-46EE-87C3-4AB6529E5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64" y="-393005"/>
            <a:ext cx="10684736" cy="2083694"/>
          </a:xfrm>
        </p:spPr>
        <p:txBody>
          <a:bodyPr/>
          <a:lstStyle/>
          <a:p>
            <a:r>
              <a:rPr lang="cy-GB" b="1" noProof="0" dirty="0"/>
              <a:t>Mae newid yn dechrau gyda...  Ni!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8" y="-332456"/>
            <a:ext cx="3756422" cy="3756422"/>
          </a:xfrm>
        </p:spPr>
      </p:pic>
      <p:sp>
        <p:nvSpPr>
          <p:cNvPr id="5" name="TextBox 4"/>
          <p:cNvSpPr txBox="1"/>
          <p:nvPr/>
        </p:nvSpPr>
        <p:spPr>
          <a:xfrm>
            <a:off x="9624392" y="70089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Mae </a:t>
            </a:r>
            <a:r>
              <a:rPr lang="en-GB" sz="3200" b="1" dirty="0" err="1">
                <a:solidFill>
                  <a:schemeClr val="bg1"/>
                </a:solidFill>
                <a:latin typeface="+mn-lt"/>
              </a:rPr>
              <a:t>eich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 barn </a:t>
            </a:r>
            <a:r>
              <a:rPr lang="en-GB" sz="3200" b="1" dirty="0" err="1">
                <a:solidFill>
                  <a:schemeClr val="bg1"/>
                </a:solidFill>
                <a:latin typeface="+mn-lt"/>
              </a:rPr>
              <a:t>yn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</a:rPr>
              <a:t>cyfrif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! </a:t>
            </a:r>
          </a:p>
        </p:txBody>
      </p:sp>
      <p:sp>
        <p:nvSpPr>
          <p:cNvPr id="6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3771793" y="2780928"/>
            <a:ext cx="4787741" cy="14584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ydych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chi’n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credu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bod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lleihau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bwlio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yn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eich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ysgol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yn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bosibl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4D41248F-B1B5-4E81-93C3-71A70A555EC4}"/>
              </a:ext>
            </a:extLst>
          </p:cNvPr>
          <p:cNvSpPr/>
          <p:nvPr/>
        </p:nvSpPr>
        <p:spPr>
          <a:xfrm>
            <a:off x="377802" y="1883117"/>
            <a:ext cx="8718656" cy="8021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wythnos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hon,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sicrhau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llais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cael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glywed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C85AD3C7-4A2E-44F6-936F-5B3521B6A0CD}"/>
              </a:ext>
            </a:extLst>
          </p:cNvPr>
          <p:cNvSpPr/>
          <p:nvPr/>
        </p:nvSpPr>
        <p:spPr>
          <a:xfrm>
            <a:off x="3935760" y="4314043"/>
            <a:ext cx="8220282" cy="183267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dymuno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cael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clywed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syniadau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sut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ysgolion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llefydd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hapusach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diogelach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bawb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  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Efallai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rhywbeth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hoffech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chi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newid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efallai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gwneud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rhywbeth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barod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y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pobl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eraill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ddysgu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gwersi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hynny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   Y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naill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ffordd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neu’r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llall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dymuno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clywed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syniadau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lleihau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139875C3-949C-234A-95BC-AC38600D4F64}"/>
              </a:ext>
            </a:extLst>
          </p:cNvPr>
          <p:cNvSpPr/>
          <p:nvPr/>
        </p:nvSpPr>
        <p:spPr>
          <a:xfrm>
            <a:off x="214084" y="4328862"/>
            <a:ext cx="3496528" cy="1823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Nawr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dyma’ch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cyfle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bleidleisio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hwn a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rhannu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eich barn â’r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genedl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2841B5B0-6635-5849-A485-94F161A02B0B}"/>
              </a:ext>
            </a:extLst>
          </p:cNvPr>
          <p:cNvSpPr/>
          <p:nvPr/>
        </p:nvSpPr>
        <p:spPr>
          <a:xfrm>
            <a:off x="377801" y="1023520"/>
            <a:ext cx="8718657" cy="7338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Felly, gall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broblem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ysgolion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ar-lein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oes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rhaid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bethau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22" y="2258989"/>
            <a:ext cx="4169082" cy="247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0" y="2255482"/>
            <a:ext cx="4278905" cy="254167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9FF00B-2C64-477D-9983-2C65E499B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63A4DB4-70AE-8B49-B220-0C514A3420B3}"/>
              </a:ext>
            </a:extLst>
          </p:cNvPr>
          <p:cNvSpPr txBox="1">
            <a:spLocks/>
          </p:cNvSpPr>
          <p:nvPr/>
        </p:nvSpPr>
        <p:spPr>
          <a:xfrm>
            <a:off x="2282899" y="1194954"/>
            <a:ext cx="7702380" cy="1482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8E0DC-6448-EA49-AF05-1A31513385FC}"/>
              </a:ext>
            </a:extLst>
          </p:cNvPr>
          <p:cNvGrpSpPr/>
          <p:nvPr/>
        </p:nvGrpSpPr>
        <p:grpSpPr>
          <a:xfrm>
            <a:off x="1841474" y="1124744"/>
            <a:ext cx="8509051" cy="3169579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96F677-AA6D-F14A-9F40-5EC7B0D0244B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A628F7-3C36-EA4D-81BC-90A08EBF85CB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4B1AF8-7904-9E4E-8D74-C3D484EED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5371E8-1E9A-C14A-A0D7-401C0FD13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91C7C3-12F4-DB4E-90EC-3B4F9A65CB33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7D7D883-C81E-534C-A6EB-1A644EA53A1D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AFFDC44-BB5B-9C49-80D1-8971DAFC9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60A8F5A-BBE9-0841-A921-8C0C137D1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22" y="3284984"/>
            <a:ext cx="6202660" cy="4155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624" y="1772816"/>
            <a:ext cx="74738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4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Gwnewch i’ch pleidlais gyfrif: “A ydych chi’n credu bod lleihau bwlio yn eich ysgol yn bosibl?”  </a:t>
            </a:r>
            <a:endParaRPr lang="en-GB" sz="40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2800" b="1" noProof="0" dirty="0"/>
              <a:t>A ydych chi’n credu bod lleihau bwlio yn eich ysgol yn bosibl?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2442" y="1621898"/>
            <a:ext cx="5221755" cy="4427337"/>
            <a:chOff x="191344" y="1540423"/>
            <a:chExt cx="5221755" cy="4427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D72E9C-F1B6-4373-A3CD-843567B10B03}"/>
                </a:ext>
              </a:extLst>
            </p:cNvPr>
            <p:cNvSpPr/>
            <p:nvPr/>
          </p:nvSpPr>
          <p:spPr>
            <a:xfrm>
              <a:off x="191344" y="1540423"/>
              <a:ext cx="5221755" cy="43204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accent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D6E6CB8-8AD4-4AB9-916F-2C9DC6F59431}"/>
                </a:ext>
              </a:extLst>
            </p:cNvPr>
            <p:cNvSpPr txBox="1">
              <a:spLocks/>
            </p:cNvSpPr>
            <p:nvPr/>
          </p:nvSpPr>
          <p:spPr>
            <a:xfrm>
              <a:off x="191344" y="1988840"/>
              <a:ext cx="5221755" cy="39789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68580" tIns="34290" rIns="68580" bIns="3429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endParaRPr lang="en-GB" sz="24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Mae’n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rhaid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i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ni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wneud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rhagor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nes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bydd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bwlio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yn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dod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i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ben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unwaith</a:t>
              </a:r>
              <a:r>
                <a:rPr lang="en-GB" sz="21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ac am </a:t>
              </a:r>
              <a:r>
                <a:rPr lang="en-GB" sz="21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byth</a:t>
              </a:r>
              <a:endParaRPr lang="en-GB" sz="21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Nid da lle gellir gwell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Gall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hyd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yn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oed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newidiadau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bychan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fel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gwenu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ar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rywun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wneud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gwahaniaeth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mawr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. 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Mae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lleihau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bwlio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yn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gyfrifoldeb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i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bawb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nid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i’r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athrawon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yn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GB" sz="2400" dirty="0" err="1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unig</a:t>
              </a: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. 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endParaRPr lang="en-GB" sz="24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28048" y="1665959"/>
            <a:ext cx="5179883" cy="4410967"/>
            <a:chOff x="6780135" y="1558398"/>
            <a:chExt cx="5179883" cy="44109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B4992D-0DA8-427B-9320-6F648F0A336C}"/>
                </a:ext>
              </a:extLst>
            </p:cNvPr>
            <p:cNvSpPr/>
            <p:nvPr/>
          </p:nvSpPr>
          <p:spPr>
            <a:xfrm>
              <a:off x="6780135" y="1558398"/>
              <a:ext cx="5179518" cy="43204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accent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FC4A2BAD-5BA9-405A-99AE-63E779390EBA}"/>
                </a:ext>
              </a:extLst>
            </p:cNvPr>
            <p:cNvSpPr txBox="1">
              <a:spLocks/>
            </p:cNvSpPr>
            <p:nvPr/>
          </p:nvSpPr>
          <p:spPr>
            <a:xfrm>
              <a:off x="6780500" y="1990445"/>
              <a:ext cx="5179518" cy="397892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ein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hysgol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ni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bydd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pawb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gwneud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eu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gorau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glas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wneud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pethau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bychan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fel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bod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garedig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, bod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barod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gynorthwyo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a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chynnwys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pobl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eraill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. 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Mae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gennym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ni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systemau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gwych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stopio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bwlio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yr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ysgol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. 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Nid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oes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unrhyw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fwlio'n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digwydd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yma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Nid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fy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nghyfrifoldeb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yw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lleihau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1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bwlio</a:t>
              </a:r>
              <a:r>
                <a:rPr lang="en-GB" sz="21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5400" y="980728"/>
            <a:ext cx="3312368" cy="5788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700" b="1">
                <a:solidFill>
                  <a:schemeClr val="bg1"/>
                </a:solidFill>
              </a:rPr>
              <a:t>Y ddadl... </a:t>
            </a:r>
            <a:endParaRPr lang="en-GB" sz="2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8EBB3-6DF7-4CA6-9B30-7CE6F4E5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185" y="1692798"/>
            <a:ext cx="2594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1F3B73"/>
                </a:solidFill>
              </a:rPr>
              <a:t>                     </a:t>
            </a:r>
            <a:r>
              <a:rPr lang="en-GB" sz="2400" b="1" dirty="0" err="1">
                <a:solidFill>
                  <a:srgbClr val="1F3B73"/>
                </a:solidFill>
              </a:rPr>
              <a:t>Ydw</a:t>
            </a:r>
            <a:endParaRPr lang="en-GB" sz="2400" b="1" dirty="0">
              <a:solidFill>
                <a:srgbClr val="1F3B7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0256" y="1692798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Nac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rgbClr val="1F3B73"/>
                </a:solidFill>
                <a:latin typeface="+mn-lt"/>
              </a:rPr>
              <a:t>ydw</a:t>
            </a:r>
            <a:r>
              <a:rPr lang="en-GB" sz="2400" b="1" dirty="0">
                <a:solidFill>
                  <a:srgbClr val="1F3B73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87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422F5-7F04-7F4D-A53E-9635481C0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AAEC-50AF-8D46-AE86-71D5F4D0CD35}"/>
              </a:ext>
            </a:extLst>
          </p:cNvPr>
          <p:cNvCxnSpPr>
            <a:cxnSpLocks/>
          </p:cNvCxnSpPr>
          <p:nvPr/>
        </p:nvCxnSpPr>
        <p:spPr>
          <a:xfrm flipH="1">
            <a:off x="0" y="534728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4533-D77C-AE4E-A69F-67F1AA9286B2}"/>
              </a:ext>
            </a:extLst>
          </p:cNvPr>
          <p:cNvCxnSpPr>
            <a:cxnSpLocks/>
          </p:cNvCxnSpPr>
          <p:nvPr/>
        </p:nvCxnSpPr>
        <p:spPr>
          <a:xfrm>
            <a:off x="1559496" y="2060848"/>
            <a:ext cx="89662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0A2AA1B-433B-BA4F-B399-E5A0CF1E33CB}"/>
              </a:ext>
            </a:extLst>
          </p:cNvPr>
          <p:cNvSpPr txBox="1">
            <a:spLocks/>
          </p:cNvSpPr>
          <p:nvPr/>
        </p:nvSpPr>
        <p:spPr>
          <a:xfrm>
            <a:off x="1047748" y="1146536"/>
            <a:ext cx="10096502" cy="2111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29" y="1633155"/>
            <a:ext cx="8722940" cy="5181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5720" y="134076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+mn-lt"/>
              </a:rPr>
              <a:t>Diolch</a:t>
            </a:r>
            <a:r>
              <a:rPr lang="en-GB" sz="3200" b="1" dirty="0">
                <a:solidFill>
                  <a:schemeClr val="accent6"/>
                </a:solidFill>
                <a:latin typeface="+mn-lt"/>
              </a:rPr>
              <a:t> am </a:t>
            </a:r>
            <a:r>
              <a:rPr lang="en-GB" sz="3200" b="1" dirty="0" err="1">
                <a:solidFill>
                  <a:schemeClr val="accent6"/>
                </a:solidFill>
                <a:latin typeface="+mn-lt"/>
              </a:rPr>
              <a:t>gyfranogi</a:t>
            </a:r>
            <a:r>
              <a:rPr lang="en-GB" sz="3200" b="1" dirty="0">
                <a:solidFill>
                  <a:schemeClr val="accent6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2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20" y="897754"/>
            <a:ext cx="12194820" cy="5325865"/>
          </a:xfrm>
          <a:prstGeom prst="rect">
            <a:avLst/>
          </a:prstGeom>
          <a:solidFill>
            <a:schemeClr val="accent6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0478" y="970904"/>
            <a:ext cx="9001000" cy="3668590"/>
            <a:chOff x="246412" y="970904"/>
            <a:chExt cx="9001000" cy="3668590"/>
          </a:xfrm>
        </p:grpSpPr>
        <p:sp>
          <p:nvSpPr>
            <p:cNvPr id="7" name="Rectangle 6"/>
            <p:cNvSpPr/>
            <p:nvPr/>
          </p:nvSpPr>
          <p:spPr>
            <a:xfrm>
              <a:off x="407368" y="1484784"/>
              <a:ext cx="184731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endParaRPr lang="en-US" sz="1990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412" y="970904"/>
              <a:ext cx="9001000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Dyma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sut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mae’r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Gynghrair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Gwrth-fwlio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diffinio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2400" dirty="0" err="1">
                  <a:solidFill>
                    <a:srgbClr val="1E1F73"/>
                  </a:solidFill>
                  <a:latin typeface="+mn-lt"/>
                </a:rPr>
                <a:t>bwlio</a:t>
              </a: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: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100" b="1" dirty="0">
                <a:solidFill>
                  <a:srgbClr val="1E1F73"/>
                </a:solidFill>
                <a:latin typeface="+mn-lt"/>
              </a:endParaRPr>
            </a:p>
            <a:p>
              <a:pPr marL="355600" indent="-355600" eaLnBrk="1" fontAlgn="auto" hangingPunct="1"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Char char="•"/>
                <a:defRPr/>
              </a:pPr>
              <a:endParaRPr lang="en-GB" sz="3200" dirty="0">
                <a:solidFill>
                  <a:srgbClr val="00004F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b="1" noProof="0" dirty="0"/>
              <a:t>Beth yw bwlio?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5361" y="1556792"/>
            <a:ext cx="11449272" cy="3700031"/>
            <a:chOff x="983432" y="2163682"/>
            <a:chExt cx="6048672" cy="2657354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250286" y="2366548"/>
              <a:ext cx="5781818" cy="221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Unigolyn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neu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grŵp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cael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ei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niweidio’n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fwriadol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dro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ar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ôl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tro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gan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unigolyn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neu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grŵp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arall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, pan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fydd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y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berthynas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cynnwys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anghydbwysedd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000" b="1" dirty="0" err="1">
                  <a:solidFill>
                    <a:srgbClr val="1E1F73"/>
                  </a:solidFill>
                  <a:latin typeface="+mn-lt"/>
                </a:rPr>
                <a:t>grym</a:t>
              </a:r>
              <a:r>
                <a:rPr lang="en-GB" sz="3000" b="1" dirty="0">
                  <a:solidFill>
                    <a:srgbClr val="1E1F73"/>
                  </a:solidFill>
                  <a:latin typeface="+mn-lt"/>
                </a:rPr>
                <a:t>.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Gall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bwlio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fod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gorfforol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,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eiriol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neu’n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seicolegol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. 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Gall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ddigwydd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wyneb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yn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wyneb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neu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 </a:t>
              </a:r>
              <a:r>
                <a:rPr lang="en-GB" sz="3200" b="1" dirty="0" err="1">
                  <a:solidFill>
                    <a:srgbClr val="1E1F73"/>
                  </a:solidFill>
                  <a:latin typeface="+mn-lt"/>
                </a:rPr>
                <a:t>ar-lein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. 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14365692"/>
              </p:ext>
            </p:extLst>
          </p:nvPr>
        </p:nvGraphicFramePr>
        <p:xfrm>
          <a:off x="1199456" y="5085184"/>
          <a:ext cx="1000911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530C501-D485-472A-84ED-5AB729E42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480" y="532883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6"/>
                </a:solidFill>
                <a:latin typeface="+mj-lt"/>
              </a:rPr>
              <a:t>Dro</a:t>
            </a:r>
            <a:r>
              <a:rPr lang="en-GB" sz="24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  <a:latin typeface="+mj-lt"/>
              </a:rPr>
              <a:t>ar</a:t>
            </a:r>
            <a:r>
              <a:rPr lang="en-GB" sz="24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  <a:latin typeface="+mj-lt"/>
              </a:rPr>
              <a:t>ôl</a:t>
            </a:r>
            <a:r>
              <a:rPr lang="en-GB" sz="24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  <a:latin typeface="+mj-lt"/>
              </a:rPr>
              <a:t>tro</a:t>
            </a:r>
            <a:endParaRPr lang="en-GB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784" y="53394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Niweidiol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8048" y="53561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Bwriadol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50" y="519779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6"/>
                </a:solidFill>
                <a:latin typeface="+mn-lt"/>
              </a:rPr>
              <a:t>Anghydbwysedd</a:t>
            </a:r>
            <a:r>
              <a:rPr lang="en-GB" sz="2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6"/>
                </a:solidFill>
                <a:latin typeface="+mn-lt"/>
              </a:rPr>
              <a:t>grym</a:t>
            </a:r>
            <a:endParaRPr lang="en-GB" sz="2000" b="1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D9B12-FB76-471C-8E21-A0A155E8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46D9B12-FB76-471C-8E21-A0A155E85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EF6000-D249-423E-AC9B-790831472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9DEF6000-D249-423E-AC9B-790831472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9C0D2F-B0E8-4FF3-9DB8-50E218BA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D79C0D2F-B0E8-4FF3-9DB8-50E218BA1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9A920D-27A0-4333-8F36-07C56C95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199A920D-27A0-4333-8F36-07C56C950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F6C9F6D9-F665-B145-877A-402973BDA074}"/>
              </a:ext>
            </a:extLst>
          </p:cNvPr>
          <p:cNvSpPr txBox="1">
            <a:spLocks/>
          </p:cNvSpPr>
          <p:nvPr/>
        </p:nvSpPr>
        <p:spPr>
          <a:xfrm>
            <a:off x="1127448" y="692696"/>
            <a:ext cx="9721080" cy="3528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Trafodaeth</a:t>
            </a:r>
            <a:r>
              <a:rPr lang="en-GB" sz="40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(5 </a:t>
            </a:r>
            <a:r>
              <a:rPr lang="en-GB" sz="40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munud</a:t>
            </a:r>
            <a:r>
              <a:rPr lang="en-GB" sz="40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GB" sz="4000" b="1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Dewch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gychwyn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trwy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ystyried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beth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mae’r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ysgol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wneud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barod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atal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ac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ymateb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fwlio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sicrhau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eich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bod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chi’n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hapus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diogel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Faint o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bethau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allwch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chi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cofio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Gwnewch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700" b="1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restr</a:t>
            </a:r>
            <a:r>
              <a:rPr lang="en-GB" sz="37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9F339-DFAE-374C-8A1B-CF1458F3539D}"/>
              </a:ext>
            </a:extLst>
          </p:cNvPr>
          <p:cNvGrpSpPr/>
          <p:nvPr/>
        </p:nvGrpSpPr>
        <p:grpSpPr>
          <a:xfrm>
            <a:off x="993364" y="323340"/>
            <a:ext cx="9989248" cy="4021538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E27257-36C4-F94C-B818-CC9313645FFF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CBE904-3FD1-6B47-8FA7-4B6FE0F1E6EF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A9C1F53-C221-3342-8F75-6FC3C6A68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3746624-9CF0-F041-B561-56D67480D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231BE8-2E3E-4043-85CB-05630FFA174F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A4E150-1003-054E-8789-051413FA479C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62DCDE-7A28-4547-BCAD-E994AA7D5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4DCB4F-F07C-9040-AF92-82A77CE0B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1E156C-332C-974B-96DA-039565798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-6617" r="-205" b="37904"/>
          <a:stretch/>
        </p:blipFill>
        <p:spPr>
          <a:xfrm>
            <a:off x="4006488" y="4114699"/>
            <a:ext cx="3263765" cy="2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D4F3A-7139-6049-B1B8-49CDAF7DEC2A}"/>
              </a:ext>
            </a:extLst>
          </p:cNvPr>
          <p:cNvSpPr txBox="1">
            <a:spLocks/>
          </p:cNvSpPr>
          <p:nvPr/>
        </p:nvSpPr>
        <p:spPr>
          <a:xfrm>
            <a:off x="477169" y="190500"/>
            <a:ext cx="11359231" cy="594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2144" y="1700808"/>
            <a:ext cx="4320480" cy="3915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Dyma’r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byddwn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eich barn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amdano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heddiw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</a:t>
            </a:r>
            <a:r>
              <a:rPr lang="en-GB" sz="28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yw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newid yn </a:t>
            </a:r>
            <a:r>
              <a:rPr lang="en-GB" sz="28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bosibl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Allwch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feddwl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ddulliau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gwell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bawb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336" y="10904"/>
            <a:ext cx="9982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ydych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chi’n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credu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bod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lleihau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bwlio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yn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eich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ysgol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yn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bosibl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-24680" y="908720"/>
            <a:ext cx="6858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E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D7C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rgbClr val="3E3D7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FA854A7-8159-B34D-86E1-6AE28E0E44C5}"/>
              </a:ext>
            </a:extLst>
          </p:cNvPr>
          <p:cNvSpPr txBox="1">
            <a:spLocks/>
          </p:cNvSpPr>
          <p:nvPr/>
        </p:nvSpPr>
        <p:spPr>
          <a:xfrm>
            <a:off x="623392" y="702226"/>
            <a:ext cx="5544616" cy="4269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 newid yn </a:t>
            </a:r>
            <a:r>
              <a:rPr lang="en-GB" sz="3200" b="1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dechrau</a:t>
            </a:r>
            <a:r>
              <a:rPr lang="en-GB" sz="3200" b="1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gyda… </a:t>
            </a:r>
            <a:r>
              <a:rPr lang="en-GB" sz="3200" b="1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cael</a:t>
            </a:r>
            <a:r>
              <a:rPr lang="en-GB" sz="3200" b="1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llais</a:t>
            </a:r>
            <a:r>
              <a:rPr lang="en-GB" sz="3200" b="1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28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Rydym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ni’n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dymuno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clywed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gennych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chi am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unrhyw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newidiadau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bach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neu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fawr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a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allai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wneud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eich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ysgol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gwell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lleihau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bwlio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oherwydd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bob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plentyn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haeddu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teimlo’n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hapus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diogel</a:t>
            </a:r>
            <a:r>
              <a:rPr lang="en-US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71A7C-3A73-BD4C-926B-E3A3A7C2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50" y="1270558"/>
            <a:ext cx="4786074" cy="4329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30D822-06A5-374D-80A1-345752EB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78" y="702225"/>
            <a:ext cx="693964" cy="11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Quad Arrow 17"/>
          <p:cNvSpPr/>
          <p:nvPr/>
        </p:nvSpPr>
        <p:spPr>
          <a:xfrm>
            <a:off x="119336" y="188640"/>
            <a:ext cx="11953329" cy="6552728"/>
          </a:xfrm>
          <a:prstGeom prst="quad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ED61E54F-5874-8E49-B215-841A87B12B21}"/>
              </a:ext>
            </a:extLst>
          </p:cNvPr>
          <p:cNvSpPr/>
          <p:nvPr/>
        </p:nvSpPr>
        <p:spPr>
          <a:xfrm>
            <a:off x="119336" y="4979945"/>
            <a:ext cx="4223473" cy="11853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Rwy’n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credu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gallem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rhagor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leihau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ymateb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hynny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well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93867D2B-CAFC-D647-A613-B9803C7E0557}"/>
              </a:ext>
            </a:extLst>
          </p:cNvPr>
          <p:cNvSpPr/>
          <p:nvPr/>
        </p:nvSpPr>
        <p:spPr>
          <a:xfrm>
            <a:off x="7687757" y="4797153"/>
            <a:ext cx="4287619" cy="144986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Rwy’n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credu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gennym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lawer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waith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i’w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sicrhau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diogel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hapus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gallem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llawer</a:t>
            </a:r>
            <a:r>
              <a:rPr lang="en-GB" sz="19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rhagor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leihau</a:t>
            </a:r>
            <a:r>
              <a:rPr lang="en-GB" sz="19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endParaRPr lang="en-GB" sz="19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4F606F35-4436-C645-9DA4-F913EAEB0A0C}"/>
              </a:ext>
            </a:extLst>
          </p:cNvPr>
          <p:cNvSpPr/>
          <p:nvPr/>
        </p:nvSpPr>
        <p:spPr>
          <a:xfrm>
            <a:off x="7756440" y="415611"/>
            <a:ext cx="4244216" cy="130442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gwneud llawer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iawn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ysgol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sicrhau ei bod yn lle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diogel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hapus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bawb</a:t>
            </a: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753AA3BB-6C90-9542-A85C-D01EAA44F1E0}"/>
              </a:ext>
            </a:extLst>
          </p:cNvPr>
          <p:cNvSpPr/>
          <p:nvPr/>
        </p:nvSpPr>
        <p:spPr>
          <a:xfrm>
            <a:off x="5230092" y="5796316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Cefn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32BB7DF4-A31D-5E4F-AA53-BC3E5EB4006C}"/>
              </a:ext>
            </a:extLst>
          </p:cNvPr>
          <p:cNvSpPr/>
          <p:nvPr/>
        </p:nvSpPr>
        <p:spPr>
          <a:xfrm>
            <a:off x="5176011" y="484157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Blaen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B89BB7C1-1A82-C54C-AE26-01C8C4D30AE7}"/>
              </a:ext>
            </a:extLst>
          </p:cNvPr>
          <p:cNvSpPr/>
          <p:nvPr/>
        </p:nvSpPr>
        <p:spPr>
          <a:xfrm>
            <a:off x="10077631" y="3251428"/>
            <a:ext cx="1324577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44D6F258-7FDF-BF45-8E62-CE98C16D6BCA}"/>
              </a:ext>
            </a:extLst>
          </p:cNvPr>
          <p:cNvSpPr/>
          <p:nvPr/>
        </p:nvSpPr>
        <p:spPr>
          <a:xfrm>
            <a:off x="582466" y="3290217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Chwith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CBF5D709-C686-BA47-842F-1E1C0C6D4772}"/>
              </a:ext>
            </a:extLst>
          </p:cNvPr>
          <p:cNvSpPr/>
          <p:nvPr/>
        </p:nvSpPr>
        <p:spPr>
          <a:xfrm>
            <a:off x="119336" y="347214"/>
            <a:ext cx="4251500" cy="15084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Byddwn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gwneud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popeth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geisio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atal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Pan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fydd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hynny’n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digwydd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byddwn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gwybod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i’w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88D1B68-792B-44CA-9303-CC9F2988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9405" y="2926395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+mn-lt"/>
              </a:rPr>
              <a:t>Pa </a:t>
            </a:r>
            <a:r>
              <a:rPr lang="en-GB" sz="3200" b="1" dirty="0" err="1">
                <a:solidFill>
                  <a:schemeClr val="accent5"/>
                </a:solidFill>
                <a:latin typeface="+mn-lt"/>
              </a:rPr>
              <a:t>mor</a:t>
            </a:r>
            <a:r>
              <a:rPr lang="en-GB" sz="3200" b="1" dirty="0">
                <a:solidFill>
                  <a:schemeClr val="accent5"/>
                </a:solidFill>
                <a:latin typeface="+mn-lt"/>
              </a:rPr>
              <a:t> dda </a:t>
            </a:r>
            <a:r>
              <a:rPr lang="en-GB" sz="3200" b="1" dirty="0" err="1">
                <a:solidFill>
                  <a:schemeClr val="accent5"/>
                </a:solidFill>
                <a:latin typeface="+mn-lt"/>
              </a:rPr>
              <a:t>mae</a:t>
            </a:r>
            <a:r>
              <a:rPr lang="en-GB" sz="3200" b="1" dirty="0">
                <a:solidFill>
                  <a:schemeClr val="accent5"/>
                </a:solidFill>
                <a:latin typeface="+mn-lt"/>
              </a:rPr>
              <a:t> eich ysgol yn ymdrin â bwlio?</a:t>
            </a:r>
          </a:p>
        </p:txBody>
      </p:sp>
    </p:spTree>
    <p:extLst>
      <p:ext uri="{BB962C8B-B14F-4D97-AF65-F5344CB8AC3E}">
        <p14:creationId xmlns:p14="http://schemas.microsoft.com/office/powerpoint/2010/main" val="114031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122777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0F1910-4F29-FD4B-8FF7-8687D67075F4}"/>
              </a:ext>
            </a:extLst>
          </p:cNvPr>
          <p:cNvSpPr txBox="1">
            <a:spLocks/>
          </p:cNvSpPr>
          <p:nvPr/>
        </p:nvSpPr>
        <p:spPr>
          <a:xfrm>
            <a:off x="2514600" y="1008060"/>
            <a:ext cx="7162800" cy="315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F4549-0108-9748-85E3-2120463C1090}"/>
              </a:ext>
            </a:extLst>
          </p:cNvPr>
          <p:cNvGrpSpPr/>
          <p:nvPr/>
        </p:nvGrpSpPr>
        <p:grpSpPr>
          <a:xfrm>
            <a:off x="623392" y="1343466"/>
            <a:ext cx="10945216" cy="2821306"/>
            <a:chOff x="2715216" y="1625815"/>
            <a:chExt cx="6791768" cy="23750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10FB72-28D3-6A49-8244-847BB89B7004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F552AF3-B823-C143-8980-10E9A6427744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6C6DCA0-6864-D245-B259-302068121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0563901-5087-9A4F-9FD5-D3AC01124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0A0821-D85F-EF48-BF86-0491CACE5FF6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2428EF3-7DF6-F448-AFC1-445F9834863C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AB17C46-8768-224C-A05B-F0FAD510A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5D0E2A0-4AA7-F84F-9273-F4BE324A8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18" y="3187401"/>
            <a:ext cx="3854903" cy="3854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4137" y="1681829"/>
            <a:ext cx="9721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Pwy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yw’r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bobl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yn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yr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ysgol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a all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ein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helpu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ni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i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leihau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bwlio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ac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ymateb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i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hynny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065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noProof="0" dirty="0"/>
              <a:t>Mae newid yn dechrau gyda ... gweithredu ar y cyd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572634"/>
              </p:ext>
            </p:extLst>
          </p:nvPr>
        </p:nvGraphicFramePr>
        <p:xfrm>
          <a:off x="263352" y="1412776"/>
          <a:ext cx="8502352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6892">
                  <a:extLst>
                    <a:ext uri="{9D8B030D-6E8A-4147-A177-3AD203B41FA5}">
                      <a16:colId xmlns:a16="http://schemas.microsoft.com/office/drawing/2014/main" val="887886053"/>
                    </a:ext>
                  </a:extLst>
                </a:gridCol>
                <a:gridCol w="3419036">
                  <a:extLst>
                    <a:ext uri="{9D8B030D-6E8A-4147-A177-3AD203B41FA5}">
                      <a16:colId xmlns:a16="http://schemas.microsoft.com/office/drawing/2014/main" val="1171234833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169146780"/>
                    </a:ext>
                  </a:extLst>
                </a:gridCol>
              </a:tblGrid>
              <a:tr h="405470"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Atal </a:t>
                      </a:r>
                      <a:r>
                        <a:rPr lang="en-GB" sz="2400" b="1" dirty="0" err="1"/>
                        <a:t>bwlio</a:t>
                      </a:r>
                      <a:r>
                        <a:rPr lang="en-GB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/>
                        <a:t>Ymateb</a:t>
                      </a:r>
                      <a:r>
                        <a:rPr lang="en-GB" sz="2400" b="1" dirty="0"/>
                        <a:t> </a:t>
                      </a:r>
                      <a:r>
                        <a:rPr lang="en-GB" sz="2400" b="1" dirty="0" err="1"/>
                        <a:t>i</a:t>
                      </a:r>
                      <a:r>
                        <a:rPr lang="en-GB" sz="2400" b="1" dirty="0"/>
                        <a:t> </a:t>
                      </a:r>
                      <a:r>
                        <a:rPr lang="en-GB" sz="2400" b="1" dirty="0" err="1"/>
                        <a:t>fwlio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72139"/>
                  </a:ext>
                </a:extLst>
              </a:tr>
              <a:tr h="170297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1"/>
                          </a:solidFill>
                        </a:rPr>
                        <a:t>	</a:t>
                      </a:r>
                      <a:r>
                        <a:rPr lang="en-GB" sz="2400" b="1" dirty="0" err="1">
                          <a:solidFill>
                            <a:schemeClr val="accent1"/>
                          </a:solidFill>
                        </a:rPr>
                        <a:t>Yn</a:t>
                      </a:r>
                      <a:r>
                        <a:rPr lang="en-GB" sz="24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accent1"/>
                          </a:solidFill>
                        </a:rPr>
                        <a:t>yr</a:t>
                      </a:r>
                      <a:r>
                        <a:rPr lang="en-GB" sz="24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accent1"/>
                          </a:solidFill>
                        </a:rPr>
                        <a:t>ysgol</a:t>
                      </a:r>
                      <a:endParaRPr lang="en-GB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0785"/>
                  </a:ext>
                </a:extLst>
              </a:tr>
              <a:tr h="2027350">
                <a:tc>
                  <a:txBody>
                    <a:bodyPr/>
                    <a:lstStyle/>
                    <a:p>
                      <a:r>
                        <a:rPr lang="en-GB" sz="24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chemeClr val="accent1"/>
                          </a:solidFill>
                        </a:rPr>
                        <a:t>Ar-lein</a:t>
                      </a:r>
                      <a:endParaRPr lang="en-GB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5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99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gyda...?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yw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Max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mewn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hwyliau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da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heddiw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yw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wedi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dweud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gair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fwy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neu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lai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 Jasmine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eistedd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phen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hun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ystod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cinio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Mae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hi’n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edrych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unig</a:t>
            </a:r>
            <a:r>
              <a:rPr lang="en-GB" sz="23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Gallwch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glywed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sŵn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snwffian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dod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un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o’r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toiledau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Mae’n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swnio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fel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crïo</a:t>
            </a:r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256240" y="332656"/>
            <a:ext cx="3384376" cy="70437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 allech chi ei wneud?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5270730"/>
            <a:ext cx="2023898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hanwybyddu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176310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Gwenu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700375" y="4251231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iddyn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ydyn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iawn</a:t>
            </a:r>
            <a:endParaRPr lang="en-GB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5270730"/>
            <a:ext cx="2023898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Gofyn a allwch chi helpu</a:t>
            </a: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3219807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Cerdded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ffwrdd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422824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gwahodd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gymryd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rhan</a:t>
            </a: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2219178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Chwilio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oedolyn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2212233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Chwerthin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31986" y="1192668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canmol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3231732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Eistedd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gyda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nhw</a:t>
            </a:r>
            <a:endParaRPr lang="en-GB" sz="24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5" y="3878078"/>
            <a:ext cx="3504319" cy="35043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20325" r="17003" b="18129"/>
          <a:stretch/>
        </p:blipFill>
        <p:spPr>
          <a:xfrm>
            <a:off x="4021782" y="1082621"/>
            <a:ext cx="1786186" cy="16538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 t="20601" r="16702" b="14301"/>
          <a:stretch/>
        </p:blipFill>
        <p:spPr>
          <a:xfrm>
            <a:off x="4053318" y="2992054"/>
            <a:ext cx="1656184" cy="1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41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7afc5d9782c3e81a91e586e4747adf7069bc2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22408</TotalTime>
  <Words>1242</Words>
  <Application>Microsoft Office PowerPoint</Application>
  <PresentationFormat>Widescreen</PresentationFormat>
  <Paragraphs>145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fiverr-1</vt:lpstr>
      <vt:lpstr>Wythnos Gwrth-fwlio 2019: Mae Newid yn Dechrau Gyda Ni PowerPoint Gwers ar gyfer Ysgolion Cynradd</vt:lpstr>
      <vt:lpstr>Beth yw bwlio?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Mae newid yn dechrau gyda ... gweithredu ar y cyd</vt:lpstr>
      <vt:lpstr>Mae newid yn dechrau gyda...?</vt:lpstr>
      <vt:lpstr>Mae newid yn dechrau gyda...?</vt:lpstr>
      <vt:lpstr>Mae newid yn dechrau gyda...? </vt:lpstr>
      <vt:lpstr>PowerPoint Presentation</vt:lpstr>
      <vt:lpstr>Mae newid yn dechrau gyda ... Chi! </vt:lpstr>
      <vt:lpstr>Syniadau ynghylch Addewidion </vt:lpstr>
      <vt:lpstr>Mae newid yn dechrau gyda...  Ni! </vt:lpstr>
      <vt:lpstr>Mae newid yn dechrau gyda...  Ni! </vt:lpstr>
      <vt:lpstr>PowerPoint Presentation</vt:lpstr>
      <vt:lpstr>A ydych chi’n credu bod lleihau bwlio yn eich ysgol yn bosibl?</vt:lpstr>
      <vt:lpstr>PowerPoint Presentation</vt:lpstr>
    </vt:vector>
  </TitlesOfParts>
  <Company>National Children's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MEvans</dc:creator>
  <cp:lastModifiedBy>Luke Evason-Browning</cp:lastModifiedBy>
  <cp:revision>1384</cp:revision>
  <cp:lastPrinted>2018-10-04T21:31:44Z</cp:lastPrinted>
  <dcterms:created xsi:type="dcterms:W3CDTF">2014-07-19T19:34:21Z</dcterms:created>
  <dcterms:modified xsi:type="dcterms:W3CDTF">2021-08-05T16:02:41Z</dcterms:modified>
</cp:coreProperties>
</file>