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1"/>
  </p:notesMasterIdLst>
  <p:handoutMasterIdLst>
    <p:handoutMasterId r:id="rId12"/>
  </p:handoutMasterIdLst>
  <p:sldIdLst>
    <p:sldId id="564" r:id="rId2"/>
    <p:sldId id="393" r:id="rId3"/>
    <p:sldId id="666" r:id="rId4"/>
    <p:sldId id="652" r:id="rId5"/>
    <p:sldId id="667" r:id="rId6"/>
    <p:sldId id="668" r:id="rId7"/>
    <p:sldId id="669" r:id="rId8"/>
    <p:sldId id="670" r:id="rId9"/>
    <p:sldId id="622" r:id="rId10"/>
  </p:sldIdLst>
  <p:sldSz cx="12192000" cy="6858000"/>
  <p:notesSz cx="6797675" cy="9928225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eer" initials="mb" lastIdx="7" clrIdx="0">
    <p:extLst>
      <p:ext uri="{19B8F6BF-5375-455C-9EA6-DF929625EA0E}">
        <p15:presenceInfo xmlns:p15="http://schemas.microsoft.com/office/powerpoint/2012/main" userId="69767650f15fe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3"/>
    <a:srgbClr val="817FAB"/>
    <a:srgbClr val="3E3B7E"/>
    <a:srgbClr val="1A0000"/>
    <a:srgbClr val="019CDF"/>
    <a:srgbClr val="C5C4E5"/>
    <a:srgbClr val="494973"/>
    <a:srgbClr val="F1FADC"/>
    <a:srgbClr val="097EC1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47" autoAdjust="0"/>
  </p:normalViewPr>
  <p:slideViewPr>
    <p:cSldViewPr>
      <p:cViewPr varScale="1">
        <p:scale>
          <a:sx n="57" d="100"/>
          <a:sy n="57" d="100"/>
        </p:scale>
        <p:origin x="268" y="52"/>
      </p:cViewPr>
      <p:guideLst>
        <p:guide orient="horz" pos="2886"/>
        <p:guide pos="7242"/>
        <p:guide orient="horz" pos="709"/>
        <p:guide pos="438"/>
        <p:guide pos="3024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1286"/>
    </p:cViewPr>
  </p:sorterViewPr>
  <p:notesViewPr>
    <p:cSldViewPr>
      <p:cViewPr>
        <p:scale>
          <a:sx n="50" d="100"/>
          <a:sy n="50" d="100"/>
        </p:scale>
        <p:origin x="3600" y="43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5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496888"/>
            <a:ext cx="5308600" cy="298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8357" y="3982021"/>
            <a:ext cx="6209589" cy="544749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66" y="9429516"/>
            <a:ext cx="2946925" cy="496411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45F8681-0C06-402A-AC2E-8A9454B414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18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3427413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49" y="3420022"/>
            <a:ext cx="6429375" cy="5267175"/>
          </a:xfrm>
        </p:spPr>
        <p:txBody>
          <a:bodyPr>
            <a:normAutofit/>
          </a:bodyPr>
          <a:lstStyle/>
          <a:p>
            <a:pPr marL="0" lvl="1" eaLnBrk="1" hangingPunct="1">
              <a:spcBef>
                <a:spcPct val="0"/>
              </a:spcBef>
              <a:defRPr/>
            </a:pPr>
            <a:endParaRPr lang="en-GB" altLang="en-US" sz="100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FB6AE-4515-4AE9-8CD6-3BEC20437B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58357" y="4748468"/>
            <a:ext cx="6209589" cy="4681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930B34-1AA0-4B72-87E8-EC7977ED013F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8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8681-0C06-402A-AC2E-8A9454B41412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095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8681-0C06-402A-AC2E-8A9454B41412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6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8681-0C06-402A-AC2E-8A9454B41412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617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sz="110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Diweddwch y sesiwn ac atgoffwch bawb</a:t>
            </a:r>
            <a:r>
              <a:rPr lang="cy-GB" sz="1100" baseline="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 am rhaglen ehangach a’r </a:t>
            </a:r>
            <a:r>
              <a:rPr lang="cy-GB" sz="110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adnoddau</a:t>
            </a:r>
            <a:r>
              <a:rPr lang="cy-GB" sz="1100" baseline="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 sydd ar gael</a:t>
            </a:r>
            <a:r>
              <a:rPr lang="cy-GB" sz="1100" noProof="0" dirty="0">
                <a:solidFill>
                  <a:srgbClr val="3E3B8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cy-GB" sz="1100" noProof="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1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6" y="1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5" y="1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1"/>
            <a:ext cx="6611811" cy="1976719"/>
          </a:xfrm>
        </p:spPr>
        <p:txBody>
          <a:bodyPr anchor="ctr">
            <a:noAutofit/>
          </a:bodyPr>
          <a:lstStyle>
            <a:lvl1pPr algn="l">
              <a:defRPr sz="5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0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050512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2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0692" y="3100371"/>
            <a:ext cx="11490619" cy="871616"/>
            <a:chOff x="371789" y="2426676"/>
            <a:chExt cx="9716345" cy="703385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371789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 userDrawn="1"/>
          </p:nvSpPr>
          <p:spPr>
            <a:xfrm>
              <a:off x="2233858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 userDrawn="1"/>
          </p:nvSpPr>
          <p:spPr>
            <a:xfrm>
              <a:off x="4095927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 userDrawn="1"/>
          </p:nvSpPr>
          <p:spPr>
            <a:xfrm>
              <a:off x="5957996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7820065" y="2426676"/>
              <a:ext cx="2268069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59075" y="1714920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00119" y="1714921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751" y="1714922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902215" y="4088565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96847" y="4088566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0884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689027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87169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285312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83455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4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3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7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8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1050511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1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F8F27-4A71-D846-BC2B-B93386E5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53C3-6B76-AF44-AF38-D5E3E384FCA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E044-BD56-3341-9B12-DF963889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A7E2-7853-5345-AC26-660DC5A5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E92AD-B718-B346-A467-A61797A0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2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7" y="2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6" y="2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2"/>
            <a:ext cx="6611811" cy="1976719"/>
          </a:xfrm>
        </p:spPr>
        <p:txBody>
          <a:bodyPr anchor="ctr">
            <a:noAutofit/>
          </a:bodyPr>
          <a:lstStyle>
            <a:lvl1pPr algn="l">
              <a:defRPr sz="6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1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5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"/>
            <a:ext cx="12192001" cy="900953"/>
            <a:chOff x="-1" y="-952499"/>
            <a:chExt cx="12192001" cy="1257301"/>
          </a:xfrm>
          <a:solidFill>
            <a:schemeClr val="accent1"/>
          </a:solidFill>
        </p:grpSpPr>
        <p:sp>
          <p:nvSpPr>
            <p:cNvPr id="8" name="Parallelogram 7"/>
            <p:cNvSpPr/>
            <p:nvPr/>
          </p:nvSpPr>
          <p:spPr>
            <a:xfrm>
              <a:off x="1099017" y="-952499"/>
              <a:ext cx="10687051" cy="1257301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956" y="-952499"/>
              <a:ext cx="1638300" cy="1257300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3700" y="-951174"/>
              <a:ext cx="1638300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" y="-951174"/>
              <a:ext cx="628651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-1" y="6237312"/>
            <a:ext cx="12192001" cy="62068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889" y="5577"/>
            <a:ext cx="11207759" cy="8921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1173708"/>
            <a:ext cx="10667999" cy="4907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345000"/>
            <a:ext cx="1359032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50" r:id="rId4"/>
    <p:sldLayoutId id="2147484352" r:id="rId5"/>
    <p:sldLayoutId id="2147484348" r:id="rId6"/>
    <p:sldLayoutId id="2147484414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5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m0pLe2tzx_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1344" y="747840"/>
            <a:ext cx="7078951" cy="2897184"/>
          </a:xfrm>
        </p:spPr>
        <p:txBody>
          <a:bodyPr/>
          <a:lstStyle/>
          <a:p>
            <a:r>
              <a:rPr lang="cy-GB" sz="4800" b="1" noProof="0" dirty="0">
                <a:latin typeface="Century Gothic" panose="020B0502020202020204" pitchFamily="34" charset="0"/>
                <a:cs typeface="Narkisim" panose="020E0502050101010101" pitchFamily="34" charset="-79"/>
              </a:rPr>
              <a:t>Wythnos Gwrth-fwlio 2019: Mae Newid yn Dechrau Gyda Ni</a:t>
            </a:r>
            <a:br>
              <a:rPr lang="cy-GB" sz="4800" b="1" noProof="0" dirty="0">
                <a:latin typeface="Century Gothic" panose="020B0502020202020204" pitchFamily="34" charset="0"/>
                <a:cs typeface="Narkisim" panose="020E0502050101010101" pitchFamily="34" charset="-79"/>
              </a:rPr>
            </a:br>
            <a:r>
              <a:rPr lang="cy-GB" sz="3200" b="1" noProof="0" dirty="0">
                <a:latin typeface="Century Gothic" panose="020B0502020202020204" pitchFamily="34" charset="0"/>
                <a:cs typeface="Narkisim" panose="020E0502050101010101" pitchFamily="34" charset="-79"/>
              </a:rPr>
              <a:t>Cynllun Cyfarfod ar gyfer Ysgolion Cynradd – PPT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9"/>
          <a:stretch/>
        </p:blipFill>
        <p:spPr>
          <a:xfrm>
            <a:off x="8096927" y="2060848"/>
            <a:ext cx="3759714" cy="229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72" y="620688"/>
            <a:ext cx="3551745" cy="144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1921" y="1075383"/>
            <a:ext cx="2962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>
                <a:latin typeface="Tempus Sans ITC" panose="04020404030D07020202" pitchFamily="82" charset="0"/>
              </a:rPr>
              <a:t> </a:t>
            </a:r>
            <a:r>
              <a:rPr lang="cy-GB" sz="4400" b="1" i="1" dirty="0">
                <a:latin typeface="Tempus Sans ITC" panose="04020404030D07020202" pitchFamily="82" charset="0"/>
              </a:rPr>
              <a:t>GRYMUSO</a:t>
            </a:r>
            <a:endParaRPr lang="en-GB" sz="4400" i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b="1" noProof="0" dirty="0"/>
              <a:t>Pryd oedd y tro diwethaf y gwnaeth rhywun...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26878" y="1067908"/>
            <a:ext cx="3600399" cy="1088505"/>
            <a:chOff x="983432" y="2163682"/>
            <a:chExt cx="6048672" cy="2657354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250287" y="2189452"/>
              <a:ext cx="5781817" cy="14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3200" b="1" dirty="0">
                <a:solidFill>
                  <a:srgbClr val="1E1F73"/>
                </a:solidFill>
                <a:latin typeface="+mn-lt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610" y="1055474"/>
            <a:ext cx="3600399" cy="1088505"/>
            <a:chOff x="983432" y="2163682"/>
            <a:chExt cx="6048672" cy="2657354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250285" y="2772129"/>
              <a:ext cx="5781817" cy="14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3200" b="1" dirty="0">
                <a:solidFill>
                  <a:srgbClr val="1E1F73"/>
                </a:solidFill>
                <a:latin typeface="+mn-lt"/>
              </a:endParaRPr>
            </a:p>
          </p:txBody>
        </p:sp>
        <p:sp>
          <p:nvSpPr>
            <p:cNvPr id="16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937" y="2348880"/>
            <a:ext cx="3600399" cy="1088505"/>
            <a:chOff x="983432" y="2163682"/>
            <a:chExt cx="6048672" cy="2657354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1221984" y="2695509"/>
              <a:ext cx="5781817" cy="14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3200" b="1" dirty="0">
                <a:solidFill>
                  <a:srgbClr val="1E1F73"/>
                </a:solidFill>
                <a:latin typeface="+mn-lt"/>
              </a:endParaRPr>
            </a:p>
          </p:txBody>
        </p:sp>
        <p:sp>
          <p:nvSpPr>
            <p:cNvPr id="19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72264" y="1038532"/>
            <a:ext cx="3600399" cy="1102776"/>
            <a:chOff x="983432" y="2128842"/>
            <a:chExt cx="6048672" cy="2692194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1250287" y="2128842"/>
              <a:ext cx="5781817" cy="14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3200" b="1" dirty="0">
                <a:solidFill>
                  <a:srgbClr val="1E1F73"/>
                </a:solidFill>
                <a:latin typeface="+mn-lt"/>
              </a:endParaRPr>
            </a:p>
          </p:txBody>
        </p:sp>
        <p:sp>
          <p:nvSpPr>
            <p:cNvPr id="22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72265" y="2276872"/>
            <a:ext cx="3600399" cy="1088505"/>
            <a:chOff x="983432" y="2163682"/>
            <a:chExt cx="6048672" cy="2657354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1193052" y="2609041"/>
              <a:ext cx="5781817" cy="142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3200" b="1" dirty="0">
                <a:solidFill>
                  <a:srgbClr val="1E1F73"/>
                </a:solidFill>
                <a:latin typeface="+mn-lt"/>
              </a:endParaRPr>
            </a:p>
          </p:txBody>
        </p:sp>
        <p:sp>
          <p:nvSpPr>
            <p:cNvPr id="25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F76ED79-7C59-4086-B1B1-E08AE03BE022}"/>
              </a:ext>
            </a:extLst>
          </p:cNvPr>
          <p:cNvSpPr/>
          <p:nvPr/>
        </p:nvSpPr>
        <p:spPr>
          <a:xfrm>
            <a:off x="258028" y="4306311"/>
            <a:ext cx="5940188" cy="204645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Rhannwch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hynny mewn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parau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Pryd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oedd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tro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diwethaf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digwyddodd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pethau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chi?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Sut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oedd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hynny’n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gwneud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chi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deimlo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76B38FC-78F0-5942-B083-1B3A3E8C3E77}"/>
              </a:ext>
            </a:extLst>
          </p:cNvPr>
          <p:cNvSpPr/>
          <p:nvPr/>
        </p:nvSpPr>
        <p:spPr>
          <a:xfrm>
            <a:off x="6198216" y="4306312"/>
            <a:ext cx="5730432" cy="204645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Trafodwch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Sut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lefydd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fyddai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ysgolion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bai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neb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gwneud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pethau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hyn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52" y="2246318"/>
            <a:ext cx="2580816" cy="23988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771" y="1999363"/>
            <a:ext cx="2897992" cy="287604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A7E43FA-94E8-4DAC-B725-099B46F36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" y="6413449"/>
            <a:ext cx="2304256" cy="444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39828" y="1304706"/>
            <a:ext cx="45111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•	</a:t>
            </a:r>
            <a:r>
              <a:rPr lang="en-GB" sz="3000" b="1" dirty="0" err="1">
                <a:solidFill>
                  <a:srgbClr val="1F3B73"/>
                </a:solidFill>
                <a:latin typeface="+mn-lt"/>
              </a:rPr>
              <a:t>Eich</a:t>
            </a:r>
            <a:r>
              <a:rPr lang="en-GB" sz="30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3000" b="1" dirty="0" err="1">
                <a:solidFill>
                  <a:srgbClr val="1F3B73"/>
                </a:solidFill>
                <a:latin typeface="+mn-lt"/>
              </a:rPr>
              <a:t>cynnwys</a:t>
            </a:r>
            <a:r>
              <a:rPr lang="en-GB" sz="3000" b="1" dirty="0">
                <a:solidFill>
                  <a:srgbClr val="1F3B73"/>
                </a:solidFill>
                <a:latin typeface="+mn-lt"/>
              </a:rPr>
              <a:t> chi?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6877" y="1165963"/>
            <a:ext cx="3478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 err="1">
                <a:solidFill>
                  <a:srgbClr val="1F3B73"/>
                </a:solidFill>
              </a:rPr>
              <a:t>Gofyn</a:t>
            </a:r>
            <a:r>
              <a:rPr lang="en-GB" sz="3000" b="1" dirty="0">
                <a:solidFill>
                  <a:srgbClr val="1F3B73"/>
                </a:solidFill>
              </a:rPr>
              <a:t> </a:t>
            </a:r>
            <a:r>
              <a:rPr lang="en-GB" sz="3000" b="1" dirty="0" err="1">
                <a:solidFill>
                  <a:srgbClr val="1F3B73"/>
                </a:solidFill>
              </a:rPr>
              <a:t>sut</a:t>
            </a:r>
            <a:r>
              <a:rPr lang="en-GB" sz="3000" b="1" dirty="0">
                <a:solidFill>
                  <a:srgbClr val="1F3B73"/>
                </a:solidFill>
              </a:rPr>
              <a:t> </a:t>
            </a:r>
            <a:r>
              <a:rPr lang="en-GB" sz="3000" b="1" dirty="0" err="1">
                <a:solidFill>
                  <a:srgbClr val="1F3B73"/>
                </a:solidFill>
              </a:rPr>
              <a:t>ydych</a:t>
            </a:r>
            <a:r>
              <a:rPr lang="en-GB" sz="3000" b="1" dirty="0">
                <a:solidFill>
                  <a:srgbClr val="1F3B73"/>
                </a:solidFill>
              </a:rPr>
              <a:t> chi?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2656" y="1254738"/>
            <a:ext cx="34964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err="1">
                <a:solidFill>
                  <a:srgbClr val="1F3B73"/>
                </a:solidFill>
                <a:latin typeface="+mn-lt"/>
              </a:rPr>
              <a:t>Eich</a:t>
            </a:r>
            <a:r>
              <a:rPr lang="en-GB" sz="30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3000" b="1" dirty="0" err="1">
                <a:solidFill>
                  <a:srgbClr val="1F3B73"/>
                </a:solidFill>
                <a:latin typeface="+mn-lt"/>
              </a:rPr>
              <a:t>canmol</a:t>
            </a:r>
            <a:r>
              <a:rPr lang="en-GB" sz="3000" b="1" dirty="0">
                <a:solidFill>
                  <a:srgbClr val="1F3B73"/>
                </a:solidFill>
                <a:latin typeface="+mn-lt"/>
              </a:rPr>
              <a:t> chi?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98915" y="2566386"/>
            <a:ext cx="4825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•	</a:t>
            </a:r>
            <a:r>
              <a:rPr lang="en-GB" sz="3000" b="1" dirty="0" err="1">
                <a:solidFill>
                  <a:srgbClr val="1F3B73"/>
                </a:solidFill>
                <a:latin typeface="+mn-lt"/>
              </a:rPr>
              <a:t>Gwenu</a:t>
            </a:r>
            <a:r>
              <a:rPr lang="en-GB" sz="3000" b="1" dirty="0">
                <a:solidFill>
                  <a:srgbClr val="1F3B73"/>
                </a:solidFill>
                <a:latin typeface="+mn-lt"/>
              </a:rPr>
              <a:t> </a:t>
            </a:r>
            <a:r>
              <a:rPr lang="en-GB" sz="3000" b="1" dirty="0" err="1">
                <a:solidFill>
                  <a:srgbClr val="1F3B73"/>
                </a:solidFill>
                <a:latin typeface="+mn-lt"/>
              </a:rPr>
              <a:t>arnoch</a:t>
            </a:r>
            <a:r>
              <a:rPr lang="en-GB" sz="3000" b="1" dirty="0">
                <a:solidFill>
                  <a:srgbClr val="1F3B73"/>
                </a:solidFill>
                <a:latin typeface="+mn-lt"/>
              </a:rPr>
              <a:t> chi?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8127" y="2471535"/>
            <a:ext cx="3007555" cy="548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sz="3000" b="1" dirty="0">
                <a:solidFill>
                  <a:srgbClr val="1F3B73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Eich helpu chi?</a:t>
            </a:r>
            <a:endParaRPr lang="en-GB" sz="3000" b="1" dirty="0">
              <a:solidFill>
                <a:srgbClr val="1F3B73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Gwnewch y newid yr hoffech chi ei weld...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5FDC2E-3180-EB4D-ABB4-5659A743F81C}"/>
              </a:ext>
            </a:extLst>
          </p:cNvPr>
          <p:cNvSpPr/>
          <p:nvPr/>
        </p:nvSpPr>
        <p:spPr>
          <a:xfrm>
            <a:off x="3743040" y="3058434"/>
            <a:ext cx="4682331" cy="25563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Trafodwch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(2-3 </a:t>
            </a:r>
            <a:r>
              <a:rPr lang="en-GB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munud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Pwy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sy’n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gyfrifol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am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sicrhau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bod y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pethau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hyn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cael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dweud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FB8D3AE-EAAC-E34A-BC97-88D05E143B90}"/>
              </a:ext>
            </a:extLst>
          </p:cNvPr>
          <p:cNvSpPr/>
          <p:nvPr/>
        </p:nvSpPr>
        <p:spPr>
          <a:xfrm>
            <a:off x="2423591" y="1194531"/>
            <a:ext cx="2258223" cy="1281754"/>
          </a:xfrm>
          <a:prstGeom prst="wedgeRoundRectCallout">
            <a:avLst>
              <a:gd name="adj1" fmla="val 30651"/>
              <a:gd name="adj2" fmla="val 7429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Fyddet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ti’n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hoffi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cymryd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rhan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A20179E-A110-8345-AAC4-502F37550207}"/>
              </a:ext>
            </a:extLst>
          </p:cNvPr>
          <p:cNvSpPr/>
          <p:nvPr/>
        </p:nvSpPr>
        <p:spPr>
          <a:xfrm>
            <a:off x="9693797" y="1920544"/>
            <a:ext cx="1819530" cy="1137890"/>
          </a:xfrm>
          <a:prstGeom prst="wedgeRoundRectCallout">
            <a:avLst>
              <a:gd name="adj1" fmla="val -61579"/>
              <a:gd name="adj2" fmla="val 1651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“Galli di eistedd gyda fi!”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4A287F0-5FA1-8C41-8669-EF9B43D17CA8}"/>
              </a:ext>
            </a:extLst>
          </p:cNvPr>
          <p:cNvSpPr/>
          <p:nvPr/>
        </p:nvSpPr>
        <p:spPr>
          <a:xfrm>
            <a:off x="6960096" y="1052536"/>
            <a:ext cx="2290903" cy="1584376"/>
          </a:xfrm>
          <a:prstGeom prst="wedgeRoundRectCallout">
            <a:avLst>
              <a:gd name="adj1" fmla="val -26993"/>
              <a:gd name="adj2" fmla="val 74292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“Fe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wnest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ti’n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dda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iawn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fy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6C092E0-B9FD-7649-8397-112F9E90C1DD}"/>
              </a:ext>
            </a:extLst>
          </p:cNvPr>
          <p:cNvSpPr/>
          <p:nvPr/>
        </p:nvSpPr>
        <p:spPr>
          <a:xfrm>
            <a:off x="1127448" y="4221088"/>
            <a:ext cx="2088089" cy="1806403"/>
          </a:xfrm>
          <a:prstGeom prst="wedgeRoundRectCallout">
            <a:avLst>
              <a:gd name="adj1" fmla="val 64350"/>
              <a:gd name="adj2" fmla="val 910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Wnest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fwynhau’r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egwyl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A63F546C-9AFA-B841-8874-7FBCAF476DAB}"/>
              </a:ext>
            </a:extLst>
          </p:cNvPr>
          <p:cNvSpPr/>
          <p:nvPr/>
        </p:nvSpPr>
        <p:spPr>
          <a:xfrm>
            <a:off x="4911191" y="1054492"/>
            <a:ext cx="1819529" cy="1259096"/>
          </a:xfrm>
          <a:prstGeom prst="wedgeEllipseCallout">
            <a:avLst>
              <a:gd name="adj1" fmla="val 2965"/>
              <a:gd name="adj2" fmla="val 6914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“Wyt ti’n iawn?”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A9A7B70F-074E-5344-BA21-45927C2801BE}"/>
              </a:ext>
            </a:extLst>
          </p:cNvPr>
          <p:cNvSpPr/>
          <p:nvPr/>
        </p:nvSpPr>
        <p:spPr>
          <a:xfrm>
            <a:off x="8616280" y="4776356"/>
            <a:ext cx="2155035" cy="1515342"/>
          </a:xfrm>
          <a:prstGeom prst="wedgeEllipseCallout">
            <a:avLst>
              <a:gd name="adj1" fmla="val -35227"/>
              <a:gd name="adj2" fmla="val -59019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“Alla i dy helpu di?”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5EA39182-5289-744F-A1AE-778B4D64C087}"/>
              </a:ext>
            </a:extLst>
          </p:cNvPr>
          <p:cNvSpPr/>
          <p:nvPr/>
        </p:nvSpPr>
        <p:spPr>
          <a:xfrm>
            <a:off x="132133" y="2300764"/>
            <a:ext cx="2599686" cy="1515340"/>
          </a:xfrm>
          <a:prstGeom prst="wedgeEllipseCallout">
            <a:avLst>
              <a:gd name="adj1" fmla="val 45564"/>
              <a:gd name="adj2" fmla="val 4244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Sut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wyt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ti’n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teimlo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167587B5-ACAC-E042-BA7D-D37C3919B29F}"/>
              </a:ext>
            </a:extLst>
          </p:cNvPr>
          <p:cNvSpPr/>
          <p:nvPr/>
        </p:nvSpPr>
        <p:spPr>
          <a:xfrm>
            <a:off x="9480376" y="3244017"/>
            <a:ext cx="2041839" cy="1377557"/>
          </a:xfrm>
          <a:prstGeom prst="wedgeEllipseCallout">
            <a:avLst>
              <a:gd name="adj1" fmla="val -59126"/>
              <a:gd name="adj2" fmla="val -87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Cynnig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da!”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4D84835-76A1-4133-9B72-A9383138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3100" b="1" dirty="0" err="1">
                <a:solidFill>
                  <a:schemeClr val="bg1"/>
                </a:solidFill>
              </a:rPr>
              <a:t>Mewn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gwirionedd</a:t>
            </a:r>
            <a:r>
              <a:rPr lang="en-US" sz="3100" b="1" dirty="0">
                <a:solidFill>
                  <a:schemeClr val="bg1"/>
                </a:solidFill>
              </a:rPr>
              <a:t>, </a:t>
            </a:r>
            <a:r>
              <a:rPr lang="en-US" sz="3100" b="1" dirty="0" err="1">
                <a:solidFill>
                  <a:schemeClr val="bg1"/>
                </a:solidFill>
              </a:rPr>
              <a:t>ein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lle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ni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yw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gwneud</a:t>
            </a:r>
            <a:r>
              <a:rPr lang="en-US" sz="3100" b="1" dirty="0">
                <a:solidFill>
                  <a:schemeClr val="bg1"/>
                </a:solidFill>
              </a:rPr>
              <a:t> y </a:t>
            </a:r>
            <a:r>
              <a:rPr lang="en-US" sz="3100" b="1" dirty="0" err="1">
                <a:solidFill>
                  <a:schemeClr val="bg1"/>
                </a:solidFill>
              </a:rPr>
              <a:t>newid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yr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hoffem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ni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ei</a:t>
            </a:r>
            <a:r>
              <a:rPr lang="en-US" sz="3100" b="1" dirty="0">
                <a:solidFill>
                  <a:schemeClr val="bg1"/>
                </a:solidFill>
              </a:rPr>
              <a:t> weld a </a:t>
            </a:r>
            <a:r>
              <a:rPr lang="en-US" sz="3100" b="1" dirty="0" err="1">
                <a:solidFill>
                  <a:schemeClr val="bg1"/>
                </a:solidFill>
              </a:rPr>
              <a:t>sicrhau</a:t>
            </a:r>
            <a:r>
              <a:rPr lang="en-US" sz="3100" b="1" dirty="0">
                <a:solidFill>
                  <a:schemeClr val="bg1"/>
                </a:solidFill>
              </a:rPr>
              <a:t> bod </a:t>
            </a:r>
            <a:r>
              <a:rPr lang="en-US" sz="3100" b="1" dirty="0" err="1">
                <a:solidFill>
                  <a:schemeClr val="bg1"/>
                </a:solidFill>
              </a:rPr>
              <a:t>ein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cymuned</a:t>
            </a:r>
            <a:r>
              <a:rPr lang="en-US" sz="3100" b="1" dirty="0">
                <a:solidFill>
                  <a:schemeClr val="bg1"/>
                </a:solidFill>
              </a:rPr>
              <a:t> (</a:t>
            </a:r>
            <a:r>
              <a:rPr lang="en-US" sz="3100" b="1" dirty="0" err="1">
                <a:solidFill>
                  <a:schemeClr val="bg1"/>
                </a:solidFill>
              </a:rPr>
              <a:t>ar-lein</a:t>
            </a:r>
            <a:r>
              <a:rPr lang="en-US" sz="3100" b="1" dirty="0">
                <a:solidFill>
                  <a:schemeClr val="bg1"/>
                </a:solidFill>
              </a:rPr>
              <a:t> a </a:t>
            </a:r>
            <a:r>
              <a:rPr lang="en-US" sz="3100" b="1" dirty="0" err="1">
                <a:solidFill>
                  <a:schemeClr val="bg1"/>
                </a:solidFill>
              </a:rPr>
              <a:t>wyneb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yn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wyneb</a:t>
            </a:r>
            <a:r>
              <a:rPr lang="en-US" sz="3100" b="1" dirty="0">
                <a:solidFill>
                  <a:schemeClr val="bg1"/>
                </a:solidFill>
              </a:rPr>
              <a:t>) </a:t>
            </a:r>
            <a:r>
              <a:rPr lang="en-US" sz="3100" b="1" dirty="0" err="1">
                <a:solidFill>
                  <a:schemeClr val="bg1"/>
                </a:solidFill>
              </a:rPr>
              <a:t>yn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lle</a:t>
            </a:r>
            <a:r>
              <a:rPr lang="en-US" sz="3100" b="1" dirty="0">
                <a:solidFill>
                  <a:schemeClr val="bg1"/>
                </a:solidFill>
              </a:rPr>
              <a:t> da!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F6C9F6D9-F665-B145-877A-402973BDA074}"/>
              </a:ext>
            </a:extLst>
          </p:cNvPr>
          <p:cNvSpPr txBox="1">
            <a:spLocks/>
          </p:cNvSpPr>
          <p:nvPr/>
        </p:nvSpPr>
        <p:spPr>
          <a:xfrm>
            <a:off x="1127448" y="1196752"/>
            <a:ext cx="9721080" cy="3168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9F339-DFAE-374C-8A1B-CF1458F3539D}"/>
              </a:ext>
            </a:extLst>
          </p:cNvPr>
          <p:cNvGrpSpPr/>
          <p:nvPr/>
        </p:nvGrpSpPr>
        <p:grpSpPr>
          <a:xfrm>
            <a:off x="335360" y="979652"/>
            <a:ext cx="11521280" cy="4248472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E27257-36C4-F94C-B818-CC9313645FFF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5CBE904-3FD1-6B47-8FA7-4B6FE0F1E6EF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A9C1F53-C221-3342-8F75-6FC3C6A68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3746624-9CF0-F041-B561-56D67480D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231BE8-2E3E-4043-85CB-05630FFA174F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A4E150-1003-054E-8789-051413FA479C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62DCDE-7A28-4547-BCAD-E994AA7D5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4DCB4F-F07C-9040-AF92-82A77CE0B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1E156C-332C-974B-96DA-039565798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" t="-6617" r="-205" b="37904"/>
          <a:stretch/>
        </p:blipFill>
        <p:spPr>
          <a:xfrm>
            <a:off x="4343535" y="4114699"/>
            <a:ext cx="3263765" cy="2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07" y="2594783"/>
            <a:ext cx="2569964" cy="2569964"/>
          </a:xfrm>
          <a:prstGeom prst="rect">
            <a:avLst/>
          </a:prstGeom>
        </p:spPr>
      </p:pic>
      <p:sp>
        <p:nvSpPr>
          <p:cNvPr id="2" name="Rectangle: Rounded Corners 47">
            <a:extLst>
              <a:ext uri="{FF2B5EF4-FFF2-40B4-BE49-F238E27FC236}">
                <a16:creationId xmlns:a16="http://schemas.microsoft.com/office/drawing/2014/main" id="{C56DAE0E-5935-4A06-9252-671C9450C5A2}"/>
              </a:ext>
            </a:extLst>
          </p:cNvPr>
          <p:cNvSpPr/>
          <p:nvPr/>
        </p:nvSpPr>
        <p:spPr>
          <a:xfrm>
            <a:off x="230962" y="1134637"/>
            <a:ext cx="8384253" cy="98591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Aeth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Dan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i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barti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pen-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blwydd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ystod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y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penwythnos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Fe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wnaeth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Saima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fideo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o Dan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plymio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i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mewn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i’r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pwll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</a:t>
            </a:r>
            <a:endParaRPr lang="en-GB" sz="24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821E8B9-6C96-4327-94B1-5E29900CE659}"/>
              </a:ext>
            </a:extLst>
          </p:cNvPr>
          <p:cNvSpPr/>
          <p:nvPr/>
        </p:nvSpPr>
        <p:spPr>
          <a:xfrm>
            <a:off x="262350" y="2216943"/>
            <a:ext cx="8352865" cy="98591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Dywedodd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Saima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bod y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fideo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ddoniol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ond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nid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oedd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Dan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ei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hoffi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Gofynnodd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iddi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hi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ddileu’r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fideo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Gwrthododd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hi. </a:t>
            </a:r>
            <a:endParaRPr lang="en-GB" sz="23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4" name="Rectangle: Rounded Corners 53">
            <a:extLst>
              <a:ext uri="{FF2B5EF4-FFF2-40B4-BE49-F238E27FC236}">
                <a16:creationId xmlns:a16="http://schemas.microsoft.com/office/drawing/2014/main" id="{3F15EE63-5D49-4C42-9B56-407B3A976049}"/>
              </a:ext>
            </a:extLst>
          </p:cNvPr>
          <p:cNvSpPr/>
          <p:nvPr/>
        </p:nvSpPr>
        <p:spPr>
          <a:xfrm>
            <a:off x="273366" y="3302123"/>
            <a:ext cx="8311634" cy="98591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yr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ysgol ddydd Llun,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clywodd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Dan bobl yn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siarad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am y fideo ac yn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chwerthin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am hynny.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Roedd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llawer o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ddisgyblion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wedi’i weld.</a:t>
            </a:r>
            <a:endParaRPr lang="en-GB" sz="22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5" name="Rectangle: Rounded Corners 56">
            <a:extLst>
              <a:ext uri="{FF2B5EF4-FFF2-40B4-BE49-F238E27FC236}">
                <a16:creationId xmlns:a16="http://schemas.microsoft.com/office/drawing/2014/main" id="{B5AD68CA-A667-4C67-B238-87331E4D448A}"/>
              </a:ext>
            </a:extLst>
          </p:cNvPr>
          <p:cNvSpPr/>
          <p:nvPr/>
        </p:nvSpPr>
        <p:spPr>
          <a:xfrm>
            <a:off x="273366" y="4387303"/>
            <a:ext cx="8342914" cy="985913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Fe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wnaeth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Caitlyn,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ffrind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Dan,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ddangos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y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fideo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iddo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Roedd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rhai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disgyblion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wedi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ysgrifennu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pethau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cas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o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dan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y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fideo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</a:t>
            </a:r>
            <a:endParaRPr lang="en-GB" sz="2200" b="1" dirty="0">
              <a:solidFill>
                <a:schemeClr val="bg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94DA6-01DE-C548-8DE7-7DE55673E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3212976"/>
            <a:ext cx="2081113" cy="195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1"/>
          <a:stretch/>
        </p:blipFill>
        <p:spPr>
          <a:xfrm>
            <a:off x="7968208" y="4128069"/>
            <a:ext cx="2666433" cy="207381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9065" y="0"/>
            <a:ext cx="11259584" cy="89775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310719"/>
            <a:ext cx="2088232" cy="20882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B3A263E-8850-4C75-96F5-F370C1B2E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9064" y="146616"/>
            <a:ext cx="758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+mn-lt"/>
              </a:rPr>
              <a:t>Beth </a:t>
            </a:r>
            <a:r>
              <a:rPr lang="en-GB" sz="3600" b="1" dirty="0" err="1">
                <a:solidFill>
                  <a:schemeClr val="accent6"/>
                </a:solidFill>
                <a:latin typeface="+mn-lt"/>
              </a:rPr>
              <a:t>fyddech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+mn-lt"/>
              </a:rPr>
              <a:t>chi’n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+mn-lt"/>
              </a:rPr>
              <a:t>ei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+mn-lt"/>
              </a:rPr>
              <a:t>newid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76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7">
            <a:extLst>
              <a:ext uri="{FF2B5EF4-FFF2-40B4-BE49-F238E27FC236}">
                <a16:creationId xmlns:a16="http://schemas.microsoft.com/office/drawing/2014/main" id="{C56DAE0E-5935-4A06-9252-671C9450C5A2}"/>
              </a:ext>
            </a:extLst>
          </p:cNvPr>
          <p:cNvSpPr/>
          <p:nvPr/>
        </p:nvSpPr>
        <p:spPr>
          <a:xfrm>
            <a:off x="230962" y="1134637"/>
            <a:ext cx="8384253" cy="127394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Mae Liam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wrthi’n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rhannu’r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llyfrau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Mathemateg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Mae’n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gweld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rhywbeth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anghwrtais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wedi’i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ysgrifennu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lyfr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Ava.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Mae’n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anwybyddu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hyn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ac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rhoi’r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llyfr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iddi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hi.</a:t>
            </a:r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821E8B9-6C96-4327-94B1-5E29900CE659}"/>
              </a:ext>
            </a:extLst>
          </p:cNvPr>
          <p:cNvSpPr/>
          <p:nvPr/>
        </p:nvSpPr>
        <p:spPr>
          <a:xfrm>
            <a:off x="225552" y="2480638"/>
            <a:ext cx="8352865" cy="127394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Mae Ava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edrych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ei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llyfr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Mae “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Rwyt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ti’n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dwp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”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wedi’i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ysgrifennu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draws y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clawr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Mae Ava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rhwbio'r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geiriau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allan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dydy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hi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ddim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dweud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wrth</a:t>
            </a:r>
            <a:r>
              <a:rPr lang="en-GB" sz="23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neb.</a:t>
            </a:r>
          </a:p>
        </p:txBody>
      </p:sp>
      <p:sp>
        <p:nvSpPr>
          <p:cNvPr id="4" name="Rectangle: Rounded Corners 53">
            <a:extLst>
              <a:ext uri="{FF2B5EF4-FFF2-40B4-BE49-F238E27FC236}">
                <a16:creationId xmlns:a16="http://schemas.microsoft.com/office/drawing/2014/main" id="{3F15EE63-5D49-4C42-9B56-407B3A976049}"/>
              </a:ext>
            </a:extLst>
          </p:cNvPr>
          <p:cNvSpPr/>
          <p:nvPr/>
        </p:nvSpPr>
        <p:spPr>
          <a:xfrm>
            <a:off x="230962" y="3817762"/>
            <a:ext cx="8311634" cy="98591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diwrnod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wedyn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,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mae’r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un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peth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digwydd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Mae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rhai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disgyblion wrth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fwrdd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Ava yn ei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gwylio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hi’n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rhwbio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hynny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allan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Maen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nhw’n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cychwyn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sibrwd</a:t>
            </a:r>
            <a:r>
              <a:rPr lang="en-GB" sz="22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</a:t>
            </a:r>
          </a:p>
        </p:txBody>
      </p:sp>
      <p:sp>
        <p:nvSpPr>
          <p:cNvPr id="5" name="Rectangle: Rounded Corners 56">
            <a:extLst>
              <a:ext uri="{FF2B5EF4-FFF2-40B4-BE49-F238E27FC236}">
                <a16:creationId xmlns:a16="http://schemas.microsoft.com/office/drawing/2014/main" id="{B5AD68CA-A667-4C67-B238-87331E4D448A}"/>
              </a:ext>
            </a:extLst>
          </p:cNvPr>
          <p:cNvSpPr/>
          <p:nvPr/>
        </p:nvSpPr>
        <p:spPr>
          <a:xfrm>
            <a:off x="210507" y="4882278"/>
            <a:ext cx="8342914" cy="127394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ystod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yr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egwyl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, gall Ava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glywed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pobl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clebran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am y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sylwadau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ar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ei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llyfr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. Mae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rhai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plant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syllu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arni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ac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yn</a:t>
            </a:r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pwyntio</a:t>
            </a:r>
            <a:endParaRPr lang="en-GB" sz="2400" b="1" dirty="0">
              <a:solidFill>
                <a:schemeClr val="bg1"/>
              </a:solidFill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0889" y="209424"/>
            <a:ext cx="11207759" cy="6883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5CCE4C-B756-3F44-8E0D-95B9F303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1916832"/>
            <a:ext cx="2056037" cy="2409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7FEE7D-B647-ED42-AF2B-717E0E771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018" y="3512151"/>
            <a:ext cx="2102399" cy="206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370">
            <a:off x="8511438" y="4031854"/>
            <a:ext cx="4627168" cy="310020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72A729E-BB74-4CE8-90AD-011749782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552" y="146304"/>
            <a:ext cx="748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6"/>
                </a:solidFill>
                <a:latin typeface="+mn-lt"/>
              </a:rPr>
              <a:t>Beth </a:t>
            </a:r>
            <a:r>
              <a:rPr lang="en-GB" sz="4000" b="1" dirty="0" err="1">
                <a:solidFill>
                  <a:schemeClr val="accent6"/>
                </a:solidFill>
                <a:latin typeface="+mn-lt"/>
              </a:rPr>
              <a:t>fyddech</a:t>
            </a:r>
            <a:r>
              <a:rPr lang="en-GB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  <a:latin typeface="+mn-lt"/>
              </a:rPr>
              <a:t>chi’n</a:t>
            </a:r>
            <a:r>
              <a:rPr lang="en-GB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  <a:latin typeface="+mn-lt"/>
              </a:rPr>
              <a:t>ei</a:t>
            </a:r>
            <a:r>
              <a:rPr lang="en-GB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chemeClr val="accent6"/>
                </a:solidFill>
                <a:latin typeface="+mn-lt"/>
              </a:rPr>
              <a:t>newid</a:t>
            </a:r>
            <a:r>
              <a:rPr lang="en-GB" sz="4000" b="1" dirty="0">
                <a:solidFill>
                  <a:schemeClr val="accent6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21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5577"/>
            <a:ext cx="11017224" cy="892177"/>
          </a:xfrm>
        </p:spPr>
        <p:txBody>
          <a:bodyPr/>
          <a:lstStyle/>
          <a:p>
            <a:r>
              <a:rPr lang="cy-GB" b="1" noProof="0" dirty="0"/>
              <a:t>Mae Newid yn Dechrau Gyda Ni!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897754"/>
            <a:ext cx="10667999" cy="5183674"/>
          </a:xfrm>
        </p:spPr>
        <p:txBody>
          <a:bodyPr/>
          <a:lstStyle/>
          <a:p>
            <a:r>
              <a:rPr lang="cy-GB" noProof="0" dirty="0">
                <a:solidFill>
                  <a:schemeClr val="accent2"/>
                </a:solidFill>
              </a:rPr>
              <a:t>DOLEN </a:t>
            </a:r>
            <a:r>
              <a:rPr lang="cy-GB" dirty="0">
                <a:solidFill>
                  <a:schemeClr val="accent2"/>
                </a:solidFill>
              </a:rPr>
              <a:t>FIDEO: </a:t>
            </a:r>
            <a:r>
              <a:rPr lang="cy-GB" dirty="0">
                <a:solidFill>
                  <a:schemeClr val="accent2"/>
                </a:solidFill>
                <a:hlinkClick r:id="rId2"/>
              </a:rPr>
              <a:t>https://youtu.be/m0pLe2tzx_o</a:t>
            </a:r>
            <a:r>
              <a:rPr lang="cy-GB" dirty="0">
                <a:solidFill>
                  <a:schemeClr val="accent2"/>
                </a:solidFill>
              </a:rPr>
              <a:t> </a:t>
            </a:r>
            <a:endParaRPr lang="cy-GB" noProof="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3" y="1340768"/>
            <a:ext cx="91344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/>
              <a:t>Mae Newid yn Dechrau Gyda Ni!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58" y="-332456"/>
            <a:ext cx="3756422" cy="3756422"/>
          </a:xfrm>
        </p:spPr>
      </p:pic>
      <p:sp>
        <p:nvSpPr>
          <p:cNvPr id="5" name="TextBox 4"/>
          <p:cNvSpPr txBox="1"/>
          <p:nvPr/>
        </p:nvSpPr>
        <p:spPr>
          <a:xfrm>
            <a:off x="9640574" y="760925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Mae eich barn chi yn </a:t>
            </a:r>
            <a:r>
              <a:rPr lang="en-GB" sz="3200" b="1" dirty="0" err="1">
                <a:solidFill>
                  <a:schemeClr val="bg1"/>
                </a:solidFill>
                <a:latin typeface="+mn-lt"/>
              </a:rPr>
              <a:t>cyfrif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! </a:t>
            </a:r>
          </a:p>
        </p:txBody>
      </p:sp>
      <p:sp>
        <p:nvSpPr>
          <p:cNvPr id="6" name="Shape 114">
            <a:extLst>
              <a:ext uri="{FF2B5EF4-FFF2-40B4-BE49-F238E27FC236}">
                <a16:creationId xmlns:a16="http://schemas.microsoft.com/office/drawing/2014/main" id="{BBB64240-36BF-45D7-9649-A6A329866282}"/>
              </a:ext>
            </a:extLst>
          </p:cNvPr>
          <p:cNvSpPr/>
          <p:nvPr/>
        </p:nvSpPr>
        <p:spPr>
          <a:xfrm>
            <a:off x="3771793" y="2780928"/>
            <a:ext cx="4787741" cy="14584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ydych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chi’n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credu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bod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lleihau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bwlio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yn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eich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ysgol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yn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bosibl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?</a:t>
            </a: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4D41248F-B1B5-4E81-93C3-71A70A555EC4}"/>
              </a:ext>
            </a:extLst>
          </p:cNvPr>
          <p:cNvSpPr/>
          <p:nvPr/>
        </p:nvSpPr>
        <p:spPr>
          <a:xfrm>
            <a:off x="377802" y="1883117"/>
            <a:ext cx="8718656" cy="8021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wythnos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hon,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am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sicrhau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llais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cael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glywed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dosbarthiadau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byddwch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chi’n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trafod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C85AD3C7-4A2E-44F6-936F-5B3521B6A0CD}"/>
              </a:ext>
            </a:extLst>
          </p:cNvPr>
          <p:cNvSpPr/>
          <p:nvPr/>
        </p:nvSpPr>
        <p:spPr>
          <a:xfrm>
            <a:off x="3935760" y="4314043"/>
            <a:ext cx="8220282" cy="183267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dymuno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cael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clywed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syniadau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sut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wneud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ysgolion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llefydd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hapusach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diogelach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bawb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Efallai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rhywbeth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hoffech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newid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efallai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bod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gwneud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rhywbeth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barod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y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gallai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pobl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eraill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ddysgu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gwersi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hynny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   Y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naill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ffordd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neu’r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llall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rydym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ni’n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dymuno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clywed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syniadau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chi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lleihau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139875C3-949C-234A-95BC-AC38600D4F64}"/>
              </a:ext>
            </a:extLst>
          </p:cNvPr>
          <p:cNvSpPr/>
          <p:nvPr/>
        </p:nvSpPr>
        <p:spPr>
          <a:xfrm>
            <a:off x="214084" y="4328862"/>
            <a:ext cx="3496528" cy="1823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ddiwedd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wers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byddwch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chi’n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cael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cyfle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bleidleisio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hwn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rhannu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eich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barn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â’r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genedl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2841B5B0-6635-5849-A485-94F161A02B0B}"/>
              </a:ext>
            </a:extLst>
          </p:cNvPr>
          <p:cNvSpPr/>
          <p:nvPr/>
        </p:nvSpPr>
        <p:spPr>
          <a:xfrm>
            <a:off x="377801" y="1023520"/>
            <a:ext cx="8718657" cy="7338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bwlio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broblem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mewn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ysgolion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ac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ar-lein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oes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rhaid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bethau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fod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fel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hyn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22" y="2258989"/>
            <a:ext cx="4169082" cy="247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75" y="2071107"/>
            <a:ext cx="4278905" cy="254167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B9FF00B-2C64-477D-9983-2C65E499B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422F5-7F04-7F4D-A53E-9635481C01C5}"/>
              </a:ext>
            </a:extLst>
          </p:cNvPr>
          <p:cNvSpPr/>
          <p:nvPr/>
        </p:nvSpPr>
        <p:spPr>
          <a:xfrm>
            <a:off x="0" y="53456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5AAEC-50AF-8D46-AE86-71D5F4D0CD35}"/>
              </a:ext>
            </a:extLst>
          </p:cNvPr>
          <p:cNvCxnSpPr>
            <a:cxnSpLocks/>
          </p:cNvCxnSpPr>
          <p:nvPr/>
        </p:nvCxnSpPr>
        <p:spPr>
          <a:xfrm flipH="1">
            <a:off x="0" y="534728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124533-D77C-AE4E-A69F-67F1AA9286B2}"/>
              </a:ext>
            </a:extLst>
          </p:cNvPr>
          <p:cNvCxnSpPr>
            <a:cxnSpLocks/>
          </p:cNvCxnSpPr>
          <p:nvPr/>
        </p:nvCxnSpPr>
        <p:spPr>
          <a:xfrm>
            <a:off x="1559496" y="2060848"/>
            <a:ext cx="89662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0A2AA1B-433B-BA4F-B399-E5A0CF1E33CB}"/>
              </a:ext>
            </a:extLst>
          </p:cNvPr>
          <p:cNvSpPr txBox="1">
            <a:spLocks/>
          </p:cNvSpPr>
          <p:nvPr/>
        </p:nvSpPr>
        <p:spPr>
          <a:xfrm>
            <a:off x="1047748" y="1146536"/>
            <a:ext cx="10096502" cy="2111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41818"/>
            <a:ext cx="8722940" cy="518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632" y="1113751"/>
            <a:ext cx="909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B050"/>
                </a:solidFill>
                <a:latin typeface="+mn-lt"/>
              </a:rPr>
              <a:t>Diolch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 am </a:t>
            </a:r>
            <a:r>
              <a:rPr lang="en-GB" sz="4400" b="1" dirty="0" err="1">
                <a:solidFill>
                  <a:schemeClr val="accent6"/>
                </a:solidFill>
                <a:latin typeface="+mn-lt"/>
              </a:rPr>
              <a:t>gyfranogi</a:t>
            </a:r>
            <a:r>
              <a:rPr lang="en-GB" sz="4400" b="1" dirty="0">
                <a:solidFill>
                  <a:schemeClr val="accent6"/>
                </a:solidFill>
                <a:latin typeface="+mn-lt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21278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7afc5d9782c3e81a91e586e4747adf7069bc2"/>
</p:tagLst>
</file>

<file path=ppt/theme/theme1.xml><?xml version="1.0" encoding="utf-8"?>
<a:theme xmlns:a="http://schemas.openxmlformats.org/drawingml/2006/main" name="fiverr-1">
  <a:themeElements>
    <a:clrScheme name="alltogeth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B7E"/>
      </a:accent1>
      <a:accent2>
        <a:srgbClr val="E10C61"/>
      </a:accent2>
      <a:accent3>
        <a:srgbClr val="019CDF"/>
      </a:accent3>
      <a:accent4>
        <a:srgbClr val="B8E851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ntiBully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verr" id="{ED46E201-507D-4077-840B-07D90816CC7B}" vid="{37B00B18-9C30-4715-9D1B-8FFD53A750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22225</TotalTime>
  <Words>651</Words>
  <Application>Microsoft Office PowerPoint</Application>
  <PresentationFormat>Widescreen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fiverr-1</vt:lpstr>
      <vt:lpstr>Wythnos Gwrth-fwlio 2019: Mae Newid yn Dechrau Gyda Ni Cynllun Cyfarfod ar gyfer Ysgolion Cynradd – PPT </vt:lpstr>
      <vt:lpstr>Pryd oedd y tro diwethaf y gwnaeth rhywun... </vt:lpstr>
      <vt:lpstr>Gwnewch y newid yr hoffech chi ei weld...</vt:lpstr>
      <vt:lpstr>PowerPoint Presentation</vt:lpstr>
      <vt:lpstr>PowerPoint Presentation</vt:lpstr>
      <vt:lpstr>PowerPoint Presentation</vt:lpstr>
      <vt:lpstr>Mae Newid yn Dechrau Gyda Ni!</vt:lpstr>
      <vt:lpstr>Mae Newid yn Dechrau Gyda Ni!</vt:lpstr>
      <vt:lpstr>PowerPoint Presentation</vt:lpstr>
    </vt:vector>
  </TitlesOfParts>
  <Company>National Children's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Bullying?</dc:title>
  <dc:creator>MEvans</dc:creator>
  <cp:lastModifiedBy>Luke Evason-Browning</cp:lastModifiedBy>
  <cp:revision>1384</cp:revision>
  <cp:lastPrinted>2018-10-04T21:31:44Z</cp:lastPrinted>
  <dcterms:created xsi:type="dcterms:W3CDTF">2014-07-19T19:34:21Z</dcterms:created>
  <dcterms:modified xsi:type="dcterms:W3CDTF">2021-08-05T16:02:03Z</dcterms:modified>
</cp:coreProperties>
</file>