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C177D-9D40-4A93-B7E9-DDA79E2C4689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A57FF-5499-457B-A916-44ACB24A04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7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is a round up of all the roles. 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Based on </a:t>
            </a:r>
            <a:r>
              <a:rPr lang="en-GB" baseline="0" dirty="0" err="1"/>
              <a:t>Salmivalli</a:t>
            </a:r>
            <a:r>
              <a:rPr lang="en-GB" baseline="0" dirty="0"/>
              <a:t> et al The Participant Role Scale. In: Cowie, H. and Wallace, P. Peer Support in Action: From </a:t>
            </a:r>
            <a:r>
              <a:rPr lang="en-GB" baseline="0" dirty="0" err="1"/>
              <a:t>Bystanding</a:t>
            </a:r>
            <a:r>
              <a:rPr lang="en-GB" baseline="0" dirty="0"/>
              <a:t> to Standing By. © Sage 2000.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083C44-614A-994D-A630-CD79989A06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4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is a round up of all the roles. 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Based on </a:t>
            </a:r>
            <a:r>
              <a:rPr lang="en-GB" baseline="0" dirty="0" err="1"/>
              <a:t>Salmivalli</a:t>
            </a:r>
            <a:r>
              <a:rPr lang="en-GB" baseline="0" dirty="0"/>
              <a:t> et al The Participant Role Scale. In: Cowie, H. and Wallace, P. Peer Support in Action: From </a:t>
            </a:r>
            <a:r>
              <a:rPr lang="en-GB" baseline="0" dirty="0" err="1"/>
              <a:t>Bystanding</a:t>
            </a:r>
            <a:r>
              <a:rPr lang="en-GB" baseline="0" dirty="0"/>
              <a:t> to Standing By. © Sage 2000.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083C44-614A-994D-A630-CD79989A06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7040-E3A1-4205-8722-88543A83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A8F5-384A-40B2-8C06-BCEE9B032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68E4D-1C1A-4909-BA45-B89FB837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70154-CB41-4866-8D1D-336EF88D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AFFBC-3E25-4EA9-8728-42CEEA82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64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CAA9-266D-4768-9677-E41C9C76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4B4E5-113B-4FB7-A0D6-C5416A9D0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99579-AEA5-4C6B-9C88-106B87B0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331FD-4A3F-49A7-A5AD-8DFFC1CEE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8FE98-7E39-4EA8-9799-5B92BF75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7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3AD4E3-5F55-4F41-8FDD-D914FFD72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16755-389D-4D11-8309-F83C36870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B9E34-2286-4C34-86B7-EB702FC3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9D987-F948-45D7-B997-A3FE420E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FE928-1936-436E-A610-47363349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25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A2B6-DDCE-4764-ACA9-78E0C418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62E3-D759-4BA7-A8C2-F68F9FF5B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47747-EEE4-4DCF-A73E-F76B6C5E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77741-933A-4EFA-9040-0FF97253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EFDB1-FC7B-4DFF-9A8B-5B058B50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1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4F212-0CD1-4DCC-997E-BADF6D91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EFFA6-370E-475A-9789-3AFD4EFF7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61EBD-2E9C-4468-B4B8-C02C20CA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BA242-9A46-4221-B19F-C528B69D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E3B03-F1FE-4E2B-8288-D6D511F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39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11395-DAAD-472E-87F6-52F52609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BD30B-2F78-4321-8674-33997E541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A25BF-5C7A-4087-BDB7-FAF6F1858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69D00-5EDB-43D3-A5F6-CE236D9D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F691C-4CE5-4210-918F-35771A59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84E8C-5AD6-487E-A3DE-451F5842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5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59-7AC6-455D-A578-4104016FA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5DB2E-6AB7-4641-80E1-54199EB23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54C3B-49B8-46B0-A7DB-3132C844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74B9AB-7A39-4054-9D5C-58E4F3057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88A1A-1E83-4AF7-9924-E17275D87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A294D8-46A7-408C-B2C3-5F505D57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4F5F2-BC6B-4B01-8180-C90C52F0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BAE8DE-2AFE-4CE8-AB1C-B8FF839D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19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0B164-7466-46AE-A82A-28636EBBA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F7AA96-8456-4132-8889-C42E2FD7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5A07A-9B44-4E57-99B1-0E7010797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741F0-F23A-4E03-B64D-3EDDB469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1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B387D-76E9-461C-89B5-6E54333A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690BB-DA3E-46AF-A6D4-A165CA0F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7D9E2-79E3-4A61-B083-2E94B322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6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B37D7-894E-44AE-8B1C-F47B448C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80EB-1FF9-43B4-89CD-C17DC746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D9208-55A4-4B68-8DCA-959A29600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1B361-5E77-490B-9284-62AB02E0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DA638-27E6-4459-97EF-435930C4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239EB-8E1A-49B2-91F6-E0E36AB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58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1C41-3ED9-4869-9CE4-B0212CE0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A12F7A-BDC3-4E5B-B823-34CAC9B6C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B77A3-026D-4FCD-999B-740E7B5D8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CED72-C5E3-4C24-98CD-93ED011F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E638-D3AE-4A6C-9F93-6FD0F5AC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D8F2A-75B9-4CCB-871C-80FE830B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8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A827-384A-4EE1-BD96-110236BA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DA413-A0A4-4C79-B0D6-5996BFBCE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06D62-529F-4B46-8054-094B66484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DC38E-83A1-4ED1-80A4-71A993404428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1A54-87C0-43CF-A44C-733316D9A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3F1F9-442F-4F89-A882-649728003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BD80D-66EE-4B77-A4F4-9E8B8898CE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3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BDFA16-3E7A-A342-9B23-17C84BE16367}"/>
              </a:ext>
            </a:extLst>
          </p:cNvPr>
          <p:cNvGrpSpPr/>
          <p:nvPr/>
        </p:nvGrpSpPr>
        <p:grpSpPr>
          <a:xfrm>
            <a:off x="0" y="0"/>
            <a:ext cx="12192000" cy="1364593"/>
            <a:chOff x="0" y="0"/>
            <a:chExt cx="12192000" cy="136459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AD4B8E8-C462-B744-8ECF-DB4DBD82B23A}"/>
                </a:ext>
              </a:extLst>
            </p:cNvPr>
            <p:cNvSpPr/>
            <p:nvPr/>
          </p:nvSpPr>
          <p:spPr>
            <a:xfrm>
              <a:off x="0" y="0"/>
              <a:ext cx="12192000" cy="1196975"/>
            </a:xfrm>
            <a:prstGeom prst="rect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EB0CB29-BF2C-A746-8FED-7065491509FB}"/>
                </a:ext>
              </a:extLst>
            </p:cNvPr>
            <p:cNvSpPr/>
            <p:nvPr/>
          </p:nvSpPr>
          <p:spPr>
            <a:xfrm>
              <a:off x="1046922" y="1059793"/>
              <a:ext cx="304800" cy="304800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218CD7A-D033-5D43-BD4F-DBDA23F7FAB9}"/>
              </a:ext>
            </a:extLst>
          </p:cNvPr>
          <p:cNvGrpSpPr/>
          <p:nvPr/>
        </p:nvGrpSpPr>
        <p:grpSpPr>
          <a:xfrm>
            <a:off x="0" y="6485212"/>
            <a:ext cx="12192000" cy="372788"/>
            <a:chOff x="-3048000" y="6485212"/>
            <a:chExt cx="12192000" cy="3727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F7A386-9D65-4744-BDD1-D210AD4E9442}"/>
                </a:ext>
              </a:extLst>
            </p:cNvPr>
            <p:cNvSpPr/>
            <p:nvPr/>
          </p:nvSpPr>
          <p:spPr>
            <a:xfrm>
              <a:off x="-3048000" y="6693694"/>
              <a:ext cx="12192000" cy="164306"/>
            </a:xfrm>
            <a:prstGeom prst="rect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789745-AB2C-5041-85A2-4C508C0A3181}"/>
                </a:ext>
              </a:extLst>
            </p:cNvPr>
            <p:cNvSpPr/>
            <p:nvPr/>
          </p:nvSpPr>
          <p:spPr>
            <a:xfrm>
              <a:off x="8189843" y="6485212"/>
              <a:ext cx="304800" cy="304800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AE09CED1-C723-4F4B-AB08-F6CEFCA9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0" y="216693"/>
            <a:ext cx="9455390" cy="763587"/>
          </a:xfrm>
        </p:spPr>
        <p:txBody>
          <a:bodyPr>
            <a:normAutofit/>
          </a:bodyPr>
          <a:lstStyle/>
          <a:p>
            <a:r>
              <a:rPr lang="cy-GB" sz="40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Bwlio fel ymddygiad grŵp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FA8DE0-257D-1F47-9C96-36B6F17A9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856" y="366509"/>
            <a:ext cx="1313233" cy="393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5066B4-A8B9-154A-8B19-E50AB47CC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3762" y="175341"/>
            <a:ext cx="1150098" cy="82962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8A569F6-B8E2-AC48-8494-2A90A4681696}"/>
              </a:ext>
            </a:extLst>
          </p:cNvPr>
          <p:cNvGrpSpPr/>
          <p:nvPr/>
        </p:nvGrpSpPr>
        <p:grpSpPr>
          <a:xfrm>
            <a:off x="3909060" y="2054121"/>
            <a:ext cx="8279544" cy="4587185"/>
            <a:chOff x="2305892" y="1323263"/>
            <a:chExt cx="8938091" cy="527208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E81BAC3-2AB7-A940-848E-FF7AB82800BA}"/>
                </a:ext>
              </a:extLst>
            </p:cNvPr>
            <p:cNvSpPr/>
            <p:nvPr/>
          </p:nvSpPr>
          <p:spPr>
            <a:xfrm>
              <a:off x="4144241" y="1323263"/>
              <a:ext cx="7054052" cy="5272080"/>
            </a:xfrm>
            <a:prstGeom prst="ellipse">
              <a:avLst/>
            </a:prstGeom>
            <a:noFill/>
            <a:ln w="38100">
              <a:solidFill>
                <a:srgbClr val="8255DC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50">
                <a:defRPr/>
              </a:pPr>
              <a:endParaRPr 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9203E7F-EDAC-754B-9314-7D6FB61A1971}"/>
                </a:ext>
              </a:extLst>
            </p:cNvPr>
            <p:cNvSpPr/>
            <p:nvPr/>
          </p:nvSpPr>
          <p:spPr>
            <a:xfrm>
              <a:off x="2305892" y="3022678"/>
              <a:ext cx="1658905" cy="1658905"/>
            </a:xfrm>
            <a:prstGeom prst="ellipse">
              <a:avLst/>
            </a:prstGeom>
            <a:solidFill>
              <a:srgbClr val="FFD2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1B3B677-C085-1449-8C6D-F0A1940AF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2255" y="4681849"/>
              <a:ext cx="1658905" cy="476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742950">
                <a:spcBef>
                  <a:spcPct val="0"/>
                </a:spcBef>
                <a:buNone/>
                <a:defRPr/>
              </a:pP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‘</a:t>
              </a:r>
              <a:r>
                <a:rPr lang="en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Allanwr</a:t>
              </a: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’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E172E72-8AF0-9F4B-B92D-3CCD04F469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1078" y="1746390"/>
              <a:ext cx="1603542" cy="1603542"/>
            </a:xfrm>
            <a:prstGeom prst="ellipse">
              <a:avLst/>
            </a:prstGeom>
            <a:solidFill>
              <a:srgbClr val="0ABED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64" name="TextBox 6">
              <a:extLst>
                <a:ext uri="{FF2B5EF4-FFF2-40B4-BE49-F238E27FC236}">
                  <a16:creationId xmlns:a16="http://schemas.microsoft.com/office/drawing/2014/main" id="{FB8BA357-4418-224E-A325-8983A4081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0177" y="3411150"/>
              <a:ext cx="2074634" cy="459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spcBef>
                  <a:spcPct val="0"/>
                </a:spcBef>
                <a:buNone/>
              </a:pP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‘</a:t>
              </a:r>
              <a:r>
                <a:rPr lang="en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Yr</a:t>
              </a: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Arweinydd</a:t>
              </a: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 ’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320806A-38D0-C84F-858F-FDE2C64EB4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65500" y="2269995"/>
              <a:ext cx="1603542" cy="1603542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66" name="TextBox 6">
              <a:extLst>
                <a:ext uri="{FF2B5EF4-FFF2-40B4-BE49-F238E27FC236}">
                  <a16:creationId xmlns:a16="http://schemas.microsoft.com/office/drawing/2014/main" id="{E76F7FF4-3BA0-1A44-AFEB-D618360FA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51882" y="3826813"/>
              <a:ext cx="2292101" cy="476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spcBef>
                  <a:spcPct val="0"/>
                </a:spcBef>
                <a:buNone/>
              </a:pPr>
              <a:r>
                <a:rPr lang="cy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‘</a:t>
              </a:r>
              <a:r>
                <a:rPr lang="cy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Atgyfnerthwr</a:t>
              </a:r>
              <a:r>
                <a:rPr lang="cy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’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9483D6E-8782-4E4C-8C5B-969CDBB727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3931" y="2269995"/>
              <a:ext cx="1603542" cy="1603542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68" name="TextBox 6">
              <a:extLst>
                <a:ext uri="{FF2B5EF4-FFF2-40B4-BE49-F238E27FC236}">
                  <a16:creationId xmlns:a16="http://schemas.microsoft.com/office/drawing/2014/main" id="{B3730E50-B9FF-8E4E-B6B5-01C0DD1F54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4486" y="3869305"/>
              <a:ext cx="1644937" cy="476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spcBef>
                  <a:spcPct val="0"/>
                </a:spcBef>
                <a:buNone/>
              </a:pP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‘Y </a:t>
              </a:r>
              <a:r>
                <a:rPr lang="en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Targed</a:t>
              </a: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 ’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E19B1DC-81E9-1B40-B234-E4C65507AC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56592" y="4004439"/>
              <a:ext cx="1603542" cy="1603542"/>
            </a:xfrm>
            <a:prstGeom prst="ellipse">
              <a:avLst/>
            </a:prstGeom>
            <a:solidFill>
              <a:srgbClr val="E00D6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E18FE07-29AB-524D-AC10-7F92B08DC4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87388" y="4004439"/>
              <a:ext cx="1603542" cy="1603542"/>
            </a:xfrm>
            <a:prstGeom prst="ellipse">
              <a:avLst/>
            </a:prstGeom>
            <a:solidFill>
              <a:srgbClr val="0ABED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kern="0" dirty="0">
                <a:solidFill>
                  <a:srgbClr val="FFFFFF"/>
                </a:solidFill>
                <a:sym typeface="Arial"/>
              </a:endParaRPr>
            </a:p>
          </p:txBody>
        </p:sp>
        <p:sp>
          <p:nvSpPr>
            <p:cNvPr id="71" name="TextBox 6">
              <a:extLst>
                <a:ext uri="{FF2B5EF4-FFF2-40B4-BE49-F238E27FC236}">
                  <a16:creationId xmlns:a16="http://schemas.microsoft.com/office/drawing/2014/main" id="{A717D4CB-16CC-9742-A6FB-E506DC882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87388" y="5610527"/>
              <a:ext cx="1575943" cy="476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spcBef>
                  <a:spcPct val="0"/>
                </a:spcBef>
                <a:buNone/>
              </a:pP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’</a:t>
              </a:r>
            </a:p>
          </p:txBody>
        </p:sp>
        <p:sp>
          <p:nvSpPr>
            <p:cNvPr id="72" name="TextBox 6">
              <a:extLst>
                <a:ext uri="{FF2B5EF4-FFF2-40B4-BE49-F238E27FC236}">
                  <a16:creationId xmlns:a16="http://schemas.microsoft.com/office/drawing/2014/main" id="{32426F80-5157-3B4D-8626-DBD2538E8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5791" y="5603748"/>
              <a:ext cx="2391597" cy="459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spcBef>
                  <a:spcPct val="0"/>
                </a:spcBef>
                <a:buNone/>
              </a:pP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‘</a:t>
              </a:r>
              <a:r>
                <a:rPr lang="en-GB" altLang="en-US" sz="2000" dirty="0" err="1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Amddiffynnwr</a:t>
              </a:r>
              <a:r>
                <a:rPr lang="en-GB" altLang="en-US" sz="2000" dirty="0">
                  <a:solidFill>
                    <a:schemeClr val="bg2">
                      <a:lumMod val="25000"/>
                    </a:schemeClr>
                  </a:solidFill>
                  <a:latin typeface="+mn-lt"/>
                  <a:cs typeface="Arial" panose="020B0604020202020204" pitchFamily="34" charset="0"/>
                </a:rPr>
                <a:t>’</a:t>
              </a:r>
            </a:p>
          </p:txBody>
        </p:sp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F3B2D5A7-B091-594A-B327-3B66D1A4D1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73" t="6312" r="11538" b="13679"/>
            <a:stretch/>
          </p:blipFill>
          <p:spPr>
            <a:xfrm>
              <a:off x="6010402" y="4151630"/>
              <a:ext cx="1309160" cy="1309159"/>
            </a:xfrm>
            <a:prstGeom prst="ellipse">
              <a:avLst/>
            </a:prstGeom>
          </p:spPr>
        </p:pic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D425E7F2-A4D6-774F-AD49-270C346F80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20" t="11708" r="17601" b="17691"/>
            <a:stretch/>
          </p:blipFill>
          <p:spPr>
            <a:xfrm>
              <a:off x="7931379" y="4151703"/>
              <a:ext cx="1309609" cy="1309014"/>
            </a:xfrm>
            <a:prstGeom prst="ellipse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0CAA6FF0-0D73-104B-8787-AADE1F4494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00" t="13120" r="11004" b="6077"/>
            <a:stretch/>
          </p:blipFill>
          <p:spPr>
            <a:xfrm>
              <a:off x="2485882" y="3202668"/>
              <a:ext cx="1309723" cy="1309014"/>
            </a:xfrm>
            <a:prstGeom prst="ellipse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F5B581E1-E7B7-714F-B532-FBECADEBAF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19" t="11797" r="14580" b="11781"/>
            <a:stretch/>
          </p:blipFill>
          <p:spPr>
            <a:xfrm>
              <a:off x="4891195" y="2417259"/>
              <a:ext cx="1313650" cy="1309014"/>
            </a:xfrm>
            <a:prstGeom prst="ellipse">
              <a:avLst/>
            </a:prstGeom>
          </p:spPr>
        </p:pic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2713B1BF-B184-7348-86CB-0C0D7459CE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19" t="11067" r="8831" b="1973"/>
            <a:stretch/>
          </p:blipFill>
          <p:spPr>
            <a:xfrm>
              <a:off x="7018342" y="1893654"/>
              <a:ext cx="1315023" cy="1309014"/>
            </a:xfrm>
            <a:prstGeom prst="ellipse">
              <a:avLst/>
            </a:prstGeom>
          </p:spPr>
        </p:pic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2324BA47-44CA-0441-B79F-0427BEFA06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447" t="9051" r="9049" b="8000"/>
            <a:stretch/>
          </p:blipFill>
          <p:spPr>
            <a:xfrm>
              <a:off x="9112764" y="2417259"/>
              <a:ext cx="1305589" cy="1309014"/>
            </a:xfrm>
            <a:prstGeom prst="ellipse">
              <a:avLst/>
            </a:prstGeom>
          </p:spPr>
        </p:pic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0588C7B7-8D70-7447-9B12-E18C4D2EDEF7}"/>
              </a:ext>
            </a:extLst>
          </p:cNvPr>
          <p:cNvSpPr/>
          <p:nvPr/>
        </p:nvSpPr>
        <p:spPr>
          <a:xfrm>
            <a:off x="67143" y="1309586"/>
            <a:ext cx="4590121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Yr Arweinydd  </a:t>
            </a:r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– Yn cychwyn ac yn arwain y bwlio, ond nid yn ‘gwneud’ y bwlio bob tro</a:t>
            </a:r>
          </a:p>
          <a:p>
            <a:endParaRPr lang="cy-GB" sz="145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Y Targed  </a:t>
            </a:r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-Y sawl sy’n cael ei fwlio.</a:t>
            </a:r>
          </a:p>
          <a:p>
            <a:endParaRPr lang="cy-GB" sz="145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Cynorthwywr/Cynorthwywyr </a:t>
            </a:r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- Yn cyfrannu’n uniongyrchol at ‘wneud’ y bwlio.</a:t>
            </a:r>
          </a:p>
          <a:p>
            <a:endParaRPr lang="cy-GB" sz="1450" b="1" dirty="0">
              <a:solidFill>
                <a:srgbClr val="8255DC"/>
              </a:solidFill>
              <a:cs typeface="Arial" panose="020B0604020202020204" pitchFamily="34" charset="0"/>
            </a:endParaRPr>
          </a:p>
          <a:p>
            <a:r>
              <a:rPr lang="cy-GB" sz="1450" b="1" dirty="0" err="1">
                <a:solidFill>
                  <a:srgbClr val="8255DC"/>
                </a:solidFill>
                <a:cs typeface="Arial" panose="020B0604020202020204" pitchFamily="34" charset="0"/>
              </a:rPr>
              <a:t>Atgyfnerthwr</a:t>
            </a:r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/</a:t>
            </a:r>
            <a:r>
              <a:rPr lang="cy-GB" sz="1450" b="1" dirty="0" err="1">
                <a:solidFill>
                  <a:srgbClr val="8255DC"/>
                </a:solidFill>
                <a:cs typeface="Arial" panose="020B0604020202020204" pitchFamily="34" charset="0"/>
              </a:rPr>
              <a:t>Atgyfnerthwyr</a:t>
            </a:r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- </a:t>
            </a:r>
            <a:r>
              <a:rPr lang="cy-GB" sz="1450" dirty="0">
                <a:cs typeface="Arial" panose="020B0604020202020204" pitchFamily="34" charset="0"/>
              </a:rPr>
              <a:t>Yn cynorthwyo â’r bwlio; </a:t>
            </a:r>
            <a:r>
              <a:rPr lang="cy-GB" sz="1450" dirty="0" err="1">
                <a:cs typeface="Arial" panose="020B0604020202020204" pitchFamily="34" charset="0"/>
              </a:rPr>
              <a:t>efallai’n</a:t>
            </a:r>
            <a:r>
              <a:rPr lang="cy-GB" sz="1450" dirty="0">
                <a:cs typeface="Arial" panose="020B0604020202020204" pitchFamily="34" charset="0"/>
              </a:rPr>
              <a:t> chwerthin neu’n annog pobl eraill i ddal ati â’r hyn sy’n digwydd</a:t>
            </a:r>
          </a:p>
          <a:p>
            <a:endParaRPr lang="cy-GB" sz="145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Amddiffynnwr/Amddiffynwyr- </a:t>
            </a: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Yn achub cam rhywun sy’n cael ei fwlio. </a:t>
            </a: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Yn gwybod fod bwlio yn ddrwg ac </a:t>
            </a: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yn teimlo’n ddigon hyderus i wneud </a:t>
            </a: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rhywbeth am hynny.</a:t>
            </a: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Gallai hynny olygu siarad ag oedolyn yn yr ysgol.</a:t>
            </a:r>
          </a:p>
          <a:p>
            <a:endParaRPr lang="cy-GB" sz="145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cy-GB" sz="1450" b="1" dirty="0" err="1">
                <a:solidFill>
                  <a:srgbClr val="8255DC"/>
                </a:solidFill>
                <a:cs typeface="Arial" panose="020B0604020202020204" pitchFamily="34" charset="0"/>
              </a:rPr>
              <a:t>Allanwr</a:t>
            </a:r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/</a:t>
            </a:r>
            <a:r>
              <a:rPr lang="cy-GB" sz="1450" b="1" dirty="0" err="1">
                <a:solidFill>
                  <a:srgbClr val="8255DC"/>
                </a:solidFill>
                <a:cs typeface="Arial" panose="020B0604020202020204" pitchFamily="34" charset="0"/>
              </a:rPr>
              <a:t>Allanwyr</a:t>
            </a:r>
            <a:r>
              <a:rPr lang="cy-GB" sz="1450" b="1" dirty="0">
                <a:solidFill>
                  <a:srgbClr val="8255DC"/>
                </a:solidFill>
                <a:cs typeface="Arial" panose="020B0604020202020204" pitchFamily="34" charset="0"/>
              </a:rPr>
              <a:t>- </a:t>
            </a:r>
            <a:r>
              <a:rPr lang="cy-GB" sz="14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Yn anwybyddu unrhyw fwlio; ddim yn dymuno bod yn rhan o hynny.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1466B2-191A-4D67-9E30-DD76B5C9C9FA}"/>
              </a:ext>
            </a:extLst>
          </p:cNvPr>
          <p:cNvSpPr/>
          <p:nvPr/>
        </p:nvSpPr>
        <p:spPr>
          <a:xfrm>
            <a:off x="9004171" y="5765069"/>
            <a:ext cx="1816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‘</a:t>
            </a:r>
            <a:r>
              <a:rPr lang="en-GB" dirty="0" err="1"/>
              <a:t>Cynorthwywr</a:t>
            </a:r>
            <a:r>
              <a:rPr lang="en-GB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58466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BDFA16-3E7A-A342-9B23-17C84BE16367}"/>
              </a:ext>
            </a:extLst>
          </p:cNvPr>
          <p:cNvGrpSpPr/>
          <p:nvPr/>
        </p:nvGrpSpPr>
        <p:grpSpPr>
          <a:xfrm>
            <a:off x="0" y="0"/>
            <a:ext cx="12192000" cy="1364593"/>
            <a:chOff x="0" y="0"/>
            <a:chExt cx="12192000" cy="136459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AD4B8E8-C462-B744-8ECF-DB4DBD82B23A}"/>
                </a:ext>
              </a:extLst>
            </p:cNvPr>
            <p:cNvSpPr/>
            <p:nvPr/>
          </p:nvSpPr>
          <p:spPr>
            <a:xfrm>
              <a:off x="0" y="0"/>
              <a:ext cx="12192000" cy="1196975"/>
            </a:xfrm>
            <a:prstGeom prst="rect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EB0CB29-BF2C-A746-8FED-7065491509FB}"/>
                </a:ext>
              </a:extLst>
            </p:cNvPr>
            <p:cNvSpPr/>
            <p:nvPr/>
          </p:nvSpPr>
          <p:spPr>
            <a:xfrm>
              <a:off x="1046922" y="1059793"/>
              <a:ext cx="304800" cy="304800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218CD7A-D033-5D43-BD4F-DBDA23F7FAB9}"/>
              </a:ext>
            </a:extLst>
          </p:cNvPr>
          <p:cNvGrpSpPr/>
          <p:nvPr/>
        </p:nvGrpSpPr>
        <p:grpSpPr>
          <a:xfrm>
            <a:off x="0" y="6485212"/>
            <a:ext cx="12192000" cy="372788"/>
            <a:chOff x="-3048000" y="6485212"/>
            <a:chExt cx="12192000" cy="3727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F7A386-9D65-4744-BDD1-D210AD4E9442}"/>
                </a:ext>
              </a:extLst>
            </p:cNvPr>
            <p:cNvSpPr/>
            <p:nvPr/>
          </p:nvSpPr>
          <p:spPr>
            <a:xfrm>
              <a:off x="-3048000" y="6693694"/>
              <a:ext cx="12192000" cy="164306"/>
            </a:xfrm>
            <a:prstGeom prst="rect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789745-AB2C-5041-85A2-4C508C0A3181}"/>
                </a:ext>
              </a:extLst>
            </p:cNvPr>
            <p:cNvSpPr/>
            <p:nvPr/>
          </p:nvSpPr>
          <p:spPr>
            <a:xfrm>
              <a:off x="8189843" y="6485212"/>
              <a:ext cx="304800" cy="304800"/>
            </a:xfrm>
            <a:prstGeom prst="ellipse">
              <a:avLst/>
            </a:prstGeom>
            <a:solidFill>
              <a:srgbClr val="825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AE09CED1-C723-4F4B-AB08-F6CEFCA9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0" y="216693"/>
            <a:ext cx="9455390" cy="763587"/>
          </a:xfrm>
        </p:spPr>
        <p:txBody>
          <a:bodyPr>
            <a:normAutofit fontScale="90000"/>
          </a:bodyPr>
          <a:lstStyle/>
          <a:p>
            <a:r>
              <a:rPr lang="cy-GB" sz="40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Beth allan nhw ei wneud i helpu i atal bwlio?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FA8DE0-257D-1F47-9C96-36B6F17A9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856" y="366509"/>
            <a:ext cx="1313233" cy="393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5066B4-A8B9-154A-8B19-E50AB47CC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3762" y="175341"/>
            <a:ext cx="1150098" cy="829628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53508BA-90AB-48CC-819D-A7FFE2C81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326445"/>
              </p:ext>
            </p:extLst>
          </p:nvPr>
        </p:nvGraphicFramePr>
        <p:xfrm>
          <a:off x="160600" y="1444106"/>
          <a:ext cx="11803260" cy="4848255"/>
        </p:xfrm>
        <a:graphic>
          <a:graphicData uri="http://schemas.openxmlformats.org/drawingml/2006/table">
            <a:tbl>
              <a:tblPr firstRow="1" firstCol="1" bandRow="1"/>
              <a:tblGrid>
                <a:gridCol w="3898274">
                  <a:extLst>
                    <a:ext uri="{9D8B030D-6E8A-4147-A177-3AD203B41FA5}">
                      <a16:colId xmlns:a16="http://schemas.microsoft.com/office/drawing/2014/main" val="1593263893"/>
                    </a:ext>
                  </a:extLst>
                </a:gridCol>
                <a:gridCol w="7904986">
                  <a:extLst>
                    <a:ext uri="{9D8B030D-6E8A-4147-A177-3AD203B41FA5}">
                      <a16:colId xmlns:a16="http://schemas.microsoft.com/office/drawing/2014/main" val="892836901"/>
                    </a:ext>
                  </a:extLst>
                </a:gridCol>
              </a:tblGrid>
              <a:tr h="459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2000" b="1" noProof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Rôl</a:t>
                      </a:r>
                      <a:endParaRPr lang="cy-GB" sz="1800" noProof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 anchor="ctr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BED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2400" b="1" noProof="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Beth allan nhw ei wneud i helpu i atal bwlio?</a:t>
                      </a:r>
                      <a:endParaRPr lang="cy-GB" sz="18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 anchor="ctr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ABE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64698"/>
                  </a:ext>
                </a:extLst>
              </a:tr>
              <a:tr h="7312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Yr Arweinydd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997984"/>
                  </a:ext>
                </a:extLst>
              </a:tr>
              <a:tr h="7312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Y Targed 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691514"/>
                  </a:ext>
                </a:extLst>
              </a:tr>
              <a:tr h="7312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Cynorthwywr/Cynorthwywr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886860"/>
                  </a:ext>
                </a:extLst>
              </a:tr>
              <a:tr h="7312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 err="1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Atgyfnerthwr</a:t>
                      </a: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/</a:t>
                      </a:r>
                      <a:r>
                        <a:rPr lang="cy-GB" sz="1900" b="1" noProof="0" dirty="0" err="1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Atgyfnerthwyr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242807"/>
                  </a:ext>
                </a:extLst>
              </a:tr>
              <a:tr h="7324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Amddiffynnwr/Amddiffynwyr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 dirty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225143"/>
                  </a:ext>
                </a:extLst>
              </a:tr>
              <a:tr h="7312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y-GB" sz="1900" b="1" noProof="0" dirty="0" err="1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Allanwr</a:t>
                      </a:r>
                      <a:r>
                        <a:rPr lang="cy-GB" sz="1900" b="1" noProof="0" dirty="0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/</a:t>
                      </a:r>
                      <a:r>
                        <a:rPr lang="cy-GB" sz="1900" b="1" noProof="0" dirty="0" err="1">
                          <a:solidFill>
                            <a:srgbClr val="8255DC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Allanwyr</a:t>
                      </a:r>
                      <a:endParaRPr lang="cy-GB" sz="1900" noProof="0" dirty="0">
                        <a:solidFill>
                          <a:srgbClr val="3B3838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y-GB" sz="1400" noProof="0" dirty="0">
                          <a:solidFill>
                            <a:srgbClr val="3B3838"/>
                          </a:solidFill>
                          <a:effectLst/>
                          <a:latin typeface="Century Gothic" panose="020B0502020202020204" pitchFamily="34" charset="0"/>
                          <a:ea typeface="Century Gothic" panose="020B0502020202020204" pitchFamily="34" charset="0"/>
                          <a:cs typeface="Century Gothic" panose="020B0502020202020204" pitchFamily="34" charset="0"/>
                        </a:rPr>
                        <a:t> </a:t>
                      </a:r>
                    </a:p>
                  </a:txBody>
                  <a:tcPr marL="80025" marR="63909" marT="86138" marB="0">
                    <a:lnL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AB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264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9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287</Words>
  <Application>Microsoft Office PowerPoint</Application>
  <PresentationFormat>Widescreen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Bwlio fel ymddygiad grŵp</vt:lpstr>
      <vt:lpstr>Beth allan nhw ei wneud i helpu i atal bwlio?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Bwlio fel ymddygiad grŵp</dc:title>
  <dc:creator>Christine Uwaoma</dc:creator>
  <cp:lastModifiedBy>Luke Evason-Browning</cp:lastModifiedBy>
  <cp:revision>6</cp:revision>
  <dcterms:created xsi:type="dcterms:W3CDTF">2020-10-27T16:16:06Z</dcterms:created>
  <dcterms:modified xsi:type="dcterms:W3CDTF">2021-06-18T15:00:34Z</dcterms:modified>
</cp:coreProperties>
</file>