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316" r:id="rId5"/>
    <p:sldId id="317" r:id="rId6"/>
    <p:sldId id="4489" r:id="rId7"/>
    <p:sldId id="4490" r:id="rId8"/>
    <p:sldId id="4555" r:id="rId9"/>
    <p:sldId id="30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7FB190-C874-1EA2-926A-18B4092AC7A6}" name="Jessica Alborough" initials="JA" userId="S::jalborough@ncb.org.uk::6b1eb61e-fde2-4fe9-a830-968f801bda6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57E5"/>
    <a:srgbClr val="1B1464"/>
    <a:srgbClr val="FF557A"/>
    <a:srgbClr val="FFBF00"/>
    <a:srgbClr val="1B17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9459" autoAdjust="0"/>
  </p:normalViewPr>
  <p:slideViewPr>
    <p:cSldViewPr snapToGrid="0">
      <p:cViewPr varScale="1">
        <p:scale>
          <a:sx n="79" d="100"/>
          <a:sy n="79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EB420-D80A-4FFE-AFBB-4A452E18377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E1F1B-CD3E-434B-A7B3-57E27B579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313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00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rtl="0">
              <a:buFont typeface="Arial" panose="020B0604020202020204" pitchFamily="34" charset="0"/>
              <a:buNone/>
            </a:pPr>
            <a:r>
              <a:rPr lang="en-GB"/>
              <a:t>Note: </a:t>
            </a:r>
            <a:r>
              <a:rPr lang="en-GB" dirty="0"/>
              <a:t>we also have a video version </a:t>
            </a:r>
            <a:r>
              <a:rPr lang="en-GB"/>
              <a:t>of this slide here - https://www.youtube.com/watch?v=bM2cN_waFeI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BCAE9-4880-2B45-9637-C551239E3E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4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74D55-6CC2-93B2-FB32-2B9FC96851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10159F-469C-8BEB-D7E2-3EF61E873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B5351-9B39-BE77-DE1B-7859C7E39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C457F-DA4B-3334-5AC2-43C725411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181D1-646D-6757-6F36-70C4FF149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56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ADFEA-3061-A0C2-D207-93EFF2C70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2EC464-9149-FB05-FCED-B5A7C31C3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79DBE-3CB8-5362-F92D-26C825FE4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1190A-0348-3D69-004A-26F08B6C1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950D2-95DF-91FC-FBBA-0890EC174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098504-B00A-E08F-F2C2-DE5603AC83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28E70-0500-4344-EDB1-BA41600DC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CF1B8-F073-3A6D-62F2-1A6838AB6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DECCC-F98D-B298-E8CA-3BBC4522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581A5-D188-1CAD-4846-7CE2294AA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11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20F8E-A81D-F427-6F4F-54C997FC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F5313-76B6-181A-5D12-AE370C23D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71653-EFEC-6CBC-DF41-C6BEBB639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E5A68-FB72-33AF-FF4C-41A195C23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C6DBD-59F5-F9C0-B246-8AF2F0BC5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01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BE871-C112-F0FB-DD8D-26264790C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F3EE4-B037-2FA4-A000-4CF923B3F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5D7B3-3C46-EDC5-6080-D05F0F2F4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E8813-CAE8-5C77-B0DB-DD6EBF61D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379A3-CA5E-DEFC-63DF-DDF6ED5A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7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5222D-C53C-AE81-9D4F-799EFA28B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DBB51-2DE9-23C2-73C8-EE6F72813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AC68A0-5740-41E2-21A5-0A2162206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AA614-E9F1-3BF9-FE06-9D38155E9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10281-E123-182D-A9A5-469E1EEAD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1FF2E-F1C8-F6F6-6B96-A64492A73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78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8D5BE-B9A3-E7DD-01CD-9DB24498F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A8C60-98A9-66EB-745B-153D2BED6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86CC9-77C7-B57F-8053-9D15FEA23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C3208A-D857-E57C-DA87-C8CE1E2DA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210D52-0FBF-716E-4229-415A378ACE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AF8D1-23F6-AF12-FC98-93A622182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958102-A738-0BFC-16C5-3F56B8494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E8CDE3-38B3-1557-8124-BCAAE847C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35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EFA28-BD58-3F20-BFDD-0DF28289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1EBCA2-201F-FF52-2B11-ED8BF8654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537E39-523B-1C6E-F98D-D3CBE19B8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F664CF-2331-BB73-AABF-BAC19DBD8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742216-1FFD-3264-124D-5D4AD9E6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D6B0BB-AC53-70E5-08FD-ADE253ED9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B77DB1-C7FB-0410-ED6E-E0BD0A15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14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552F5-E083-DE70-3875-F4BE73D93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0C7A7-E762-9C52-AFD9-534FA209E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33215-9654-82F9-BBB2-7F947C524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6D995-FEAF-5C1A-1DEE-015D5475D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B95AA-8263-8A52-9847-5D2F666FC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0392F-3B1B-23EE-A479-9ECFE772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60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BEB12-F88E-DB05-425E-975453240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869BBF-25D2-3A8A-B5DF-BEFE88610A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4DBBFE-5FCF-CE51-3840-3A863F959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D837B9-4735-CFEE-16AC-BACC316DD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0D861-9BBB-46AA-F287-85489FCA4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282C2-A5C7-6B62-1A61-024550F6B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52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C9B5-B657-5339-CEDA-564AE95B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57979-A37B-D4CA-4AF4-5CE3DF7A3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17FEC-F14A-06D9-DAA6-E7EB2AEBD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F4E96-9D04-4670-B7E9-4A67B63328B8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C2AB3-A35B-FD59-A313-617FF1A53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650A5-8EF7-3F07-8481-D51B9134B9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CBDFA-5B03-4EEE-9397-1AA8C962A1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3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AF4F30-DEB7-C28F-1713-DA9C34016A63}"/>
              </a:ext>
            </a:extLst>
          </p:cNvPr>
          <p:cNvSpPr txBox="1"/>
          <p:nvPr/>
        </p:nvSpPr>
        <p:spPr>
          <a:xfrm>
            <a:off x="416377" y="3037162"/>
            <a:ext cx="8097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1C186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Banter &amp; Bullying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D56153-C082-3678-598A-99FC4E7B0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16" y="6226961"/>
            <a:ext cx="3330484" cy="29386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A8A34BA-02FD-2B7A-7348-D8E33B84FED8}"/>
              </a:ext>
            </a:extLst>
          </p:cNvPr>
          <p:cNvCxnSpPr/>
          <p:nvPr/>
        </p:nvCxnSpPr>
        <p:spPr>
          <a:xfrm>
            <a:off x="564195" y="2859686"/>
            <a:ext cx="957942" cy="0"/>
          </a:xfrm>
          <a:prstGeom prst="line">
            <a:avLst/>
          </a:prstGeom>
          <a:ln w="50800">
            <a:solidFill>
              <a:srgbClr val="1C1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85DA39FD-3A68-2CD6-271D-70D013147903}"/>
              </a:ext>
            </a:extLst>
          </p:cNvPr>
          <p:cNvSpPr/>
          <p:nvPr/>
        </p:nvSpPr>
        <p:spPr>
          <a:xfrm rot="8362158">
            <a:off x="5953390" y="-2336708"/>
            <a:ext cx="1835259" cy="5354896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777F1D-4370-CDA2-7BA9-B85CC074DD06}"/>
              </a:ext>
            </a:extLst>
          </p:cNvPr>
          <p:cNvGrpSpPr/>
          <p:nvPr/>
        </p:nvGrpSpPr>
        <p:grpSpPr>
          <a:xfrm rot="20015539">
            <a:off x="4565606" y="2674886"/>
            <a:ext cx="9538327" cy="9352500"/>
            <a:chOff x="654780" y="3365030"/>
            <a:chExt cx="2415645" cy="2368583"/>
          </a:xfrm>
        </p:grpSpPr>
        <p:sp>
          <p:nvSpPr>
            <p:cNvPr id="7" name="Rounded Rectangle 20">
              <a:extLst>
                <a:ext uri="{FF2B5EF4-FFF2-40B4-BE49-F238E27FC236}">
                  <a16:creationId xmlns:a16="http://schemas.microsoft.com/office/drawing/2014/main" id="{8C67C8FD-62D0-7211-8BCF-4CC953F90DA0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8" name="Rounded Rectangle 21">
              <a:extLst>
                <a:ext uri="{FF2B5EF4-FFF2-40B4-BE49-F238E27FC236}">
                  <a16:creationId xmlns:a16="http://schemas.microsoft.com/office/drawing/2014/main" id="{8BDE7C4D-F44C-43C8-7324-8D10AC13FFB3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98239D54-3980-E170-F677-F26B9026B1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320" y="422557"/>
            <a:ext cx="5310282" cy="12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7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E314BF67-7775-9901-B2D5-53404B280DBD}"/>
              </a:ext>
            </a:extLst>
          </p:cNvPr>
          <p:cNvSpPr/>
          <p:nvPr/>
        </p:nvSpPr>
        <p:spPr>
          <a:xfrm rot="18185361">
            <a:off x="6917472" y="-2739392"/>
            <a:ext cx="7985772" cy="20514569"/>
          </a:xfrm>
          <a:prstGeom prst="roundRect">
            <a:avLst>
              <a:gd name="adj" fmla="val 50000"/>
            </a:avLst>
          </a:prstGeom>
          <a:solidFill>
            <a:srgbClr val="E8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2" name="Rounded Rectangle 11">
            <a:extLst>
              <a:ext uri="{FF2B5EF4-FFF2-40B4-BE49-F238E27FC236}">
                <a16:creationId xmlns:a16="http://schemas.microsoft.com/office/drawing/2014/main" id="{03D07D97-14E8-3A37-7448-611F7DEFDDB8}"/>
              </a:ext>
            </a:extLst>
          </p:cNvPr>
          <p:cNvSpPr/>
          <p:nvPr/>
        </p:nvSpPr>
        <p:spPr>
          <a:xfrm rot="5400000">
            <a:off x="872055" y="-4731516"/>
            <a:ext cx="2151253" cy="9713630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CB80489-8E1F-8AD0-612D-32B44909BE1D}"/>
              </a:ext>
            </a:extLst>
          </p:cNvPr>
          <p:cNvSpPr txBox="1">
            <a:spLocks/>
          </p:cNvSpPr>
          <p:nvPr/>
        </p:nvSpPr>
        <p:spPr>
          <a:xfrm>
            <a:off x="477169" y="33409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 definition of bullying</a:t>
            </a:r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CB004C31-3F96-8F2A-4CF6-CB5E83AE2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585" y="2128176"/>
            <a:ext cx="853555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sz="3000" dirty="0">
                <a:solidFill>
                  <a:srgbClr val="1B1464"/>
                </a:solidFill>
                <a:latin typeface="Century Gothic" panose="020B0502020202020204" pitchFamily="34" charset="0"/>
              </a:rPr>
              <a:t>“The </a:t>
            </a:r>
            <a:r>
              <a:rPr lang="en-GB" sz="3000" b="1" dirty="0">
                <a:solidFill>
                  <a:srgbClr val="1B1464"/>
                </a:solidFill>
                <a:latin typeface="Century Gothic" panose="020B0502020202020204" pitchFamily="34" charset="0"/>
              </a:rPr>
              <a:t>repetitive, intentional hurting </a:t>
            </a:r>
            <a:r>
              <a:rPr lang="en-GB" sz="3000" dirty="0">
                <a:solidFill>
                  <a:srgbClr val="1B1464"/>
                </a:solidFill>
                <a:latin typeface="Century Gothic" panose="020B0502020202020204" pitchFamily="34" charset="0"/>
              </a:rPr>
              <a:t>of one person or group by another person or group, where the relationship involves an </a:t>
            </a:r>
            <a:r>
              <a:rPr lang="en-GB" sz="3000" b="1" dirty="0">
                <a:solidFill>
                  <a:srgbClr val="1B1464"/>
                </a:solidFill>
                <a:latin typeface="Century Gothic" panose="020B0502020202020204" pitchFamily="34" charset="0"/>
              </a:rPr>
              <a:t>imbalance of power</a:t>
            </a:r>
            <a:r>
              <a:rPr lang="en-GB" sz="3000" dirty="0">
                <a:solidFill>
                  <a:srgbClr val="1B1464"/>
                </a:solidFill>
                <a:latin typeface="Century Gothic" panose="020B0502020202020204" pitchFamily="34" charset="0"/>
              </a:rPr>
              <a:t>. Bullying can be physical, verbal or psychological.</a:t>
            </a:r>
          </a:p>
          <a:p>
            <a:pPr algn="ctr"/>
            <a:r>
              <a:rPr lang="en-GB" sz="3000" dirty="0">
                <a:solidFill>
                  <a:srgbClr val="1B1464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3000" dirty="0">
                <a:solidFill>
                  <a:srgbClr val="1B1464"/>
                </a:solidFill>
                <a:latin typeface="Century Gothic" panose="020B0502020202020204" pitchFamily="34" charset="0"/>
              </a:rPr>
              <a:t>It can happen face to face or online.”</a:t>
            </a:r>
            <a:endParaRPr lang="en-US" sz="3000" dirty="0">
              <a:solidFill>
                <a:srgbClr val="1B1464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A18A9E7-8811-AC47-7A4C-FD958871979E}"/>
              </a:ext>
            </a:extLst>
          </p:cNvPr>
          <p:cNvGrpSpPr/>
          <p:nvPr/>
        </p:nvGrpSpPr>
        <p:grpSpPr>
          <a:xfrm rot="11700000">
            <a:off x="7894346" y="387456"/>
            <a:ext cx="1569533" cy="1538955"/>
            <a:chOff x="654780" y="3365030"/>
            <a:chExt cx="2415645" cy="2368583"/>
          </a:xfrm>
        </p:grpSpPr>
        <p:sp>
          <p:nvSpPr>
            <p:cNvPr id="6" name="Rounded Rectangle 15">
              <a:extLst>
                <a:ext uri="{FF2B5EF4-FFF2-40B4-BE49-F238E27FC236}">
                  <a16:creationId xmlns:a16="http://schemas.microsoft.com/office/drawing/2014/main" id="{C42D8EE0-1A74-078C-4C93-0F0C599CA81A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7" name="Rounded Rectangle 16">
              <a:extLst>
                <a:ext uri="{FF2B5EF4-FFF2-40B4-BE49-F238E27FC236}">
                  <a16:creationId xmlns:a16="http://schemas.microsoft.com/office/drawing/2014/main" id="{7A31E084-44B0-696A-F33B-093194B17F08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51A203F-71FC-32E6-61E1-96801DD29FA7}"/>
              </a:ext>
            </a:extLst>
          </p:cNvPr>
          <p:cNvGrpSpPr/>
          <p:nvPr/>
        </p:nvGrpSpPr>
        <p:grpSpPr>
          <a:xfrm rot="900000">
            <a:off x="766569" y="5020739"/>
            <a:ext cx="1569533" cy="1538955"/>
            <a:chOff x="654780" y="3365030"/>
            <a:chExt cx="2415645" cy="2368583"/>
          </a:xfrm>
        </p:grpSpPr>
        <p:sp>
          <p:nvSpPr>
            <p:cNvPr id="9" name="Rounded Rectangle 18">
              <a:extLst>
                <a:ext uri="{FF2B5EF4-FFF2-40B4-BE49-F238E27FC236}">
                  <a16:creationId xmlns:a16="http://schemas.microsoft.com/office/drawing/2014/main" id="{E9B8D47F-1B28-9C7F-141C-2290E6A8E909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0" name="Rounded Rectangle 19">
              <a:extLst>
                <a:ext uri="{FF2B5EF4-FFF2-40B4-BE49-F238E27FC236}">
                  <a16:creationId xmlns:a16="http://schemas.microsoft.com/office/drawing/2014/main" id="{5CBF4072-8382-5A09-FED5-F4C70382D3F8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21219F26-2E73-7F08-38A2-B97F4CDFD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47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CDBBC-2330-44B5-AA66-6921BA7C13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E6C033-C44D-414B-947A-26D6C29EAE3F}"/>
              </a:ext>
            </a:extLst>
          </p:cNvPr>
          <p:cNvSpPr txBox="1">
            <a:spLocks/>
          </p:cNvSpPr>
          <p:nvPr/>
        </p:nvSpPr>
        <p:spPr>
          <a:xfrm>
            <a:off x="640830" y="1416283"/>
            <a:ext cx="7162800" cy="12372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What is banter?</a:t>
            </a:r>
            <a:endParaRPr lang="en-US" sz="4800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BE7F14-9A4F-41C9-B421-C836A481ED9A}"/>
              </a:ext>
            </a:extLst>
          </p:cNvPr>
          <p:cNvCxnSpPr/>
          <p:nvPr/>
        </p:nvCxnSpPr>
        <p:spPr>
          <a:xfrm>
            <a:off x="685800" y="1093264"/>
            <a:ext cx="957942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E64FD17C-1CDB-432D-95C9-31C4CB64223B}"/>
              </a:ext>
            </a:extLst>
          </p:cNvPr>
          <p:cNvGrpSpPr/>
          <p:nvPr/>
        </p:nvGrpSpPr>
        <p:grpSpPr>
          <a:xfrm rot="12600000">
            <a:off x="6743731" y="-1711152"/>
            <a:ext cx="7640998" cy="7492135"/>
            <a:chOff x="654780" y="3365030"/>
            <a:chExt cx="2415645" cy="2368583"/>
          </a:xfrm>
        </p:grpSpPr>
        <p:sp>
          <p:nvSpPr>
            <p:cNvPr id="8" name="Rounded Rectangle 9">
              <a:extLst>
                <a:ext uri="{FF2B5EF4-FFF2-40B4-BE49-F238E27FC236}">
                  <a16:creationId xmlns:a16="http://schemas.microsoft.com/office/drawing/2014/main" id="{BAE80A88-E739-4088-A481-1B67F68762E5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9" name="Rounded Rectangle 10">
              <a:extLst>
                <a:ext uri="{FF2B5EF4-FFF2-40B4-BE49-F238E27FC236}">
                  <a16:creationId xmlns:a16="http://schemas.microsoft.com/office/drawing/2014/main" id="{C60B5972-3B0C-41AB-906C-9ED3CF7D38A3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11" name="Rounded Rectangle 11">
            <a:extLst>
              <a:ext uri="{FF2B5EF4-FFF2-40B4-BE49-F238E27FC236}">
                <a16:creationId xmlns:a16="http://schemas.microsoft.com/office/drawing/2014/main" id="{57ADC90B-E218-40FE-8047-F83F9966E4A1}"/>
              </a:ext>
            </a:extLst>
          </p:cNvPr>
          <p:cNvSpPr/>
          <p:nvPr/>
        </p:nvSpPr>
        <p:spPr>
          <a:xfrm rot="13500000">
            <a:off x="-1084601" y="3316591"/>
            <a:ext cx="1524274" cy="4447508"/>
          </a:xfrm>
          <a:prstGeom prst="roundRect">
            <a:avLst>
              <a:gd name="adj" fmla="val 50000"/>
            </a:avLst>
          </a:prstGeom>
          <a:solidFill>
            <a:srgbClr val="FF57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F117BB-F816-DEB2-A674-24831C9C32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5657" y="228033"/>
            <a:ext cx="2626053" cy="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4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E314BF67-7775-9901-B2D5-53404B280DBD}"/>
              </a:ext>
            </a:extLst>
          </p:cNvPr>
          <p:cNvSpPr/>
          <p:nvPr/>
        </p:nvSpPr>
        <p:spPr>
          <a:xfrm rot="18185361">
            <a:off x="8540641" y="-2531551"/>
            <a:ext cx="5441851" cy="19448121"/>
          </a:xfrm>
          <a:prstGeom prst="roundRect">
            <a:avLst>
              <a:gd name="adj" fmla="val 50000"/>
            </a:avLst>
          </a:prstGeom>
          <a:solidFill>
            <a:srgbClr val="E8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2" name="Rounded Rectangle 11">
            <a:extLst>
              <a:ext uri="{FF2B5EF4-FFF2-40B4-BE49-F238E27FC236}">
                <a16:creationId xmlns:a16="http://schemas.microsoft.com/office/drawing/2014/main" id="{03D07D97-14E8-3A37-7448-611F7DEFDDB8}"/>
              </a:ext>
            </a:extLst>
          </p:cNvPr>
          <p:cNvSpPr/>
          <p:nvPr/>
        </p:nvSpPr>
        <p:spPr>
          <a:xfrm rot="5400000">
            <a:off x="-1582452" y="-4623024"/>
            <a:ext cx="2151253" cy="9713630"/>
          </a:xfrm>
          <a:prstGeom prst="roundRect">
            <a:avLst>
              <a:gd name="adj" fmla="val 50000"/>
            </a:avLst>
          </a:prstGeom>
          <a:solidFill>
            <a:srgbClr val="FF55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CB80489-8E1F-8AD0-612D-32B44909BE1D}"/>
              </a:ext>
            </a:extLst>
          </p:cNvPr>
          <p:cNvSpPr txBox="1">
            <a:spLocks/>
          </p:cNvSpPr>
          <p:nvPr/>
        </p:nvSpPr>
        <p:spPr>
          <a:xfrm>
            <a:off x="511089" y="43437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Banter is…</a:t>
            </a:r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CB004C31-3F96-8F2A-4CF6-CB5E83AE2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936" y="2722672"/>
            <a:ext cx="566245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sz="3600" b="1" dirty="0">
                <a:solidFill>
                  <a:srgbClr val="1B1464"/>
                </a:solidFill>
                <a:latin typeface="Century Gothic" panose="020B0502020202020204" pitchFamily="34" charset="0"/>
              </a:rPr>
              <a:t>“The playful and friendly exchange of teasing remarks.”</a:t>
            </a:r>
            <a:endParaRPr lang="en-US" sz="3600" b="1" dirty="0">
              <a:solidFill>
                <a:srgbClr val="1B1464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A18A9E7-8811-AC47-7A4C-FD958871979E}"/>
              </a:ext>
            </a:extLst>
          </p:cNvPr>
          <p:cNvGrpSpPr/>
          <p:nvPr/>
        </p:nvGrpSpPr>
        <p:grpSpPr>
          <a:xfrm rot="11700000">
            <a:off x="7285833" y="611271"/>
            <a:ext cx="1569533" cy="1538955"/>
            <a:chOff x="654780" y="3365030"/>
            <a:chExt cx="2415645" cy="2368583"/>
          </a:xfrm>
        </p:grpSpPr>
        <p:sp>
          <p:nvSpPr>
            <p:cNvPr id="6" name="Rounded Rectangle 15">
              <a:extLst>
                <a:ext uri="{FF2B5EF4-FFF2-40B4-BE49-F238E27FC236}">
                  <a16:creationId xmlns:a16="http://schemas.microsoft.com/office/drawing/2014/main" id="{C42D8EE0-1A74-078C-4C93-0F0C599CA81A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7" name="Rounded Rectangle 16">
              <a:extLst>
                <a:ext uri="{FF2B5EF4-FFF2-40B4-BE49-F238E27FC236}">
                  <a16:creationId xmlns:a16="http://schemas.microsoft.com/office/drawing/2014/main" id="{7A31E084-44B0-696A-F33B-093194B17F08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51A203F-71FC-32E6-61E1-96801DD29FA7}"/>
              </a:ext>
            </a:extLst>
          </p:cNvPr>
          <p:cNvGrpSpPr/>
          <p:nvPr/>
        </p:nvGrpSpPr>
        <p:grpSpPr>
          <a:xfrm rot="900000">
            <a:off x="1921015" y="4340709"/>
            <a:ext cx="1569533" cy="1538955"/>
            <a:chOff x="654780" y="3365030"/>
            <a:chExt cx="2415645" cy="2368583"/>
          </a:xfrm>
        </p:grpSpPr>
        <p:sp>
          <p:nvSpPr>
            <p:cNvPr id="9" name="Rounded Rectangle 18">
              <a:extLst>
                <a:ext uri="{FF2B5EF4-FFF2-40B4-BE49-F238E27FC236}">
                  <a16:creationId xmlns:a16="http://schemas.microsoft.com/office/drawing/2014/main" id="{E9B8D47F-1B28-9C7F-141C-2290E6A8E909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0" name="Rounded Rectangle 19">
              <a:extLst>
                <a:ext uri="{FF2B5EF4-FFF2-40B4-BE49-F238E27FC236}">
                  <a16:creationId xmlns:a16="http://schemas.microsoft.com/office/drawing/2014/main" id="{5CBF4072-8382-5A09-FED5-F4C70382D3F8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21219F26-2E73-7F08-38A2-B97F4CDFD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88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6CC663B-3DB2-3943-A8A0-33949CDD5083}"/>
              </a:ext>
            </a:extLst>
          </p:cNvPr>
          <p:cNvSpPr/>
          <p:nvPr/>
        </p:nvSpPr>
        <p:spPr>
          <a:xfrm rot="5400000">
            <a:off x="-154309" y="-4734826"/>
            <a:ext cx="2151253" cy="9713630"/>
          </a:xfrm>
          <a:prstGeom prst="roundRect">
            <a:avLst>
              <a:gd name="adj" fmla="val 50000"/>
            </a:avLst>
          </a:prstGeom>
          <a:solidFill>
            <a:srgbClr val="88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6516667-3010-724E-8C23-17C753FAD772}"/>
              </a:ext>
            </a:extLst>
          </p:cNvPr>
          <p:cNvSpPr txBox="1">
            <a:spLocks/>
          </p:cNvSpPr>
          <p:nvPr/>
        </p:nvSpPr>
        <p:spPr>
          <a:xfrm>
            <a:off x="477169" y="383955"/>
            <a:ext cx="13543461" cy="182127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It’s not banter if…</a:t>
            </a:r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A7E6244-C4D9-44D3-B4C2-077C08385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69927C3-0A97-7CF6-EACD-50426BCFF247}"/>
              </a:ext>
            </a:extLst>
          </p:cNvPr>
          <p:cNvSpPr txBox="1"/>
          <p:nvPr/>
        </p:nvSpPr>
        <p:spPr>
          <a:xfrm>
            <a:off x="523782" y="2240299"/>
            <a:ext cx="982337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rgbClr val="1B1464"/>
                </a:solidFill>
                <a:latin typeface="Century Gothic" panose="020B0502020202020204" pitchFamily="34" charset="0"/>
                <a:cs typeface="Calibri" panose="020F0502020204030204"/>
              </a:rPr>
              <a:t>You would be upset if someone said it to you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rgbClr val="1B1464"/>
                </a:solidFill>
                <a:latin typeface="Century Gothic" panose="020B0502020202020204" pitchFamily="34" charset="0"/>
                <a:cs typeface="Calibri" panose="020F0502020204030204"/>
              </a:rPr>
              <a:t>It's hurtful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rgbClr val="1B1464"/>
                </a:solidFill>
                <a:latin typeface="Century Gothic" panose="020B0502020202020204" pitchFamily="34" charset="0"/>
                <a:cs typeface="Calibri" panose="020F0502020204030204"/>
              </a:rPr>
              <a:t>You're not friends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rgbClr val="1B1464"/>
                </a:solidFill>
                <a:latin typeface="Century Gothic" panose="020B0502020202020204" pitchFamily="34" charset="0"/>
                <a:cs typeface="Calibri" panose="020F0502020204030204"/>
              </a:rPr>
              <a:t>Someone's asked you to stop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rgbClr val="1B1464"/>
                </a:solidFill>
                <a:latin typeface="Century Gothic" panose="020B0502020202020204" pitchFamily="34" charset="0"/>
                <a:cs typeface="Calibri" panose="020F0502020204030204"/>
              </a:rPr>
              <a:t>The person isn't laughing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rgbClr val="1B1464"/>
                </a:solidFill>
                <a:latin typeface="Century Gothic" panose="020B0502020202020204" pitchFamily="34" charset="0"/>
                <a:cs typeface="Calibri" panose="020F0502020204030204"/>
              </a:rPr>
              <a:t>It focuses on someone's insecurities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D401E23-5FF3-0649-93C8-BAE52C491424}"/>
              </a:ext>
            </a:extLst>
          </p:cNvPr>
          <p:cNvGrpSpPr/>
          <p:nvPr/>
        </p:nvGrpSpPr>
        <p:grpSpPr>
          <a:xfrm rot="17310473">
            <a:off x="7655213" y="3839416"/>
            <a:ext cx="7640998" cy="7492135"/>
            <a:chOff x="654780" y="3365030"/>
            <a:chExt cx="2415645" cy="2368583"/>
          </a:xfrm>
        </p:grpSpPr>
        <p:sp>
          <p:nvSpPr>
            <p:cNvPr id="7" name="Rounded Rectangle 9">
              <a:extLst>
                <a:ext uri="{FF2B5EF4-FFF2-40B4-BE49-F238E27FC236}">
                  <a16:creationId xmlns:a16="http://schemas.microsoft.com/office/drawing/2014/main" id="{DDC1B7A4-C552-23D3-4FC8-89DE7F6682A7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0" name="Rounded Rectangle 10">
              <a:extLst>
                <a:ext uri="{FF2B5EF4-FFF2-40B4-BE49-F238E27FC236}">
                  <a16:creationId xmlns:a16="http://schemas.microsoft.com/office/drawing/2014/main" id="{8975AB06-AE8E-99E8-7534-128550ECF5EA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521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7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07057DF8-0FF8-7B9B-A101-1F8ADB69625A}"/>
              </a:ext>
            </a:extLst>
          </p:cNvPr>
          <p:cNvSpPr/>
          <p:nvPr/>
        </p:nvSpPr>
        <p:spPr>
          <a:xfrm rot="5400000">
            <a:off x="5624684" y="3624653"/>
            <a:ext cx="866522" cy="3349256"/>
          </a:xfrm>
          <a:prstGeom prst="roundRect">
            <a:avLst>
              <a:gd name="adj" fmla="val 50000"/>
            </a:avLst>
          </a:prstGeom>
          <a:solidFill>
            <a:srgbClr val="FF5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C61F931C-8543-FFB0-0380-3BB5DF6753E0}"/>
              </a:ext>
            </a:extLst>
          </p:cNvPr>
          <p:cNvSpPr/>
          <p:nvPr/>
        </p:nvSpPr>
        <p:spPr>
          <a:xfrm rot="5400000">
            <a:off x="9366157" y="3624653"/>
            <a:ext cx="866522" cy="3349256"/>
          </a:xfrm>
          <a:prstGeom prst="roundRect">
            <a:avLst>
              <a:gd name="adj" fmla="val 50000"/>
            </a:avLst>
          </a:prstGeom>
          <a:solidFill>
            <a:srgbClr val="FF5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6">
            <a:extLst>
              <a:ext uri="{FF2B5EF4-FFF2-40B4-BE49-F238E27FC236}">
                <a16:creationId xmlns:a16="http://schemas.microsoft.com/office/drawing/2014/main" id="{17F49C65-A38F-7513-ABE7-251C26EF9E0D}"/>
              </a:ext>
            </a:extLst>
          </p:cNvPr>
          <p:cNvSpPr/>
          <p:nvPr/>
        </p:nvSpPr>
        <p:spPr>
          <a:xfrm rot="5400000">
            <a:off x="1931292" y="3624653"/>
            <a:ext cx="866522" cy="3349256"/>
          </a:xfrm>
          <a:prstGeom prst="roundRect">
            <a:avLst>
              <a:gd name="adj" fmla="val 50000"/>
            </a:avLst>
          </a:prstGeom>
          <a:solidFill>
            <a:srgbClr val="FF5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623857-C552-3988-EBAB-BDA255F9CDA7}"/>
              </a:ext>
            </a:extLst>
          </p:cNvPr>
          <p:cNvSpPr txBox="1"/>
          <p:nvPr/>
        </p:nvSpPr>
        <p:spPr>
          <a:xfrm>
            <a:off x="942244" y="5002617"/>
            <a:ext cx="2853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Staff name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68BBC65-AB42-01A3-9C94-136A1549D0DD}"/>
              </a:ext>
            </a:extLst>
          </p:cNvPr>
          <p:cNvSpPr txBox="1"/>
          <p:nvPr/>
        </p:nvSpPr>
        <p:spPr>
          <a:xfrm>
            <a:off x="8356791" y="5002619"/>
            <a:ext cx="2853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Staff name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59F194-575C-E97D-A25C-41F3C3CD31E1}"/>
              </a:ext>
            </a:extLst>
          </p:cNvPr>
          <p:cNvSpPr txBox="1"/>
          <p:nvPr/>
        </p:nvSpPr>
        <p:spPr>
          <a:xfrm>
            <a:off x="4615318" y="5002618"/>
            <a:ext cx="2853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Staff name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234338" y="1965825"/>
            <a:ext cx="2383148" cy="2421725"/>
          </a:xfrm>
          <a:prstGeom prst="rect">
            <a:avLst/>
          </a:prstGeom>
          <a:solidFill>
            <a:srgbClr val="8857E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9E0BDAD-A708-A301-A941-B5B9713B3649}"/>
              </a:ext>
            </a:extLst>
          </p:cNvPr>
          <p:cNvSpPr/>
          <p:nvPr/>
        </p:nvSpPr>
        <p:spPr>
          <a:xfrm>
            <a:off x="4866371" y="1966480"/>
            <a:ext cx="2383148" cy="2421725"/>
          </a:xfrm>
          <a:prstGeom prst="rect">
            <a:avLst/>
          </a:prstGeom>
          <a:solidFill>
            <a:srgbClr val="8857E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40CCB2-647F-8CC0-8815-C32CD296EB17}"/>
              </a:ext>
            </a:extLst>
          </p:cNvPr>
          <p:cNvSpPr/>
          <p:nvPr/>
        </p:nvSpPr>
        <p:spPr>
          <a:xfrm>
            <a:off x="8530590" y="1982630"/>
            <a:ext cx="2383148" cy="2421725"/>
          </a:xfrm>
          <a:prstGeom prst="rect">
            <a:avLst/>
          </a:prstGeom>
          <a:solidFill>
            <a:srgbClr val="8857E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Graphic 16" descr="Megaphone with solid fill">
            <a:extLst>
              <a:ext uri="{FF2B5EF4-FFF2-40B4-BE49-F238E27FC236}">
                <a16:creationId xmlns:a16="http://schemas.microsoft.com/office/drawing/2014/main" id="{D2ABFBDD-C2AA-A749-73FC-7639A7DA27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9915" y="1509280"/>
            <a:ext cx="914400" cy="914400"/>
          </a:xfrm>
          <a:prstGeom prst="rect">
            <a:avLst/>
          </a:prstGeom>
        </p:spPr>
      </p:pic>
      <p:pic>
        <p:nvPicPr>
          <p:cNvPr id="8" name="Graphic 7" descr="Megaphone with solid fill">
            <a:extLst>
              <a:ext uri="{FF2B5EF4-FFF2-40B4-BE49-F238E27FC236}">
                <a16:creationId xmlns:a16="http://schemas.microsoft.com/office/drawing/2014/main" id="{8ABCB146-66AC-7B19-7E93-FBC994FD5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0011" y="1509280"/>
            <a:ext cx="914400" cy="914400"/>
          </a:xfrm>
          <a:prstGeom prst="rect">
            <a:avLst/>
          </a:prstGeom>
        </p:spPr>
      </p:pic>
      <p:pic>
        <p:nvPicPr>
          <p:cNvPr id="10" name="Graphic 9" descr="Megaphone with solid fill">
            <a:extLst>
              <a:ext uri="{FF2B5EF4-FFF2-40B4-BE49-F238E27FC236}">
                <a16:creationId xmlns:a16="http://schemas.microsoft.com/office/drawing/2014/main" id="{AD436E7C-F443-89C2-F6E6-87BBF0B7BB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8815" y="1525430"/>
            <a:ext cx="914400" cy="9144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22ADE81-9BC5-6D4B-8493-5CD5C36021DB}"/>
              </a:ext>
            </a:extLst>
          </p:cNvPr>
          <p:cNvGrpSpPr/>
          <p:nvPr/>
        </p:nvGrpSpPr>
        <p:grpSpPr>
          <a:xfrm rot="12266437">
            <a:off x="10705627" y="-752433"/>
            <a:ext cx="2972745" cy="2983561"/>
            <a:chOff x="654780" y="3365030"/>
            <a:chExt cx="2415645" cy="2368583"/>
          </a:xfrm>
        </p:grpSpPr>
        <p:sp>
          <p:nvSpPr>
            <p:cNvPr id="5" name="Rounded Rectangle 9">
              <a:extLst>
                <a:ext uri="{FF2B5EF4-FFF2-40B4-BE49-F238E27FC236}">
                  <a16:creationId xmlns:a16="http://schemas.microsoft.com/office/drawing/2014/main" id="{DAFA0DB0-98A4-BFC3-2A93-0B5AC07BF1E7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6" name="Rounded Rectangle 10">
              <a:extLst>
                <a:ext uri="{FF2B5EF4-FFF2-40B4-BE49-F238E27FC236}">
                  <a16:creationId xmlns:a16="http://schemas.microsoft.com/office/drawing/2014/main" id="{F3A72117-79E7-EA18-1402-F4C78214689C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7" name="Rounded Rectangle 11">
            <a:extLst>
              <a:ext uri="{FF2B5EF4-FFF2-40B4-BE49-F238E27FC236}">
                <a16:creationId xmlns:a16="http://schemas.microsoft.com/office/drawing/2014/main" id="{BA09C03E-1A48-C017-77A7-305FA4739B29}"/>
              </a:ext>
            </a:extLst>
          </p:cNvPr>
          <p:cNvSpPr/>
          <p:nvPr/>
        </p:nvSpPr>
        <p:spPr>
          <a:xfrm rot="5400000">
            <a:off x="2541860" y="-4633993"/>
            <a:ext cx="2151253" cy="9713630"/>
          </a:xfrm>
          <a:prstGeom prst="roundRect">
            <a:avLst>
              <a:gd name="adj" fmla="val 50000"/>
            </a:avLst>
          </a:prstGeom>
          <a:solidFill>
            <a:srgbClr val="FF55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2539DD0F-7E3B-1F2B-3EC9-BF57A28A4091}"/>
              </a:ext>
            </a:extLst>
          </p:cNvPr>
          <p:cNvSpPr txBox="1">
            <a:spLocks/>
          </p:cNvSpPr>
          <p:nvPr/>
        </p:nvSpPr>
        <p:spPr>
          <a:xfrm>
            <a:off x="357986" y="399886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Who can you speak to at school?</a:t>
            </a:r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D2DB7A58-AF75-ACD0-C19A-7186F981F3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574" y="6222065"/>
            <a:ext cx="2626053" cy="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558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ae49f3-829e-48a4-b770-42088e17cf9e" xsi:nil="true"/>
    <lcf76f155ced4ddcb4097134ff3c332f xmlns="d0223810-7ef0-4ea2-a137-37ca73abbf11">
      <Terms xmlns="http://schemas.microsoft.com/office/infopath/2007/PartnerControls"/>
    </lcf76f155ced4ddcb4097134ff3c332f>
    <Info xmlns="d0223810-7ef0-4ea2-a137-37ca73abbf1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16024C628078448427F54B4BFB2C84" ma:contentTypeVersion="14" ma:contentTypeDescription="Create a new document." ma:contentTypeScope="" ma:versionID="8f5d23cacd552e44e48a8420630cbe71">
  <xsd:schema xmlns:xsd="http://www.w3.org/2001/XMLSchema" xmlns:xs="http://www.w3.org/2001/XMLSchema" xmlns:p="http://schemas.microsoft.com/office/2006/metadata/properties" xmlns:ns2="d0223810-7ef0-4ea2-a137-37ca73abbf11" xmlns:ns3="16ae49f3-829e-48a4-b770-42088e17cf9e" targetNamespace="http://schemas.microsoft.com/office/2006/metadata/properties" ma:root="true" ma:fieldsID="e463a02d659555ce368816bcef17fad6" ns2:_="" ns3:_="">
    <xsd:import namespace="d0223810-7ef0-4ea2-a137-37ca73abbf11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OCR" minOccurs="0"/>
                <xsd:element ref="ns2:MediaServiceSearchProperties" minOccurs="0"/>
                <xsd:element ref="ns2:Inf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23810-7ef0-4ea2-a137-37ca73abbf11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nfo" ma:index="21" nillable="true" ma:displayName="Info" ma:description="All festivals equally important grouped by season" ma:format="Dropdown" ma:internalName="Inf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E91F16-DA71-40FA-962B-E675ABD2AB1B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16ae49f3-829e-48a4-b770-42088e17cf9e"/>
    <ds:schemaRef ds:uri="http://schemas.openxmlformats.org/package/2006/metadata/core-properties"/>
    <ds:schemaRef ds:uri="d0223810-7ef0-4ea2-a137-37ca73abbf1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C7C3928-5692-463A-B689-C059F35CC1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223810-7ef0-4ea2-a137-37ca73abbf11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6B6284-2AAC-415E-AC07-1845DE31DB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1732</TotalTime>
  <Words>150</Words>
  <Application>Microsoft Office PowerPoint</Application>
  <PresentationFormat>Widescreen</PresentationFormat>
  <Paragraphs>22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Cera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Aoife Nic Colaim</dc:creator>
  <cp:lastModifiedBy>Jessica Alborough</cp:lastModifiedBy>
  <cp:revision>25</cp:revision>
  <dcterms:created xsi:type="dcterms:W3CDTF">2023-08-01T14:52:16Z</dcterms:created>
  <dcterms:modified xsi:type="dcterms:W3CDTF">2024-10-16T13:01:58Z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0x0101000A16024C628078448427F54B4BFB2C84</vt:lpwstr>
  </property>
  <property fmtid="{D5CDD505-2E9C-101B-9397-08002B2CF9AE}" pid="3" name="MediaServiceImageTags">
    <vt:lpwstr/>
  </property>
</Properties>
</file>