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6"/>
  </p:notesMasterIdLst>
  <p:sldIdLst>
    <p:sldId id="257" r:id="rId5"/>
    <p:sldId id="258" r:id="rId6"/>
    <p:sldId id="309" r:id="rId7"/>
    <p:sldId id="315" r:id="rId8"/>
    <p:sldId id="312" r:id="rId9"/>
    <p:sldId id="317" r:id="rId10"/>
    <p:sldId id="311" r:id="rId11"/>
    <p:sldId id="319" r:id="rId12"/>
    <p:sldId id="320" r:id="rId13"/>
    <p:sldId id="321" r:id="rId14"/>
    <p:sldId id="332" r:id="rId15"/>
    <p:sldId id="323" r:id="rId16"/>
    <p:sldId id="324" r:id="rId17"/>
    <p:sldId id="325" r:id="rId18"/>
    <p:sldId id="326" r:id="rId19"/>
    <p:sldId id="327" r:id="rId20"/>
    <p:sldId id="328" r:id="rId21"/>
    <p:sldId id="329" r:id="rId22"/>
    <p:sldId id="331" r:id="rId23"/>
    <p:sldId id="313" r:id="rId24"/>
    <p:sldId id="314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86ED708-973C-0342-3504-C3FCABE63626}" name="Luke Evason-Browning" initials="LE" userId="S::LEvason-Browning@ncb.org.uk::3595951c-6db8-40c2-9ef3-7844efe92eaa" providerId="AD"/>
  <p188:author id="{605F7745-FD85-AAC2-3949-A7F25FEE8212}" name="Gareth Jones" initials="GJ" userId="064f93eea4b7da89" providerId="Windows Live"/>
  <p188:author id="{9E3C1D73-78F0-8DCD-BF71-61164EE955BA}" name="Martha Evans" initials="ME" userId="S::mevans@ncb.org.uk::3c1badc2-301d-4c55-ab15-e0004543ecf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57E5"/>
    <a:srgbClr val="1B1464"/>
    <a:srgbClr val="3A8DFF"/>
    <a:srgbClr val="448DFF"/>
    <a:srgbClr val="1B1862"/>
    <a:srgbClr val="1B12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6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ejashri Supriya" userId="d4d6c1e8-7cc2-45cc-9019-63955266a5f2" providerId="ADAL" clId="{39503A8A-0459-4D40-BD24-CF27BAC8FDF9}"/>
    <pc:docChg chg="custSel modSld">
      <pc:chgData name="Thejashri Supriya" userId="d4d6c1e8-7cc2-45cc-9019-63955266a5f2" providerId="ADAL" clId="{39503A8A-0459-4D40-BD24-CF27BAC8FDF9}" dt="2024-10-24T08:46:21.029" v="5" actId="1036"/>
      <pc:docMkLst>
        <pc:docMk/>
      </pc:docMkLst>
      <pc:sldChg chg="delSp modSp mod">
        <pc:chgData name="Thejashri Supriya" userId="d4d6c1e8-7cc2-45cc-9019-63955266a5f2" providerId="ADAL" clId="{39503A8A-0459-4D40-BD24-CF27BAC8FDF9}" dt="2024-10-24T08:46:21.029" v="5" actId="1036"/>
        <pc:sldMkLst>
          <pc:docMk/>
          <pc:sldMk cId="2526390177" sldId="332"/>
        </pc:sldMkLst>
        <pc:spChg chg="mod">
          <ac:chgData name="Thejashri Supriya" userId="d4d6c1e8-7cc2-45cc-9019-63955266a5f2" providerId="ADAL" clId="{39503A8A-0459-4D40-BD24-CF27BAC8FDF9}" dt="2024-10-24T08:45:59.224" v="2" actId="20577"/>
          <ac:spMkLst>
            <pc:docMk/>
            <pc:sldMk cId="2526390177" sldId="332"/>
            <ac:spMk id="3" creationId="{D811CB08-C74C-23DE-B51E-47257838B1C9}"/>
          </ac:spMkLst>
        </pc:spChg>
        <pc:picChg chg="mod">
          <ac:chgData name="Thejashri Supriya" userId="d4d6c1e8-7cc2-45cc-9019-63955266a5f2" providerId="ADAL" clId="{39503A8A-0459-4D40-BD24-CF27BAC8FDF9}" dt="2024-10-24T08:46:21.029" v="5" actId="1036"/>
          <ac:picMkLst>
            <pc:docMk/>
            <pc:sldMk cId="2526390177" sldId="332"/>
            <ac:picMk id="10" creationId="{987A1170-8507-90A1-0E83-CDEE1C0E7619}"/>
          </ac:picMkLst>
        </pc:picChg>
        <pc:picChg chg="mod">
          <ac:chgData name="Thejashri Supriya" userId="d4d6c1e8-7cc2-45cc-9019-63955266a5f2" providerId="ADAL" clId="{39503A8A-0459-4D40-BD24-CF27BAC8FDF9}" dt="2024-10-24T08:46:06.028" v="3" actId="1076"/>
          <ac:picMkLst>
            <pc:docMk/>
            <pc:sldMk cId="2526390177" sldId="332"/>
            <ac:picMk id="11" creationId="{3F0656DB-630B-FD8C-F2C9-F4F63A767225}"/>
          </ac:picMkLst>
        </pc:picChg>
        <pc:picChg chg="del">
          <ac:chgData name="Thejashri Supriya" userId="d4d6c1e8-7cc2-45cc-9019-63955266a5f2" providerId="ADAL" clId="{39503A8A-0459-4D40-BD24-CF27BAC8FDF9}" dt="2024-10-24T08:45:55.210" v="1" actId="478"/>
          <ac:picMkLst>
            <pc:docMk/>
            <pc:sldMk cId="2526390177" sldId="332"/>
            <ac:picMk id="13" creationId="{3065DACA-C140-9C09-2834-8CD5259B0F3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563EE-C57B-496D-9ECB-F74F09FE6586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ECDB68-1199-4495-B8EA-B475D7990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49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ECDB68-1199-4495-B8EA-B475D7990D7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2012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ECDB68-1199-4495-B8EA-B475D7990D70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5297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159D6-B80D-D556-2AB0-A6959652C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F566AF-4B23-191D-0956-6AB6F5F0A1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CF6BB-2E1C-D68E-F5D1-3B6C36E04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CEAE7C-717F-1A16-15BB-2452C6A18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F894D1-3B7A-3EBE-0036-2D392AE0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0411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2EB08-6C90-5DA3-E841-AB92FF7EB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DCE72B-F608-86DB-F7CB-D7B094B714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61416C-0183-3426-5BE3-D3DC694F3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84C9F9-763C-6CE6-2FCD-750910A6D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E3BDC-0474-922F-4988-379AA4A88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968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2A3766-E299-7E0A-6673-93E3DF99F1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5D0D8B-9BBB-0156-396E-2DF07CB374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3A5E2B-5A5F-502B-3A12-91BDB15A5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2AF24E-078E-901D-68A0-2D90D6F44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3F9BD4-3D0F-5644-3D03-8B004F2F6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98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7B16A-5739-C4A1-1485-C235D0ED8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BDE93-88E4-A841-7E9D-CA76DE81E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A01264-7004-E169-6FE9-EC5521C06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6E9523-0AA7-E8A6-DAD4-8965B87B4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50197F-BB27-26BA-C74A-AB894DEE7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9953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551EA-67C5-9DE9-CC57-2B57C3CF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16C9F6-0C8E-A4C7-888E-E39EC9C3F8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C7876-257B-BF88-9913-8E0749D15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1A83B1-9488-7B29-C548-6243CAD07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BEA86C-E79C-F966-A1DD-D0C586BFB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07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880C6-42CF-57AF-DBC2-064940EE4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ADF75-471C-5A36-AFB8-EC7F707225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A818F7-08FC-15A1-9DAE-FE94009517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C5B56B-1679-81C4-89ED-5EE822B0C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5B8D84-91F3-8A61-D7C6-EADE64CAC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38F44B-8AAD-B821-D193-FA8AF3F73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115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8976B-56ED-D331-54BB-10D593EC1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41CECA-7CAD-A08D-937B-B1DCC5CF3D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8C0591-3AFB-5F95-A03C-ACF15E7035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E7A049-5484-1C14-BE4C-39F554A3E0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70CE8A-1B3A-73D7-D77B-20B67D8AEF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D073A7-4700-B338-45F4-304EEDCA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F59F01-7DFE-5548-68D1-1586100AF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EE7E6E-68CB-FFF3-0AA2-2153E091E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234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19ABE-5C15-6F52-DB6E-0C74D0C90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41D1F8-40AF-7937-E4A7-62E0415F9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0AE946-5D89-1E61-8F12-5FACDAE66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6EB603-FE5A-A5F6-EC50-1355D0FBA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21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4B64D1-BDC8-F9FE-477F-80C1800DE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5FF786-D21A-6C5F-A479-047BA93D4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6B2651-A645-32EE-DCEB-37F4590A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469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C58B6-97E8-7949-B37B-5291A71D8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45E05-755A-7F6B-7A80-EFD0E7983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C12D17-49C8-5082-C4AD-B954BC2084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1B4583-0A12-BF6B-AFAC-BA92D2D44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B66D76-B7FA-1CF6-1A40-5582F2CD2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E40CD5-778F-ED8F-B781-984B3BF6F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573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B9017-3514-AB06-2A01-E3C012490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59FE47-C2E0-55D4-A0F8-E80E399990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D85182-AC62-85A1-4964-2FA6E49BE1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ED9A7B-37AD-4696-42C8-F2D50DB13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DFE5BE-7F5B-AB95-425B-32CEEB61B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9EA8E8-0035-2FB8-AD77-37B1B4BD0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65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F569FE-B3F7-6134-979C-C415214A3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8D3AD4-6618-7348-084F-CCE245CC4A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667058-5939-8918-1488-76A86AC88D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60DA04-6505-3AE0-6D20-1E4DB02FCC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BAF0A6-1B5F-0224-110D-9AF5F8FC8F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23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6.sv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2.png"/><Relationship Id="rId4" Type="http://schemas.openxmlformats.org/officeDocument/2006/relationships/image" Target="../media/image18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1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839830" y="1070190"/>
            <a:ext cx="3782970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502F09B8-57F9-4AA5-2921-3CE90521AB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940" t="476" b="84603"/>
          <a:stretch/>
        </p:blipFill>
        <p:spPr>
          <a:xfrm>
            <a:off x="10830823" y="1"/>
            <a:ext cx="1379837" cy="1576400"/>
          </a:xfrm>
          <a:prstGeom prst="rect">
            <a:avLst/>
          </a:prstGeom>
        </p:spPr>
      </p:pic>
      <p:pic>
        <p:nvPicPr>
          <p:cNvPr id="15" name="Picture 14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9C96347-3B1E-DD3D-6337-375DB0F417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29" t="86825"/>
          <a:stretch/>
        </p:blipFill>
        <p:spPr>
          <a:xfrm>
            <a:off x="10069286" y="5352145"/>
            <a:ext cx="2122713" cy="1505855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7726919" y="3731198"/>
            <a:ext cx="3469038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Picture 1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3914D5A0-3653-62F4-5DDB-FEAC452F0C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464" r="88535"/>
          <a:stretch/>
        </p:blipFill>
        <p:spPr>
          <a:xfrm>
            <a:off x="0" y="5650327"/>
            <a:ext cx="1334530" cy="1226333"/>
          </a:xfrm>
          <a:prstGeom prst="rect">
            <a:avLst/>
          </a:prstGeom>
        </p:spPr>
      </p:pic>
      <p:sp>
        <p:nvSpPr>
          <p:cNvPr id="21" name="TextBox 14">
            <a:extLst>
              <a:ext uri="{FF2B5EF4-FFF2-40B4-BE49-F238E27FC236}">
                <a16:creationId xmlns:a16="http://schemas.microsoft.com/office/drawing/2014/main" id="{FCB9F3D0-FEAB-42E1-9839-BEDC6089704F}"/>
              </a:ext>
            </a:extLst>
          </p:cNvPr>
          <p:cNvSpPr txBox="1"/>
          <p:nvPr/>
        </p:nvSpPr>
        <p:spPr>
          <a:xfrm>
            <a:off x="898612" y="642210"/>
            <a:ext cx="1009269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WYTHNOS GWRTH-FWLIO 2024:</a:t>
            </a:r>
          </a:p>
        </p:txBody>
      </p:sp>
      <p:pic>
        <p:nvPicPr>
          <p:cNvPr id="22" name="Picture 2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9F30B38A-1286-FDD3-FD92-F5F0631796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3294" y="5318262"/>
            <a:ext cx="4705407" cy="1585604"/>
          </a:xfrm>
          <a:prstGeom prst="rect">
            <a:avLst/>
          </a:prstGeom>
        </p:spPr>
      </p:pic>
      <p:pic>
        <p:nvPicPr>
          <p:cNvPr id="28" name="Picture 2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AD3DB61-0CD2-F3C8-3B20-696CE9E4F30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>
            <a:off x="839830" y="1516781"/>
            <a:ext cx="902043" cy="830365"/>
          </a:xfrm>
          <a:prstGeom prst="rect">
            <a:avLst/>
          </a:prstGeom>
        </p:spPr>
      </p:pic>
      <p:pic>
        <p:nvPicPr>
          <p:cNvPr id="30" name="Picture 29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E0339EE0-8D8F-915A-85BA-4E6D0AAADF1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60" t="64685" r="511" b="24504"/>
          <a:stretch/>
        </p:blipFill>
        <p:spPr>
          <a:xfrm>
            <a:off x="9070447" y="5874129"/>
            <a:ext cx="667265" cy="741405"/>
          </a:xfrm>
          <a:prstGeom prst="rect">
            <a:avLst/>
          </a:prstGeom>
        </p:spPr>
      </p:pic>
      <p:pic>
        <p:nvPicPr>
          <p:cNvPr id="32" name="Picture 31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0B72C164-7281-F5A5-F27E-30B19F27A85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9615407" y="1919277"/>
            <a:ext cx="453879" cy="587718"/>
          </a:xfrm>
          <a:prstGeom prst="rect">
            <a:avLst/>
          </a:prstGeom>
        </p:spPr>
      </p:pic>
      <p:pic>
        <p:nvPicPr>
          <p:cNvPr id="34" name="Picture 33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33E72E1-3279-75EF-03CB-1BA9781176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754019" y="4323203"/>
            <a:ext cx="472285" cy="531341"/>
          </a:xfrm>
          <a:prstGeom prst="rect">
            <a:avLst/>
          </a:prstGeom>
        </p:spPr>
      </p:pic>
      <p:pic>
        <p:nvPicPr>
          <p:cNvPr id="36" name="Picture 35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9497B49C-3E12-E990-8A22-02D243B94B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10959018" y="3977279"/>
            <a:ext cx="734959" cy="861775"/>
          </a:xfrm>
          <a:prstGeom prst="rect">
            <a:avLst/>
          </a:prstGeom>
        </p:spPr>
      </p:pic>
      <p:pic>
        <p:nvPicPr>
          <p:cNvPr id="37" name="Picture 3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4979FC8A-4447-BADE-01AF-6A4A19C8574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2504375" y="6120138"/>
            <a:ext cx="453879" cy="587718"/>
          </a:xfrm>
          <a:prstGeom prst="rect">
            <a:avLst/>
          </a:prstGeom>
        </p:spPr>
      </p:pic>
      <p:pic>
        <p:nvPicPr>
          <p:cNvPr id="38" name="Picture 3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2EE83BE5-4B2F-D9BB-085A-E4EDC61BC2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 rot="16385533">
            <a:off x="6139514" y="-339652"/>
            <a:ext cx="734959" cy="861775"/>
          </a:xfrm>
          <a:prstGeom prst="rect">
            <a:avLst/>
          </a:prstGeom>
        </p:spPr>
      </p:pic>
      <p:pic>
        <p:nvPicPr>
          <p:cNvPr id="39" name="Picture 3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CA46D80-4252-9C6D-B0CB-9169862FF2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 rot="16200000">
            <a:off x="11740978" y="1539823"/>
            <a:ext cx="902043" cy="83036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3231EDD-0AF4-6DE3-7567-C5A57C7A6F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66783" y="-1334224"/>
            <a:ext cx="9526448" cy="9526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5919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FD8D30C4-A751-B545-D48F-581CE49A9DDF}"/>
              </a:ext>
            </a:extLst>
          </p:cNvPr>
          <p:cNvSpPr/>
          <p:nvPr/>
        </p:nvSpPr>
        <p:spPr>
          <a:xfrm rot="16200000">
            <a:off x="5485706" y="-2673887"/>
            <a:ext cx="1095081" cy="7682972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12" name="Rounded Rectangle 16">
            <a:extLst>
              <a:ext uri="{FF2B5EF4-FFF2-40B4-BE49-F238E27FC236}">
                <a16:creationId xmlns:a16="http://schemas.microsoft.com/office/drawing/2014/main" id="{E4DE469E-BC00-8F33-C7DB-1B922E57A82A}"/>
              </a:ext>
            </a:extLst>
          </p:cNvPr>
          <p:cNvSpPr/>
          <p:nvPr/>
        </p:nvSpPr>
        <p:spPr>
          <a:xfrm rot="16200000">
            <a:off x="5548459" y="-2759494"/>
            <a:ext cx="1095081" cy="7682972"/>
          </a:xfrm>
          <a:prstGeom prst="roundRect">
            <a:avLst>
              <a:gd name="adj" fmla="val 50000"/>
            </a:avLst>
          </a:prstGeom>
          <a:solidFill>
            <a:srgbClr val="8757E5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id="{030BC0B9-8C5E-690F-75D5-79753247810D}"/>
              </a:ext>
            </a:extLst>
          </p:cNvPr>
          <p:cNvSpPr txBox="1"/>
          <p:nvPr/>
        </p:nvSpPr>
        <p:spPr>
          <a:xfrm>
            <a:off x="1397270" y="690518"/>
            <a:ext cx="9397464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y-GB" sz="5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Trafodaeth Grŵp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D811CB08-C74C-23DE-B51E-47257838B1C9}"/>
              </a:ext>
            </a:extLst>
          </p:cNvPr>
          <p:cNvSpPr txBox="1"/>
          <p:nvPr/>
        </p:nvSpPr>
        <p:spPr>
          <a:xfrm>
            <a:off x="1884439" y="2596857"/>
            <a:ext cx="10035312" cy="270843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1800"/>
              </a:spcBef>
              <a:spcAft>
                <a:spcPts val="1800"/>
              </a:spcAft>
            </a:pPr>
            <a:r>
              <a:rPr lang="cy-GB" sz="35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A ellir anghytuno a dadlau yn barchus heb gychwyn bwlio?</a:t>
            </a:r>
          </a:p>
          <a:p>
            <a:pPr lvl="0">
              <a:spcBef>
                <a:spcPts val="1800"/>
              </a:spcBef>
              <a:spcAft>
                <a:spcPts val="1800"/>
              </a:spcAft>
            </a:pPr>
            <a:r>
              <a:rPr lang="cy-GB" sz="3500" b="1" dirty="0">
                <a:solidFill>
                  <a:srgbClr val="8757E5"/>
                </a:solidFill>
                <a:effectLst/>
                <a:latin typeface="Cera Round Pro" panose="000005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A yw’n bwysig gwybod sut i anghytuno’n barchu heb fynd i fwlio?</a:t>
            </a:r>
            <a:endParaRPr lang="cy-GB" sz="3500" b="1" dirty="0">
              <a:solidFill>
                <a:srgbClr val="8757E5"/>
              </a:solidFill>
              <a:effectLst/>
              <a:latin typeface="Cera Round Pro" panose="000005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Graphic 5" descr="Right pointing backhand index with solid fill">
            <a:extLst>
              <a:ext uri="{FF2B5EF4-FFF2-40B4-BE49-F238E27FC236}">
                <a16:creationId xmlns:a16="http://schemas.microsoft.com/office/drawing/2014/main" id="{3D393FB7-819A-B1E6-A024-26AEA70B3B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3467" y="2624938"/>
            <a:ext cx="1340972" cy="1340972"/>
          </a:xfrm>
          <a:prstGeom prst="rect">
            <a:avLst/>
          </a:prstGeom>
        </p:spPr>
      </p:pic>
      <p:sp>
        <p:nvSpPr>
          <p:cNvPr id="16" name="Rounded Rectangle 16">
            <a:extLst>
              <a:ext uri="{FF2B5EF4-FFF2-40B4-BE49-F238E27FC236}">
                <a16:creationId xmlns:a16="http://schemas.microsoft.com/office/drawing/2014/main" id="{5F368744-FF35-896B-5A89-99609D6D4A15}"/>
              </a:ext>
            </a:extLst>
          </p:cNvPr>
          <p:cNvSpPr/>
          <p:nvPr/>
        </p:nvSpPr>
        <p:spPr>
          <a:xfrm rot="15537429">
            <a:off x="8953681" y="4575473"/>
            <a:ext cx="1572163" cy="5475582"/>
          </a:xfrm>
          <a:prstGeom prst="roundRect">
            <a:avLst>
              <a:gd name="adj" fmla="val 50000"/>
            </a:avLst>
          </a:prstGeom>
          <a:solidFill>
            <a:srgbClr val="1B18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2" name="Rounded Rectangle 16">
            <a:extLst>
              <a:ext uri="{FF2B5EF4-FFF2-40B4-BE49-F238E27FC236}">
                <a16:creationId xmlns:a16="http://schemas.microsoft.com/office/drawing/2014/main" id="{D497F630-75D5-FC79-7420-4E93E582DF4F}"/>
              </a:ext>
            </a:extLst>
          </p:cNvPr>
          <p:cNvSpPr/>
          <p:nvPr/>
        </p:nvSpPr>
        <p:spPr>
          <a:xfrm rot="13169336">
            <a:off x="12350816" y="2468550"/>
            <a:ext cx="1422569" cy="5404484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23" name="Rounded Rectangle 16">
            <a:extLst>
              <a:ext uri="{FF2B5EF4-FFF2-40B4-BE49-F238E27FC236}">
                <a16:creationId xmlns:a16="http://schemas.microsoft.com/office/drawing/2014/main" id="{7094D47E-E2B3-BD94-FE0E-E43BEF454B24}"/>
              </a:ext>
            </a:extLst>
          </p:cNvPr>
          <p:cNvSpPr/>
          <p:nvPr/>
        </p:nvSpPr>
        <p:spPr>
          <a:xfrm rot="13169336">
            <a:off x="-2083845" y="-860646"/>
            <a:ext cx="1422569" cy="5404484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pic>
        <p:nvPicPr>
          <p:cNvPr id="4" name="Graphic 3" descr="Right pointing backhand index with solid fill">
            <a:extLst>
              <a:ext uri="{FF2B5EF4-FFF2-40B4-BE49-F238E27FC236}">
                <a16:creationId xmlns:a16="http://schemas.microsoft.com/office/drawing/2014/main" id="{8862C9B5-C5A1-6126-6339-667ADD3511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5112" y="4079184"/>
            <a:ext cx="1340972" cy="1340972"/>
          </a:xfrm>
          <a:prstGeom prst="rect">
            <a:avLst/>
          </a:prstGeom>
        </p:spPr>
      </p:pic>
      <p:pic>
        <p:nvPicPr>
          <p:cNvPr id="7" name="Picture 6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73F77D15-59CD-C62F-E3B2-E95408102C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012" y="6301873"/>
            <a:ext cx="2346540" cy="632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903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FD8D30C4-A751-B545-D48F-581CE49A9DDF}"/>
              </a:ext>
            </a:extLst>
          </p:cNvPr>
          <p:cNvSpPr/>
          <p:nvPr/>
        </p:nvSpPr>
        <p:spPr>
          <a:xfrm rot="16200000">
            <a:off x="5554633" y="-3861318"/>
            <a:ext cx="1095082" cy="9621540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12" name="Rounded Rectangle 16">
            <a:extLst>
              <a:ext uri="{FF2B5EF4-FFF2-40B4-BE49-F238E27FC236}">
                <a16:creationId xmlns:a16="http://schemas.microsoft.com/office/drawing/2014/main" id="{E4DE469E-BC00-8F33-C7DB-1B922E57A82A}"/>
              </a:ext>
            </a:extLst>
          </p:cNvPr>
          <p:cNvSpPr/>
          <p:nvPr/>
        </p:nvSpPr>
        <p:spPr>
          <a:xfrm rot="16200000">
            <a:off x="5648298" y="-3970420"/>
            <a:ext cx="1095081" cy="9621538"/>
          </a:xfrm>
          <a:prstGeom prst="roundRect">
            <a:avLst>
              <a:gd name="adj" fmla="val 50000"/>
            </a:avLst>
          </a:prstGeom>
          <a:solidFill>
            <a:srgbClr val="8757E5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id="{030BC0B9-8C5E-690F-75D5-79753247810D}"/>
              </a:ext>
            </a:extLst>
          </p:cNvPr>
          <p:cNvSpPr txBox="1"/>
          <p:nvPr/>
        </p:nvSpPr>
        <p:spPr>
          <a:xfrm>
            <a:off x="1564544" y="315696"/>
            <a:ext cx="939746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y-GB" sz="3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BARN ABA IFANC YNGHYLCH AW YW’N BOSIBL ANGHYTUNO A BOD YN BARCHUS SERCH HYNNY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D811CB08-C74C-23DE-B51E-47257838B1C9}"/>
              </a:ext>
            </a:extLst>
          </p:cNvPr>
          <p:cNvSpPr txBox="1"/>
          <p:nvPr/>
        </p:nvSpPr>
        <p:spPr>
          <a:xfrm>
            <a:off x="1385069" y="1902766"/>
            <a:ext cx="10652812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 fontAlgn="base"/>
            <a:r>
              <a:rPr lang="cy-GB" sz="2200" b="1" i="0" dirty="0">
                <a:solidFill>
                  <a:srgbClr val="1B1464"/>
                </a:solidFill>
                <a:effectLst/>
                <a:latin typeface="Cera Round Pro" panose="00000500000000000000" pitchFamily="50" charset="0"/>
              </a:rPr>
              <a:t>“Credaf mai dewis yw parch bob amser.” </a:t>
            </a:r>
          </a:p>
          <a:p>
            <a:pPr algn="l" rtl="0" fontAlgn="base"/>
            <a:endParaRPr lang="cy-GB" sz="2200" b="1" dirty="0">
              <a:solidFill>
                <a:srgbClr val="1B1464"/>
              </a:solidFill>
              <a:latin typeface="Cera Round Pro" panose="00000500000000000000" pitchFamily="50" charset="0"/>
            </a:endParaRPr>
          </a:p>
          <a:p>
            <a:pPr algn="l" rtl="0" fontAlgn="base"/>
            <a:r>
              <a:rPr lang="cy-GB" sz="2200" b="1" i="0" dirty="0">
                <a:solidFill>
                  <a:srgbClr val="8757E5"/>
                </a:solidFill>
                <a:effectLst/>
                <a:latin typeface="Cera Round Pro" panose="00000500000000000000" pitchFamily="50" charset="0"/>
              </a:rPr>
              <a:t>“Mae parch yn air arall sy’n golygu bod yn garedig.” </a:t>
            </a:r>
          </a:p>
          <a:p>
            <a:pPr algn="l" rtl="0" fontAlgn="base"/>
            <a:endParaRPr lang="cy-GB" sz="2200" b="1" i="0" dirty="0">
              <a:solidFill>
                <a:srgbClr val="1B1464"/>
              </a:solidFill>
              <a:effectLst/>
              <a:latin typeface="Cera Round Pro" panose="00000500000000000000" pitchFamily="50" charset="0"/>
            </a:endParaRPr>
          </a:p>
          <a:p>
            <a:pPr algn="l" rtl="0" fontAlgn="base"/>
            <a:r>
              <a:rPr lang="cy-GB" sz="2200" b="1" i="0" dirty="0">
                <a:solidFill>
                  <a:srgbClr val="1B1464"/>
                </a:solidFill>
                <a:effectLst/>
                <a:latin typeface="Cera Round Pro" panose="00000500000000000000" pitchFamily="50" charset="0"/>
              </a:rPr>
              <a:t>“Mae parch yn broses ddwyffordd yn fy marn i.” </a:t>
            </a:r>
          </a:p>
          <a:p>
            <a:pPr algn="l" rtl="0" fontAlgn="base"/>
            <a:endParaRPr lang="cy-GB" sz="2200" b="1" i="0" dirty="0">
              <a:solidFill>
                <a:srgbClr val="1B1464"/>
              </a:solidFill>
              <a:effectLst/>
              <a:latin typeface="Cera Round Pro" panose="00000500000000000000" pitchFamily="50" charset="0"/>
            </a:endParaRPr>
          </a:p>
          <a:p>
            <a:pPr algn="l" rtl="0" fontAlgn="base"/>
            <a:r>
              <a:rPr lang="cy-GB" sz="2200" b="1" i="0" dirty="0">
                <a:solidFill>
                  <a:srgbClr val="1B1464"/>
                </a:solidFill>
                <a:effectLst/>
                <a:latin typeface="Cera Round Pro" panose="00000500000000000000" pitchFamily="50" charset="0"/>
              </a:rPr>
              <a:t>“Efallai bydd angen i chi gamu oddi wrth y sefyllfaoedd ar brydiau.” </a:t>
            </a:r>
          </a:p>
          <a:p>
            <a:pPr algn="l" rtl="0" fontAlgn="base"/>
            <a:endParaRPr lang="cy-GB" sz="2200" b="1" i="0" dirty="0">
              <a:solidFill>
                <a:srgbClr val="1B1464"/>
              </a:solidFill>
              <a:effectLst/>
              <a:latin typeface="Cera Round Pro" panose="00000500000000000000" pitchFamily="50" charset="0"/>
            </a:endParaRPr>
          </a:p>
          <a:p>
            <a:pPr algn="l" rtl="0" fontAlgn="base"/>
            <a:r>
              <a:rPr lang="cy-GB" sz="2200" b="1" i="0" dirty="0">
                <a:solidFill>
                  <a:srgbClr val="8757E5"/>
                </a:solidFill>
                <a:effectLst/>
                <a:latin typeface="Cera Round Pro" panose="00000500000000000000" pitchFamily="50" charset="0"/>
              </a:rPr>
              <a:t>“Byddaf yn ceisio gwrando ar beth fydd pobl eraill yn ei ddweud a cheisio â bod yn ddiduedd.” </a:t>
            </a:r>
          </a:p>
        </p:txBody>
      </p:sp>
      <p:pic>
        <p:nvPicPr>
          <p:cNvPr id="6" name="Graphic 5" descr="Right pointing backhand index with solid fill">
            <a:extLst>
              <a:ext uri="{FF2B5EF4-FFF2-40B4-BE49-F238E27FC236}">
                <a16:creationId xmlns:a16="http://schemas.microsoft.com/office/drawing/2014/main" id="{3D393FB7-819A-B1E6-A024-26AEA70B3B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1689" y="1784986"/>
            <a:ext cx="806232" cy="806232"/>
          </a:xfrm>
          <a:prstGeom prst="rect">
            <a:avLst/>
          </a:prstGeom>
        </p:spPr>
      </p:pic>
      <p:sp>
        <p:nvSpPr>
          <p:cNvPr id="16" name="Rounded Rectangle 16">
            <a:extLst>
              <a:ext uri="{FF2B5EF4-FFF2-40B4-BE49-F238E27FC236}">
                <a16:creationId xmlns:a16="http://schemas.microsoft.com/office/drawing/2014/main" id="{5F368744-FF35-896B-5A89-99609D6D4A15}"/>
              </a:ext>
            </a:extLst>
          </p:cNvPr>
          <p:cNvSpPr/>
          <p:nvPr/>
        </p:nvSpPr>
        <p:spPr>
          <a:xfrm rot="15537429">
            <a:off x="8975984" y="4706763"/>
            <a:ext cx="1572163" cy="5475582"/>
          </a:xfrm>
          <a:prstGeom prst="roundRect">
            <a:avLst>
              <a:gd name="adj" fmla="val 50000"/>
            </a:avLst>
          </a:prstGeom>
          <a:solidFill>
            <a:srgbClr val="1B18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2" name="Rounded Rectangle 16">
            <a:extLst>
              <a:ext uri="{FF2B5EF4-FFF2-40B4-BE49-F238E27FC236}">
                <a16:creationId xmlns:a16="http://schemas.microsoft.com/office/drawing/2014/main" id="{D497F630-75D5-FC79-7420-4E93E582DF4F}"/>
              </a:ext>
            </a:extLst>
          </p:cNvPr>
          <p:cNvSpPr/>
          <p:nvPr/>
        </p:nvSpPr>
        <p:spPr>
          <a:xfrm rot="13169336">
            <a:off x="12562690" y="2554658"/>
            <a:ext cx="1422569" cy="5404484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23" name="Rounded Rectangle 16">
            <a:extLst>
              <a:ext uri="{FF2B5EF4-FFF2-40B4-BE49-F238E27FC236}">
                <a16:creationId xmlns:a16="http://schemas.microsoft.com/office/drawing/2014/main" id="{7094D47E-E2B3-BD94-FE0E-E43BEF454B24}"/>
              </a:ext>
            </a:extLst>
          </p:cNvPr>
          <p:cNvSpPr/>
          <p:nvPr/>
        </p:nvSpPr>
        <p:spPr>
          <a:xfrm rot="13169336">
            <a:off x="-2083845" y="-860646"/>
            <a:ext cx="1422569" cy="5404484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pic>
        <p:nvPicPr>
          <p:cNvPr id="7" name="Picture 6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73F77D15-59CD-C62F-E3B2-E95408102C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012" y="6301873"/>
            <a:ext cx="2346540" cy="632909"/>
          </a:xfrm>
          <a:prstGeom prst="rect">
            <a:avLst/>
          </a:prstGeom>
        </p:spPr>
      </p:pic>
      <p:pic>
        <p:nvPicPr>
          <p:cNvPr id="8" name="Graphic 7" descr="Right pointing backhand index with solid fill">
            <a:extLst>
              <a:ext uri="{FF2B5EF4-FFF2-40B4-BE49-F238E27FC236}">
                <a16:creationId xmlns:a16="http://schemas.microsoft.com/office/drawing/2014/main" id="{B1926898-D79E-FC55-D421-5C529FC825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1689" y="2485346"/>
            <a:ext cx="806232" cy="806232"/>
          </a:xfrm>
          <a:prstGeom prst="rect">
            <a:avLst/>
          </a:prstGeom>
        </p:spPr>
      </p:pic>
      <p:pic>
        <p:nvPicPr>
          <p:cNvPr id="9" name="Graphic 8" descr="Right pointing backhand index with solid fill">
            <a:extLst>
              <a:ext uri="{FF2B5EF4-FFF2-40B4-BE49-F238E27FC236}">
                <a16:creationId xmlns:a16="http://schemas.microsoft.com/office/drawing/2014/main" id="{D11E1F54-253E-56DB-147C-09AAB447E4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3701" y="3154004"/>
            <a:ext cx="806232" cy="806232"/>
          </a:xfrm>
          <a:prstGeom prst="rect">
            <a:avLst/>
          </a:prstGeom>
        </p:spPr>
      </p:pic>
      <p:pic>
        <p:nvPicPr>
          <p:cNvPr id="10" name="Graphic 9" descr="Right pointing backhand index with solid fill">
            <a:extLst>
              <a:ext uri="{FF2B5EF4-FFF2-40B4-BE49-F238E27FC236}">
                <a16:creationId xmlns:a16="http://schemas.microsoft.com/office/drawing/2014/main" id="{987A1170-8507-90A1-0E83-CDEE1C0E76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5171" y="3777321"/>
            <a:ext cx="806232" cy="806232"/>
          </a:xfrm>
          <a:prstGeom prst="rect">
            <a:avLst/>
          </a:prstGeom>
        </p:spPr>
      </p:pic>
      <p:pic>
        <p:nvPicPr>
          <p:cNvPr id="11" name="Graphic 10" descr="Right pointing backhand index with solid fill">
            <a:extLst>
              <a:ext uri="{FF2B5EF4-FFF2-40B4-BE49-F238E27FC236}">
                <a16:creationId xmlns:a16="http://schemas.microsoft.com/office/drawing/2014/main" id="{3F0656DB-630B-FD8C-F2C9-F4F63A7672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6210" y="4601907"/>
            <a:ext cx="806232" cy="80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3901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75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ounded Rectangle 16">
            <a:extLst>
              <a:ext uri="{FF2B5EF4-FFF2-40B4-BE49-F238E27FC236}">
                <a16:creationId xmlns:a16="http://schemas.microsoft.com/office/drawing/2014/main" id="{5CC397E0-5338-EC44-BE3D-225F25B75CC2}"/>
              </a:ext>
            </a:extLst>
          </p:cNvPr>
          <p:cNvSpPr/>
          <p:nvPr/>
        </p:nvSpPr>
        <p:spPr>
          <a:xfrm rot="5400000">
            <a:off x="3657518" y="-1617995"/>
            <a:ext cx="4487328" cy="10791369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691487" y="-3143663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7884845" y="-2308266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13" name="Rounded Rectangle 16">
            <a:extLst>
              <a:ext uri="{FF2B5EF4-FFF2-40B4-BE49-F238E27FC236}">
                <a16:creationId xmlns:a16="http://schemas.microsoft.com/office/drawing/2014/main" id="{91E2873D-7A61-CC48-663E-48FDAACC575A}"/>
              </a:ext>
            </a:extLst>
          </p:cNvPr>
          <p:cNvSpPr/>
          <p:nvPr/>
        </p:nvSpPr>
        <p:spPr>
          <a:xfrm rot="5400000">
            <a:off x="3918561" y="-1747754"/>
            <a:ext cx="4354878" cy="1062053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567D46-0673-BF33-964D-985A1A0D84F8}"/>
              </a:ext>
            </a:extLst>
          </p:cNvPr>
          <p:cNvSpPr txBox="1"/>
          <p:nvPr/>
        </p:nvSpPr>
        <p:spPr>
          <a:xfrm>
            <a:off x="1400530" y="1767940"/>
            <a:ext cx="9370796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y-GB" sz="8000" b="1" dirty="0">
                <a:solidFill>
                  <a:srgbClr val="1B1464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Eich 5 Cyngor Doeth ynghylch Dewis Parch</a:t>
            </a:r>
            <a:endParaRPr lang="cy-GB" sz="8000" b="1" dirty="0">
              <a:solidFill>
                <a:srgbClr val="1B1464"/>
              </a:solidFill>
              <a:latin typeface="Cera Round Pro" panose="00000500000000000000" pitchFamily="50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F58FB81-C75D-12F1-C80A-CD379B6408F9}"/>
              </a:ext>
            </a:extLst>
          </p:cNvPr>
          <p:cNvSpPr txBox="1"/>
          <p:nvPr/>
        </p:nvSpPr>
        <p:spPr>
          <a:xfrm>
            <a:off x="2372345" y="1955153"/>
            <a:ext cx="7427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cy-GB" dirty="0"/>
          </a:p>
        </p:txBody>
      </p:sp>
      <p:sp>
        <p:nvSpPr>
          <p:cNvPr id="2" name="Rounded Rectangle 16">
            <a:extLst>
              <a:ext uri="{FF2B5EF4-FFF2-40B4-BE49-F238E27FC236}">
                <a16:creationId xmlns:a16="http://schemas.microsoft.com/office/drawing/2014/main" id="{F64BCFF7-FE3D-EBFF-1EDE-7ED17FA14508}"/>
              </a:ext>
            </a:extLst>
          </p:cNvPr>
          <p:cNvSpPr/>
          <p:nvPr/>
        </p:nvSpPr>
        <p:spPr>
          <a:xfrm rot="5400000">
            <a:off x="3037412" y="-99826"/>
            <a:ext cx="937913" cy="2789359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0766C4-CE9D-5046-13AD-5ED7AD4A0B71}"/>
              </a:ext>
            </a:extLst>
          </p:cNvPr>
          <p:cNvSpPr txBox="1"/>
          <p:nvPr/>
        </p:nvSpPr>
        <p:spPr>
          <a:xfrm>
            <a:off x="-627039" y="897618"/>
            <a:ext cx="826681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y-GB" sz="4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Tasg</a:t>
            </a:r>
          </a:p>
        </p:txBody>
      </p:sp>
      <p:pic>
        <p:nvPicPr>
          <p:cNvPr id="4" name="Picture 3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E3724D52-BB2A-3847-7159-38427D94BF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8544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FD8D30C4-A751-B545-D48F-581CE49A9DDF}"/>
              </a:ext>
            </a:extLst>
          </p:cNvPr>
          <p:cNvSpPr/>
          <p:nvPr/>
        </p:nvSpPr>
        <p:spPr>
          <a:xfrm rot="16200000">
            <a:off x="5397751" y="-3730328"/>
            <a:ext cx="1095081" cy="9397466"/>
          </a:xfrm>
          <a:prstGeom prst="roundRect">
            <a:avLst>
              <a:gd name="adj" fmla="val 50000"/>
            </a:avLst>
          </a:prstGeom>
          <a:solidFill>
            <a:srgbClr val="1B1263"/>
          </a:solidFill>
          <a:ln w="57150">
            <a:solidFill>
              <a:srgbClr val="1B18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12" name="Rounded Rectangle 16">
            <a:extLst>
              <a:ext uri="{FF2B5EF4-FFF2-40B4-BE49-F238E27FC236}">
                <a16:creationId xmlns:a16="http://schemas.microsoft.com/office/drawing/2014/main" id="{E4DE469E-BC00-8F33-C7DB-1B922E57A82A}"/>
              </a:ext>
            </a:extLst>
          </p:cNvPr>
          <p:cNvSpPr/>
          <p:nvPr/>
        </p:nvSpPr>
        <p:spPr>
          <a:xfrm rot="16200000">
            <a:off x="5460503" y="-3815935"/>
            <a:ext cx="1095081" cy="9397465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 w="57150">
            <a:solidFill>
              <a:srgbClr val="1B18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id="{030BC0B9-8C5E-690F-75D5-79753247810D}"/>
              </a:ext>
            </a:extLst>
          </p:cNvPr>
          <p:cNvSpPr txBox="1"/>
          <p:nvPr/>
        </p:nvSpPr>
        <p:spPr>
          <a:xfrm>
            <a:off x="1372064" y="315617"/>
            <a:ext cx="939746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y-GB" sz="36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EIN CYNGHORION DOETH YNGHYLCH DEWIS PARCH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D811CB08-C74C-23DE-B51E-47257838B1C9}"/>
              </a:ext>
            </a:extLst>
          </p:cNvPr>
          <p:cNvSpPr txBox="1"/>
          <p:nvPr/>
        </p:nvSpPr>
        <p:spPr>
          <a:xfrm>
            <a:off x="2156688" y="2176851"/>
            <a:ext cx="10035312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cy-GB" sz="35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Gwrando gweithredol:</a:t>
            </a:r>
          </a:p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cy-GB" sz="3500" b="1" dirty="0">
                <a:solidFill>
                  <a:srgbClr val="8757E5"/>
                </a:solidFill>
                <a:effectLst/>
                <a:latin typeface="Cera Round Pro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 Defnyddiwch ddatganiadau ‘fi’:</a:t>
            </a:r>
          </a:p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cy-GB" sz="35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 Cadwch eich pen a chofiwch gael ambell seibiant.</a:t>
            </a:r>
          </a:p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cy-GB" sz="3500" b="1" dirty="0">
                <a:solidFill>
                  <a:srgbClr val="8757E5"/>
                </a:solidFill>
                <a:effectLst/>
                <a:latin typeface="Cera Round Pro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4) Canolbwyntiwch ar ymddygiad, nid cymeriad: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y-GB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Graphic 5" descr="Right pointing backhand index with solid fill">
            <a:extLst>
              <a:ext uri="{FF2B5EF4-FFF2-40B4-BE49-F238E27FC236}">
                <a16:creationId xmlns:a16="http://schemas.microsoft.com/office/drawing/2014/main" id="{3D393FB7-819A-B1E6-A024-26AEA70B3B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46558" y="2170063"/>
            <a:ext cx="861774" cy="861774"/>
          </a:xfrm>
          <a:prstGeom prst="rect">
            <a:avLst/>
          </a:prstGeom>
        </p:spPr>
      </p:pic>
      <p:sp>
        <p:nvSpPr>
          <p:cNvPr id="16" name="Rounded Rectangle 16">
            <a:extLst>
              <a:ext uri="{FF2B5EF4-FFF2-40B4-BE49-F238E27FC236}">
                <a16:creationId xmlns:a16="http://schemas.microsoft.com/office/drawing/2014/main" id="{5F368744-FF35-896B-5A89-99609D6D4A15}"/>
              </a:ext>
            </a:extLst>
          </p:cNvPr>
          <p:cNvSpPr/>
          <p:nvPr/>
        </p:nvSpPr>
        <p:spPr>
          <a:xfrm rot="15537429">
            <a:off x="8953681" y="4575473"/>
            <a:ext cx="1572163" cy="5475582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2" name="Rounded Rectangle 16">
            <a:extLst>
              <a:ext uri="{FF2B5EF4-FFF2-40B4-BE49-F238E27FC236}">
                <a16:creationId xmlns:a16="http://schemas.microsoft.com/office/drawing/2014/main" id="{D497F630-75D5-FC79-7420-4E93E582DF4F}"/>
              </a:ext>
            </a:extLst>
          </p:cNvPr>
          <p:cNvSpPr/>
          <p:nvPr/>
        </p:nvSpPr>
        <p:spPr>
          <a:xfrm rot="13169336">
            <a:off x="12350816" y="2468550"/>
            <a:ext cx="1422569" cy="5404484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23" name="Rounded Rectangle 16">
            <a:extLst>
              <a:ext uri="{FF2B5EF4-FFF2-40B4-BE49-F238E27FC236}">
                <a16:creationId xmlns:a16="http://schemas.microsoft.com/office/drawing/2014/main" id="{7094D47E-E2B3-BD94-FE0E-E43BEF454B24}"/>
              </a:ext>
            </a:extLst>
          </p:cNvPr>
          <p:cNvSpPr/>
          <p:nvPr/>
        </p:nvSpPr>
        <p:spPr>
          <a:xfrm rot="13169336">
            <a:off x="-2083845" y="-860646"/>
            <a:ext cx="1422569" cy="5404484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pic>
        <p:nvPicPr>
          <p:cNvPr id="7" name="Graphic 6" descr="Right pointing backhand index with solid fill">
            <a:extLst>
              <a:ext uri="{FF2B5EF4-FFF2-40B4-BE49-F238E27FC236}">
                <a16:creationId xmlns:a16="http://schemas.microsoft.com/office/drawing/2014/main" id="{1FDEC2F6-63BC-5FF1-C173-D92019821A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46558" y="3004860"/>
            <a:ext cx="861774" cy="861774"/>
          </a:xfrm>
          <a:prstGeom prst="rect">
            <a:avLst/>
          </a:prstGeom>
        </p:spPr>
      </p:pic>
      <p:pic>
        <p:nvPicPr>
          <p:cNvPr id="8" name="Graphic 7" descr="Right pointing backhand index with solid fill">
            <a:extLst>
              <a:ext uri="{FF2B5EF4-FFF2-40B4-BE49-F238E27FC236}">
                <a16:creationId xmlns:a16="http://schemas.microsoft.com/office/drawing/2014/main" id="{0E150625-9350-E423-F612-472270D17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46558" y="4080209"/>
            <a:ext cx="861774" cy="861774"/>
          </a:xfrm>
          <a:prstGeom prst="rect">
            <a:avLst/>
          </a:prstGeom>
        </p:spPr>
      </p:pic>
      <p:pic>
        <p:nvPicPr>
          <p:cNvPr id="9" name="Graphic 8" descr="Right pointing backhand index with solid fill">
            <a:extLst>
              <a:ext uri="{FF2B5EF4-FFF2-40B4-BE49-F238E27FC236}">
                <a16:creationId xmlns:a16="http://schemas.microsoft.com/office/drawing/2014/main" id="{4C1EE811-5332-A2C2-E412-61D20F8826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46558" y="5347582"/>
            <a:ext cx="861774" cy="861774"/>
          </a:xfrm>
          <a:prstGeom prst="rect">
            <a:avLst/>
          </a:prstGeom>
        </p:spPr>
      </p:pic>
      <p:pic>
        <p:nvPicPr>
          <p:cNvPr id="4" name="Picture 3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2FBAD69F-C43E-3580-94E3-E319FC5305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012" y="6301873"/>
            <a:ext cx="2346540" cy="632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4296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FD8D30C4-A751-B545-D48F-581CE49A9DDF}"/>
              </a:ext>
            </a:extLst>
          </p:cNvPr>
          <p:cNvSpPr/>
          <p:nvPr/>
        </p:nvSpPr>
        <p:spPr>
          <a:xfrm rot="16200000">
            <a:off x="5446978" y="-4212300"/>
            <a:ext cx="1095081" cy="10361408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12" name="Rounded Rectangle 16">
            <a:extLst>
              <a:ext uri="{FF2B5EF4-FFF2-40B4-BE49-F238E27FC236}">
                <a16:creationId xmlns:a16="http://schemas.microsoft.com/office/drawing/2014/main" id="{E4DE469E-BC00-8F33-C7DB-1B922E57A82A}"/>
              </a:ext>
            </a:extLst>
          </p:cNvPr>
          <p:cNvSpPr/>
          <p:nvPr/>
        </p:nvSpPr>
        <p:spPr>
          <a:xfrm rot="16200000">
            <a:off x="5509730" y="-4297908"/>
            <a:ext cx="1095081" cy="10361410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D811CB08-C74C-23DE-B51E-47257838B1C9}"/>
              </a:ext>
            </a:extLst>
          </p:cNvPr>
          <p:cNvSpPr txBox="1"/>
          <p:nvPr/>
        </p:nvSpPr>
        <p:spPr>
          <a:xfrm>
            <a:off x="2156688" y="2176851"/>
            <a:ext cx="10035312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cy-GB" sz="35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5) Chwiliwch am dir cyffredin:</a:t>
            </a:r>
          </a:p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cy-GB" sz="3500" b="1" dirty="0">
                <a:solidFill>
                  <a:srgbClr val="8757E5"/>
                </a:solidFill>
                <a:latin typeface="Cera Round Pro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cy-GB" sz="3500" b="1" dirty="0">
                <a:solidFill>
                  <a:srgbClr val="8757E5"/>
                </a:solidFill>
                <a:effectLst/>
                <a:latin typeface="Cera Round Pro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Cytunwch i anghytuno:</a:t>
            </a:r>
          </a:p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cy-GB" sz="3500" b="1" dirty="0">
                <a:solidFill>
                  <a:srgbClr val="1B1464"/>
                </a:solidFill>
                <a:latin typeface="Cera Round Pro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cy-GB" sz="35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Peidiwch â chychwyn ymosod yn bersonol: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y-GB" sz="3500" b="1" dirty="0">
                <a:solidFill>
                  <a:srgbClr val="8757E5"/>
                </a:solidFill>
                <a:latin typeface="Cera Round Pro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cy-GB" sz="3500" b="1" dirty="0">
                <a:solidFill>
                  <a:srgbClr val="8757E5"/>
                </a:solidFill>
                <a:effectLst/>
                <a:latin typeface="Cera Round Pro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Myfyriwch a dysgwch: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y-GB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Graphic 5" descr="Right pointing backhand index with solid fill">
            <a:extLst>
              <a:ext uri="{FF2B5EF4-FFF2-40B4-BE49-F238E27FC236}">
                <a16:creationId xmlns:a16="http://schemas.microsoft.com/office/drawing/2014/main" id="{3D393FB7-819A-B1E6-A024-26AEA70B3B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46559" y="2061237"/>
            <a:ext cx="861774" cy="861774"/>
          </a:xfrm>
          <a:prstGeom prst="rect">
            <a:avLst/>
          </a:prstGeom>
        </p:spPr>
      </p:pic>
      <p:sp>
        <p:nvSpPr>
          <p:cNvPr id="16" name="Rounded Rectangle 16">
            <a:extLst>
              <a:ext uri="{FF2B5EF4-FFF2-40B4-BE49-F238E27FC236}">
                <a16:creationId xmlns:a16="http://schemas.microsoft.com/office/drawing/2014/main" id="{5F368744-FF35-896B-5A89-99609D6D4A15}"/>
              </a:ext>
            </a:extLst>
          </p:cNvPr>
          <p:cNvSpPr/>
          <p:nvPr/>
        </p:nvSpPr>
        <p:spPr>
          <a:xfrm rot="15537429">
            <a:off x="8953681" y="4575473"/>
            <a:ext cx="1572163" cy="5475582"/>
          </a:xfrm>
          <a:prstGeom prst="roundRect">
            <a:avLst>
              <a:gd name="adj" fmla="val 50000"/>
            </a:avLst>
          </a:prstGeom>
          <a:solidFill>
            <a:srgbClr val="1B18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2" name="Rounded Rectangle 16">
            <a:extLst>
              <a:ext uri="{FF2B5EF4-FFF2-40B4-BE49-F238E27FC236}">
                <a16:creationId xmlns:a16="http://schemas.microsoft.com/office/drawing/2014/main" id="{D497F630-75D5-FC79-7420-4E93E582DF4F}"/>
              </a:ext>
            </a:extLst>
          </p:cNvPr>
          <p:cNvSpPr/>
          <p:nvPr/>
        </p:nvSpPr>
        <p:spPr>
          <a:xfrm rot="13169336">
            <a:off x="12350816" y="2468550"/>
            <a:ext cx="1422569" cy="5404484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23" name="Rounded Rectangle 16">
            <a:extLst>
              <a:ext uri="{FF2B5EF4-FFF2-40B4-BE49-F238E27FC236}">
                <a16:creationId xmlns:a16="http://schemas.microsoft.com/office/drawing/2014/main" id="{7094D47E-E2B3-BD94-FE0E-E43BEF454B24}"/>
              </a:ext>
            </a:extLst>
          </p:cNvPr>
          <p:cNvSpPr/>
          <p:nvPr/>
        </p:nvSpPr>
        <p:spPr>
          <a:xfrm rot="13169336">
            <a:off x="-2083845" y="-860646"/>
            <a:ext cx="1422569" cy="5404484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pic>
        <p:nvPicPr>
          <p:cNvPr id="7" name="Graphic 6" descr="Right pointing backhand index with solid fill">
            <a:extLst>
              <a:ext uri="{FF2B5EF4-FFF2-40B4-BE49-F238E27FC236}">
                <a16:creationId xmlns:a16="http://schemas.microsoft.com/office/drawing/2014/main" id="{1FDEC2F6-63BC-5FF1-C173-D92019821A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48420" y="2916365"/>
            <a:ext cx="861774" cy="861774"/>
          </a:xfrm>
          <a:prstGeom prst="rect">
            <a:avLst/>
          </a:prstGeom>
        </p:spPr>
      </p:pic>
      <p:pic>
        <p:nvPicPr>
          <p:cNvPr id="8" name="Graphic 7" descr="Right pointing backhand index with solid fill">
            <a:extLst>
              <a:ext uri="{FF2B5EF4-FFF2-40B4-BE49-F238E27FC236}">
                <a16:creationId xmlns:a16="http://schemas.microsoft.com/office/drawing/2014/main" id="{0E150625-9350-E423-F612-472270D17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46559" y="3778139"/>
            <a:ext cx="861774" cy="861774"/>
          </a:xfrm>
          <a:prstGeom prst="rect">
            <a:avLst/>
          </a:prstGeom>
        </p:spPr>
      </p:pic>
      <p:pic>
        <p:nvPicPr>
          <p:cNvPr id="9" name="Graphic 8" descr="Right pointing backhand index with solid fill">
            <a:extLst>
              <a:ext uri="{FF2B5EF4-FFF2-40B4-BE49-F238E27FC236}">
                <a16:creationId xmlns:a16="http://schemas.microsoft.com/office/drawing/2014/main" id="{4C1EE811-5332-A2C2-E412-61D20F8826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46559" y="4633267"/>
            <a:ext cx="861774" cy="861774"/>
          </a:xfrm>
          <a:prstGeom prst="rect">
            <a:avLst/>
          </a:prstGeom>
        </p:spPr>
      </p:pic>
      <p:sp>
        <p:nvSpPr>
          <p:cNvPr id="4" name="TextBox 7">
            <a:extLst>
              <a:ext uri="{FF2B5EF4-FFF2-40B4-BE49-F238E27FC236}">
                <a16:creationId xmlns:a16="http://schemas.microsoft.com/office/drawing/2014/main" id="{224CB75C-F9B3-D969-2B7F-8574A35849CA}"/>
              </a:ext>
            </a:extLst>
          </p:cNvPr>
          <p:cNvSpPr txBox="1"/>
          <p:nvPr/>
        </p:nvSpPr>
        <p:spPr>
          <a:xfrm>
            <a:off x="1382297" y="285488"/>
            <a:ext cx="934994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y-GB" sz="36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EIN CYNGHORION DOETH YNGHYLCH</a:t>
            </a:r>
          </a:p>
          <a:p>
            <a:pPr algn="ctr"/>
            <a:r>
              <a:rPr lang="cy-GB" sz="36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 DEWIS PARCH</a:t>
            </a:r>
          </a:p>
        </p:txBody>
      </p:sp>
      <p:pic>
        <p:nvPicPr>
          <p:cNvPr id="10" name="Picture 9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82548B3E-5B02-AE8D-1C6D-37C5C06485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012" y="6301873"/>
            <a:ext cx="2346540" cy="632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3665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75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white speech bubble on a purple background&#10;&#10;Description automatically generated">
            <a:extLst>
              <a:ext uri="{FF2B5EF4-FFF2-40B4-BE49-F238E27FC236}">
                <a16:creationId xmlns:a16="http://schemas.microsoft.com/office/drawing/2014/main" id="{280CCB1D-B47C-0257-3BE8-D57546E777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8355DC"/>
              </a:clrFrom>
              <a:clrTo>
                <a:srgbClr val="8355D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23" t="14436" r="16005" b="2830"/>
          <a:stretch/>
        </p:blipFill>
        <p:spPr>
          <a:xfrm>
            <a:off x="785728" y="922631"/>
            <a:ext cx="11015000" cy="6694557"/>
          </a:xfrm>
          <a:prstGeom prst="rect">
            <a:avLst/>
          </a:prstGeom>
        </p:spPr>
      </p:pic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746189" y="-3309956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7896568" y="-2560213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567D46-0673-BF33-964D-985A1A0D84F8}"/>
              </a:ext>
            </a:extLst>
          </p:cNvPr>
          <p:cNvSpPr txBox="1"/>
          <p:nvPr/>
        </p:nvSpPr>
        <p:spPr>
          <a:xfrm>
            <a:off x="1584513" y="1847843"/>
            <a:ext cx="9417429" cy="27835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y-GB" sz="3000" b="1" dirty="0">
                <a:solidFill>
                  <a:srgbClr val="1B1464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Parcha’r sawl sydd ddim yn parchu,</a:t>
            </a:r>
          </a:p>
          <a:p>
            <a:pPr algn="ctr">
              <a:lnSpc>
                <a:spcPct val="150000"/>
              </a:lnSpc>
            </a:pPr>
            <a:r>
              <a:rPr lang="cy-GB" sz="3000" b="1" dirty="0">
                <a:solidFill>
                  <a:srgbClr val="1B1464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Paid rhoi cyfle iddynt nerthu.</a:t>
            </a:r>
          </a:p>
          <a:p>
            <a:pPr algn="ctr">
              <a:lnSpc>
                <a:spcPct val="150000"/>
              </a:lnSpc>
            </a:pPr>
            <a:r>
              <a:rPr lang="cy-GB" sz="3000" b="1" dirty="0">
                <a:solidFill>
                  <a:srgbClr val="1B1464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Paid taro’n ôl â geiriau creulon, </a:t>
            </a:r>
          </a:p>
          <a:p>
            <a:pPr algn="ctr">
              <a:lnSpc>
                <a:spcPct val="150000"/>
              </a:lnSpc>
            </a:pPr>
            <a:r>
              <a:rPr lang="cy-GB" sz="3000" b="1" dirty="0">
                <a:solidFill>
                  <a:srgbClr val="1B1464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Na dilyn mympwy, creu helbulon.</a:t>
            </a:r>
            <a:endParaRPr lang="cy-GB" sz="3000" b="1" dirty="0">
              <a:solidFill>
                <a:srgbClr val="1B1464"/>
              </a:solidFill>
              <a:latin typeface="Cera Round Pro" panose="00000500000000000000" pitchFamily="50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9C2FFEE-2D8E-77D8-536A-0A5759905DBE}"/>
              </a:ext>
            </a:extLst>
          </p:cNvPr>
          <p:cNvSpPr/>
          <p:nvPr/>
        </p:nvSpPr>
        <p:spPr>
          <a:xfrm>
            <a:off x="2154848" y="5494497"/>
            <a:ext cx="70339" cy="67132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516167-2218-B938-05A2-161ED54DDFF2}"/>
              </a:ext>
            </a:extLst>
          </p:cNvPr>
          <p:cNvSpPr txBox="1"/>
          <p:nvPr/>
        </p:nvSpPr>
        <p:spPr>
          <a:xfrm>
            <a:off x="1898" y="-199812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20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83A146-B486-9B4D-6FC1-A3B4BB771938}"/>
              </a:ext>
            </a:extLst>
          </p:cNvPr>
          <p:cNvSpPr txBox="1"/>
          <p:nvPr/>
        </p:nvSpPr>
        <p:spPr>
          <a:xfrm rot="10800000">
            <a:off x="10253994" y="3971588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20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pic>
        <p:nvPicPr>
          <p:cNvPr id="4" name="Picture 3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3FF0435B-86C0-C21C-E782-F4D980472F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  <p:sp>
        <p:nvSpPr>
          <p:cNvPr id="8" name="Rounded Rectangle 16">
            <a:extLst>
              <a:ext uri="{FF2B5EF4-FFF2-40B4-BE49-F238E27FC236}">
                <a16:creationId xmlns:a16="http://schemas.microsoft.com/office/drawing/2014/main" id="{5DF468DF-5226-28E1-9673-021B354F0CE7}"/>
              </a:ext>
            </a:extLst>
          </p:cNvPr>
          <p:cNvSpPr/>
          <p:nvPr/>
        </p:nvSpPr>
        <p:spPr>
          <a:xfrm rot="5400000">
            <a:off x="4039065" y="-1396265"/>
            <a:ext cx="922080" cy="5328790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2F6CF56-A3BF-BDD5-9550-5C3652A6CFAA}"/>
              </a:ext>
            </a:extLst>
          </p:cNvPr>
          <p:cNvSpPr txBox="1"/>
          <p:nvPr/>
        </p:nvSpPr>
        <p:spPr>
          <a:xfrm>
            <a:off x="2008086" y="975742"/>
            <a:ext cx="498403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y-GB" sz="32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CERDD DEWIS PARCH</a:t>
            </a:r>
          </a:p>
        </p:txBody>
      </p:sp>
    </p:spTree>
    <p:extLst>
      <p:ext uri="{BB962C8B-B14F-4D97-AF65-F5344CB8AC3E}">
        <p14:creationId xmlns:p14="http://schemas.microsoft.com/office/powerpoint/2010/main" val="3439479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ounded Rectangle 16">
            <a:extLst>
              <a:ext uri="{FF2B5EF4-FFF2-40B4-BE49-F238E27FC236}">
                <a16:creationId xmlns:a16="http://schemas.microsoft.com/office/drawing/2014/main" id="{5CC397E0-5338-EC44-BE3D-225F25B75CC2}"/>
              </a:ext>
            </a:extLst>
          </p:cNvPr>
          <p:cNvSpPr/>
          <p:nvPr/>
        </p:nvSpPr>
        <p:spPr>
          <a:xfrm rot="5400000">
            <a:off x="3657518" y="-1617995"/>
            <a:ext cx="4487328" cy="1079136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13" name="Rounded Rectangle 16">
            <a:extLst>
              <a:ext uri="{FF2B5EF4-FFF2-40B4-BE49-F238E27FC236}">
                <a16:creationId xmlns:a16="http://schemas.microsoft.com/office/drawing/2014/main" id="{91E2873D-7A61-CC48-663E-48FDAACC575A}"/>
              </a:ext>
            </a:extLst>
          </p:cNvPr>
          <p:cNvSpPr/>
          <p:nvPr/>
        </p:nvSpPr>
        <p:spPr>
          <a:xfrm rot="5400000">
            <a:off x="3918561" y="-1747754"/>
            <a:ext cx="4354878" cy="10620539"/>
          </a:xfrm>
          <a:prstGeom prst="roundRect">
            <a:avLst>
              <a:gd name="adj" fmla="val 50000"/>
            </a:avLst>
          </a:prstGeom>
          <a:solidFill>
            <a:srgbClr val="8757E5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728742" y="-3357864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8023021" y="-2359439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567D46-0673-BF33-964D-985A1A0D84F8}"/>
              </a:ext>
            </a:extLst>
          </p:cNvPr>
          <p:cNvSpPr txBox="1"/>
          <p:nvPr/>
        </p:nvSpPr>
        <p:spPr>
          <a:xfrm>
            <a:off x="5194369" y="1997839"/>
            <a:ext cx="571858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y-GB" sz="9000" b="1" dirty="0">
                <a:solidFill>
                  <a:schemeClr val="bg1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Trowch y cloc yn ôl</a:t>
            </a:r>
            <a:endParaRPr lang="cy-GB" sz="9000" b="1" dirty="0">
              <a:solidFill>
                <a:schemeClr val="bg1"/>
              </a:solidFill>
              <a:latin typeface="Cera Round Pro" panose="00000500000000000000" pitchFamily="50" charset="0"/>
            </a:endParaRPr>
          </a:p>
        </p:txBody>
      </p:sp>
      <p:sp>
        <p:nvSpPr>
          <p:cNvPr id="2" name="Rounded Rectangle 16">
            <a:extLst>
              <a:ext uri="{FF2B5EF4-FFF2-40B4-BE49-F238E27FC236}">
                <a16:creationId xmlns:a16="http://schemas.microsoft.com/office/drawing/2014/main" id="{F64BCFF7-FE3D-EBFF-1EDE-7ED17FA14508}"/>
              </a:ext>
            </a:extLst>
          </p:cNvPr>
          <p:cNvSpPr/>
          <p:nvPr/>
        </p:nvSpPr>
        <p:spPr>
          <a:xfrm rot="5400000">
            <a:off x="3037412" y="-99826"/>
            <a:ext cx="937913" cy="278935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0766C4-CE9D-5046-13AD-5ED7AD4A0B71}"/>
              </a:ext>
            </a:extLst>
          </p:cNvPr>
          <p:cNvSpPr txBox="1"/>
          <p:nvPr/>
        </p:nvSpPr>
        <p:spPr>
          <a:xfrm>
            <a:off x="-627039" y="897618"/>
            <a:ext cx="826681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y-GB" sz="4000" b="1" dirty="0">
                <a:solidFill>
                  <a:srgbClr val="1B1464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Tasg</a:t>
            </a:r>
          </a:p>
        </p:txBody>
      </p:sp>
      <p:pic>
        <p:nvPicPr>
          <p:cNvPr id="6" name="Graphic 5" descr="Stopwatch with solid fill">
            <a:extLst>
              <a:ext uri="{FF2B5EF4-FFF2-40B4-BE49-F238E27FC236}">
                <a16:creationId xmlns:a16="http://schemas.microsoft.com/office/drawing/2014/main" id="{AC0A6B18-DA47-C34B-98E6-1B37A6D6E3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57186" y="1774561"/>
            <a:ext cx="3698363" cy="3698363"/>
          </a:xfrm>
          <a:prstGeom prst="rect">
            <a:avLst/>
          </a:prstGeom>
        </p:spPr>
      </p:pic>
      <p:pic>
        <p:nvPicPr>
          <p:cNvPr id="4" name="Picture 3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96B0FA24-BA31-E08D-A9A2-7079B97679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9416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A8D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white speech bubble on a purple background&#10;&#10;Description automatically generated">
            <a:extLst>
              <a:ext uri="{FF2B5EF4-FFF2-40B4-BE49-F238E27FC236}">
                <a16:creationId xmlns:a16="http://schemas.microsoft.com/office/drawing/2014/main" id="{280CCB1D-B47C-0257-3BE8-D57546E777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8355DC"/>
              </a:clrFrom>
              <a:clrTo>
                <a:srgbClr val="8355D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23" t="14436" r="16005" b="2830"/>
          <a:stretch/>
        </p:blipFill>
        <p:spPr>
          <a:xfrm>
            <a:off x="785728" y="922631"/>
            <a:ext cx="11015000" cy="6694557"/>
          </a:xfrm>
          <a:prstGeom prst="rect">
            <a:avLst/>
          </a:prstGeom>
        </p:spPr>
      </p:pic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746189" y="-3309956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7896568" y="-2560213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567D46-0673-BF33-964D-985A1A0D84F8}"/>
              </a:ext>
            </a:extLst>
          </p:cNvPr>
          <p:cNvSpPr txBox="1"/>
          <p:nvPr/>
        </p:nvSpPr>
        <p:spPr>
          <a:xfrm>
            <a:off x="1291413" y="1778741"/>
            <a:ext cx="9821759" cy="27835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y-GB" sz="3000" b="1" dirty="0">
                <a:solidFill>
                  <a:srgbClr val="1B1464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Cofia barchu’r gorthrymedig, </a:t>
            </a:r>
          </a:p>
          <a:p>
            <a:pPr algn="ctr">
              <a:lnSpc>
                <a:spcPct val="150000"/>
              </a:lnSpc>
            </a:pPr>
            <a:r>
              <a:rPr lang="cy-GB" sz="3000" b="1" dirty="0">
                <a:solidFill>
                  <a:srgbClr val="1B1464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Er mwyn cael parch, mae parchu’n bwysig, </a:t>
            </a:r>
          </a:p>
          <a:p>
            <a:pPr algn="ctr">
              <a:lnSpc>
                <a:spcPct val="150000"/>
              </a:lnSpc>
            </a:pPr>
            <a:r>
              <a:rPr lang="cy-GB" sz="3000" b="1" dirty="0">
                <a:solidFill>
                  <a:srgbClr val="1B1464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Wrth deimlo parch, fydd neb yn unig,</a:t>
            </a:r>
          </a:p>
          <a:p>
            <a:pPr algn="ctr">
              <a:lnSpc>
                <a:spcPct val="150000"/>
              </a:lnSpc>
            </a:pPr>
            <a:r>
              <a:rPr lang="cy-GB" sz="3000" b="1" dirty="0">
                <a:solidFill>
                  <a:srgbClr val="1B1464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Mae parch yn gylch </a:t>
            </a:r>
            <a:r>
              <a:rPr lang="cy-GB" sz="3000" b="1" dirty="0" err="1">
                <a:solidFill>
                  <a:srgbClr val="1B1464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cydgysylltiedig</a:t>
            </a:r>
            <a:endParaRPr lang="cy-GB" sz="3000" b="1" dirty="0">
              <a:solidFill>
                <a:srgbClr val="1B1464"/>
              </a:solidFill>
              <a:latin typeface="Cera Round Pro" panose="00000500000000000000" pitchFamily="50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9C2FFEE-2D8E-77D8-536A-0A5759905DBE}"/>
              </a:ext>
            </a:extLst>
          </p:cNvPr>
          <p:cNvSpPr/>
          <p:nvPr/>
        </p:nvSpPr>
        <p:spPr>
          <a:xfrm>
            <a:off x="2154848" y="5494497"/>
            <a:ext cx="70339" cy="67132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516167-2218-B938-05A2-161ED54DDFF2}"/>
              </a:ext>
            </a:extLst>
          </p:cNvPr>
          <p:cNvSpPr txBox="1"/>
          <p:nvPr/>
        </p:nvSpPr>
        <p:spPr>
          <a:xfrm>
            <a:off x="1898" y="-199812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20000" b="1" dirty="0">
                <a:solidFill>
                  <a:srgbClr val="1B1464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83A146-B486-9B4D-6FC1-A3B4BB771938}"/>
              </a:ext>
            </a:extLst>
          </p:cNvPr>
          <p:cNvSpPr txBox="1"/>
          <p:nvPr/>
        </p:nvSpPr>
        <p:spPr>
          <a:xfrm rot="10800000">
            <a:off x="10253994" y="3971588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20000" b="1" dirty="0">
                <a:solidFill>
                  <a:srgbClr val="1B1464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pic>
        <p:nvPicPr>
          <p:cNvPr id="4" name="Picture 3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DC83F055-E16E-2CBF-5F88-F8C55AE0C9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7260" y="6006804"/>
            <a:ext cx="2917368" cy="983080"/>
          </a:xfrm>
          <a:prstGeom prst="rect">
            <a:avLst/>
          </a:prstGeom>
        </p:spPr>
      </p:pic>
      <p:sp>
        <p:nvSpPr>
          <p:cNvPr id="8" name="Rounded Rectangle 16">
            <a:extLst>
              <a:ext uri="{FF2B5EF4-FFF2-40B4-BE49-F238E27FC236}">
                <a16:creationId xmlns:a16="http://schemas.microsoft.com/office/drawing/2014/main" id="{AB19A5C7-78BD-91FA-89DD-09E9E152A29E}"/>
              </a:ext>
            </a:extLst>
          </p:cNvPr>
          <p:cNvSpPr/>
          <p:nvPr/>
        </p:nvSpPr>
        <p:spPr>
          <a:xfrm rot="5400000">
            <a:off x="4039065" y="-1396265"/>
            <a:ext cx="922080" cy="5328790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FD1CA86-F5AA-5BCF-A389-130A2A6A3793}"/>
              </a:ext>
            </a:extLst>
          </p:cNvPr>
          <p:cNvSpPr txBox="1"/>
          <p:nvPr/>
        </p:nvSpPr>
        <p:spPr>
          <a:xfrm>
            <a:off x="2008086" y="975742"/>
            <a:ext cx="498403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y-GB" sz="32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CERDD DEWIS PARCH</a:t>
            </a:r>
          </a:p>
        </p:txBody>
      </p:sp>
    </p:spTree>
    <p:extLst>
      <p:ext uri="{BB962C8B-B14F-4D97-AF65-F5344CB8AC3E}">
        <p14:creationId xmlns:p14="http://schemas.microsoft.com/office/powerpoint/2010/main" val="15362363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75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white speech bubble on a purple background&#10;&#10;Description automatically generated">
            <a:extLst>
              <a:ext uri="{FF2B5EF4-FFF2-40B4-BE49-F238E27FC236}">
                <a16:creationId xmlns:a16="http://schemas.microsoft.com/office/drawing/2014/main" id="{280CCB1D-B47C-0257-3BE8-D57546E7779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8355DC"/>
              </a:clrFrom>
              <a:clrTo>
                <a:srgbClr val="8355D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23" t="14436" r="16005" b="2830"/>
          <a:stretch/>
        </p:blipFill>
        <p:spPr>
          <a:xfrm>
            <a:off x="785728" y="922631"/>
            <a:ext cx="11015000" cy="6694557"/>
          </a:xfrm>
          <a:prstGeom prst="rect">
            <a:avLst/>
          </a:prstGeom>
        </p:spPr>
      </p:pic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746189" y="-3309956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7896568" y="-2560213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567D46-0673-BF33-964D-985A1A0D84F8}"/>
              </a:ext>
            </a:extLst>
          </p:cNvPr>
          <p:cNvSpPr txBox="1"/>
          <p:nvPr/>
        </p:nvSpPr>
        <p:spPr>
          <a:xfrm>
            <a:off x="1459991" y="2257093"/>
            <a:ext cx="9272016" cy="16246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y-GB" sz="3500" b="1" dirty="0">
                <a:solidFill>
                  <a:srgbClr val="1B1464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Cofia sicrhau bod parch yn ddewis hawdd.</a:t>
            </a:r>
          </a:p>
          <a:p>
            <a:pPr algn="ctr">
              <a:lnSpc>
                <a:spcPct val="150000"/>
              </a:lnSpc>
            </a:pPr>
            <a:r>
              <a:rPr lang="cy-GB" sz="3500" b="1" dirty="0">
                <a:solidFill>
                  <a:srgbClr val="1B1464"/>
                </a:solidFill>
                <a:latin typeface="Cera Round Pro" panose="00000500000000000000" pitchFamily="50" charset="0"/>
              </a:rPr>
              <a:t>Dwi’n dewis, ti’n dewis, dan ni’n dewis parch.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9C2FFEE-2D8E-77D8-536A-0A5759905DBE}"/>
              </a:ext>
            </a:extLst>
          </p:cNvPr>
          <p:cNvSpPr/>
          <p:nvPr/>
        </p:nvSpPr>
        <p:spPr>
          <a:xfrm>
            <a:off x="2154848" y="5494497"/>
            <a:ext cx="70339" cy="67132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516167-2218-B938-05A2-161ED54DDFF2}"/>
              </a:ext>
            </a:extLst>
          </p:cNvPr>
          <p:cNvSpPr txBox="1"/>
          <p:nvPr/>
        </p:nvSpPr>
        <p:spPr>
          <a:xfrm>
            <a:off x="1898" y="-199812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20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83A146-B486-9B4D-6FC1-A3B4BB771938}"/>
              </a:ext>
            </a:extLst>
          </p:cNvPr>
          <p:cNvSpPr txBox="1"/>
          <p:nvPr/>
        </p:nvSpPr>
        <p:spPr>
          <a:xfrm rot="10800000">
            <a:off x="10253994" y="3971588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20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pic>
        <p:nvPicPr>
          <p:cNvPr id="4" name="Picture 3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4C78AC5C-E121-A5A9-F2CB-77E4C92780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  <p:sp>
        <p:nvSpPr>
          <p:cNvPr id="8" name="Rounded Rectangle 16">
            <a:extLst>
              <a:ext uri="{FF2B5EF4-FFF2-40B4-BE49-F238E27FC236}">
                <a16:creationId xmlns:a16="http://schemas.microsoft.com/office/drawing/2014/main" id="{7FE524BD-DD05-6E74-CC85-569CC16F21AB}"/>
              </a:ext>
            </a:extLst>
          </p:cNvPr>
          <p:cNvSpPr/>
          <p:nvPr/>
        </p:nvSpPr>
        <p:spPr>
          <a:xfrm rot="5400000">
            <a:off x="4039065" y="-1396265"/>
            <a:ext cx="922080" cy="5328790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D11CADA-0DE7-2227-B670-A5077F8E37FF}"/>
              </a:ext>
            </a:extLst>
          </p:cNvPr>
          <p:cNvSpPr txBox="1"/>
          <p:nvPr/>
        </p:nvSpPr>
        <p:spPr>
          <a:xfrm>
            <a:off x="2008086" y="975742"/>
            <a:ext cx="498403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y-GB" sz="32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CERDD DEWIS PARCH</a:t>
            </a:r>
          </a:p>
        </p:txBody>
      </p:sp>
    </p:spTree>
    <p:extLst>
      <p:ext uri="{BB962C8B-B14F-4D97-AF65-F5344CB8AC3E}">
        <p14:creationId xmlns:p14="http://schemas.microsoft.com/office/powerpoint/2010/main" val="29368099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4983719" y="2940366"/>
            <a:ext cx="3469038" cy="2182824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 dirty="0"/>
          </a:p>
        </p:txBody>
      </p:sp>
      <p:pic>
        <p:nvPicPr>
          <p:cNvPr id="26" name="Picture 25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F4A62143-AEF2-A858-AA6E-76C7393CBF5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 rot="16200000">
            <a:off x="-185489" y="3922704"/>
            <a:ext cx="3101992" cy="27686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9D75DA6-776C-FB00-FE3C-013E1D574BAB}"/>
              </a:ext>
            </a:extLst>
          </p:cNvPr>
          <p:cNvSpPr/>
          <p:nvPr/>
        </p:nvSpPr>
        <p:spPr>
          <a:xfrm>
            <a:off x="983392" y="3504263"/>
            <a:ext cx="3469038" cy="2495000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897745" y="1070190"/>
            <a:ext cx="3782970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 dirty="0"/>
          </a:p>
        </p:txBody>
      </p:sp>
      <p:pic>
        <p:nvPicPr>
          <p:cNvPr id="21" name="Picture 20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1AD59B8B-4E24-630E-7EB8-E8C726936C4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29" t="86825"/>
          <a:stretch/>
        </p:blipFill>
        <p:spPr>
          <a:xfrm>
            <a:off x="10069287" y="5383707"/>
            <a:ext cx="2122713" cy="1505855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FB9FB4A9-5D88-347C-85BD-769ED20B9BB1}"/>
              </a:ext>
            </a:extLst>
          </p:cNvPr>
          <p:cNvSpPr/>
          <p:nvPr/>
        </p:nvSpPr>
        <p:spPr>
          <a:xfrm>
            <a:off x="7726919" y="3731198"/>
            <a:ext cx="3469038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35C74E9-9A56-5B7E-47F9-A4D489420BC3}"/>
              </a:ext>
            </a:extLst>
          </p:cNvPr>
          <p:cNvGrpSpPr/>
          <p:nvPr/>
        </p:nvGrpSpPr>
        <p:grpSpPr>
          <a:xfrm>
            <a:off x="6567090" y="274077"/>
            <a:ext cx="5358600" cy="1077565"/>
            <a:chOff x="3352800" y="259047"/>
            <a:chExt cx="5358600" cy="1077565"/>
          </a:xfrm>
        </p:grpSpPr>
        <p:sp>
          <p:nvSpPr>
            <p:cNvPr id="6" name="Rounded Rectangle 16">
              <a:extLst>
                <a:ext uri="{FF2B5EF4-FFF2-40B4-BE49-F238E27FC236}">
                  <a16:creationId xmlns:a16="http://schemas.microsoft.com/office/drawing/2014/main" id="{E36E69BF-2E3B-F313-1201-7DB23B826675}"/>
                </a:ext>
              </a:extLst>
            </p:cNvPr>
            <p:cNvSpPr/>
            <p:nvPr/>
          </p:nvSpPr>
          <p:spPr>
            <a:xfrm rot="5400000">
              <a:off x="5474558" y="-1862711"/>
              <a:ext cx="1077565" cy="5321081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57150">
              <a:solidFill>
                <a:srgbClr val="1B186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y-GB" dirty="0"/>
            </a:p>
          </p:txBody>
        </p:sp>
        <p:sp>
          <p:nvSpPr>
            <p:cNvPr id="7" name="Rounded Rectangle 16">
              <a:extLst>
                <a:ext uri="{FF2B5EF4-FFF2-40B4-BE49-F238E27FC236}">
                  <a16:creationId xmlns:a16="http://schemas.microsoft.com/office/drawing/2014/main" id="{8055799C-E774-3F76-82D4-F70FACA292CF}"/>
                </a:ext>
              </a:extLst>
            </p:cNvPr>
            <p:cNvSpPr/>
            <p:nvPr/>
          </p:nvSpPr>
          <p:spPr>
            <a:xfrm rot="5400000">
              <a:off x="5606945" y="-1803026"/>
              <a:ext cx="911087" cy="5131398"/>
            </a:xfrm>
            <a:prstGeom prst="roundRect">
              <a:avLst>
                <a:gd name="adj" fmla="val 50000"/>
              </a:avLst>
            </a:prstGeom>
            <a:solidFill>
              <a:srgbClr val="8757E5"/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y-GB" dirty="0"/>
            </a:p>
          </p:txBody>
        </p:sp>
        <p:sp>
          <p:nvSpPr>
            <p:cNvPr id="9" name="TextBox 14">
              <a:extLst>
                <a:ext uri="{FF2B5EF4-FFF2-40B4-BE49-F238E27FC236}">
                  <a16:creationId xmlns:a16="http://schemas.microsoft.com/office/drawing/2014/main" id="{08498980-A0F6-7617-1BD9-C42C3D51664D}"/>
                </a:ext>
              </a:extLst>
            </p:cNvPr>
            <p:cNvSpPr txBox="1"/>
            <p:nvPr/>
          </p:nvSpPr>
          <p:spPr>
            <a:xfrm>
              <a:off x="3451096" y="449897"/>
              <a:ext cx="5260304" cy="6309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cy-GB" sz="3500" b="1" dirty="0">
                  <a:solidFill>
                    <a:schemeClr val="bg1"/>
                  </a:solidFill>
                  <a:latin typeface="Cera Round Pro" panose="00000500000000000000" pitchFamily="50" charset="0"/>
                  <a:cs typeface="Segoe UI" panose="020B0502040204020203" pitchFamily="34" charset="0"/>
                </a:rPr>
                <a:t>PARCH AR WAITH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105309D4-1338-14F0-E812-4EBC7921DC4D}"/>
              </a:ext>
            </a:extLst>
          </p:cNvPr>
          <p:cNvSpPr txBox="1"/>
          <p:nvPr/>
        </p:nvSpPr>
        <p:spPr>
          <a:xfrm>
            <a:off x="7420353" y="2690118"/>
            <a:ext cx="400540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y-GB" sz="2000" b="1" i="0" dirty="0">
                <a:solidFill>
                  <a:srgbClr val="FFFFFF"/>
                </a:solidFill>
                <a:effectLst/>
                <a:latin typeface="Cera Round Pro" panose="00000500000000000000" pitchFamily="50" charset="0"/>
              </a:rPr>
              <a:t>Mae dangos parch at eraill, hunan-barch, a chael eich parchu yn elfennau </a:t>
            </a:r>
            <a:r>
              <a:rPr lang="cy-GB" sz="2000" b="1" i="0" dirty="0" err="1">
                <a:solidFill>
                  <a:srgbClr val="FFFFFF"/>
                </a:solidFill>
                <a:effectLst/>
                <a:latin typeface="Cera Round Pro" panose="00000500000000000000" pitchFamily="50" charset="0"/>
              </a:rPr>
              <a:t>cydgysylltiedig</a:t>
            </a:r>
            <a:r>
              <a:rPr lang="cy-GB" sz="2000" b="1" i="0" dirty="0">
                <a:solidFill>
                  <a:srgbClr val="FFFFFF"/>
                </a:solidFill>
                <a:effectLst/>
                <a:latin typeface="Cera Round Pro" panose="00000500000000000000" pitchFamily="50" charset="0"/>
              </a:rPr>
              <a:t> sy’n hanfodol ar gyfer meithrin rhyngweithio iach a chadarnhaol.</a:t>
            </a:r>
            <a:endParaRPr lang="cy-GB" sz="2000" b="1" dirty="0">
              <a:latin typeface="Cera Round Pro" panose="00000500000000000000" pitchFamily="50" charset="0"/>
            </a:endParaRPr>
          </a:p>
        </p:txBody>
      </p:sp>
      <p:pic>
        <p:nvPicPr>
          <p:cNvPr id="31" name="Picture 30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342CC307-BF61-F10D-7703-2FC06C21E22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5530015" y="61081"/>
            <a:ext cx="453879" cy="587718"/>
          </a:xfrm>
          <a:prstGeom prst="rect">
            <a:avLst/>
          </a:prstGeom>
        </p:spPr>
      </p:pic>
      <p:pic>
        <p:nvPicPr>
          <p:cNvPr id="32" name="Picture 31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A68C8EB-AF20-F7EC-07D8-7B2A9173023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 rot="16200000">
            <a:off x="11281272" y="1607534"/>
            <a:ext cx="902043" cy="830365"/>
          </a:xfrm>
          <a:prstGeom prst="rect">
            <a:avLst/>
          </a:prstGeom>
        </p:spPr>
      </p:pic>
      <p:pic>
        <p:nvPicPr>
          <p:cNvPr id="33" name="Picture 3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8426E7EF-818B-AD70-A526-7D654179B1B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8054715" y="5651503"/>
            <a:ext cx="734959" cy="861775"/>
          </a:xfrm>
          <a:prstGeom prst="rect">
            <a:avLst/>
          </a:prstGeom>
        </p:spPr>
      </p:pic>
      <p:pic>
        <p:nvPicPr>
          <p:cNvPr id="34" name="Picture 33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16C38770-384F-EAC8-B4F5-EAA33AA1F64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19653" y="3139063"/>
            <a:ext cx="472285" cy="531341"/>
          </a:xfrm>
          <a:prstGeom prst="rect">
            <a:avLst/>
          </a:prstGeom>
        </p:spPr>
      </p:pic>
      <p:pic>
        <p:nvPicPr>
          <p:cNvPr id="35" name="Picture 34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3D73CF0E-9123-283B-76B7-61DBC4DE315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>
            <a:off x="155126" y="1282929"/>
            <a:ext cx="902043" cy="830365"/>
          </a:xfrm>
          <a:prstGeom prst="rect">
            <a:avLst/>
          </a:prstGeom>
        </p:spPr>
      </p:pic>
      <p:pic>
        <p:nvPicPr>
          <p:cNvPr id="36" name="Picture 35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475827C-B8C3-8EA7-74B3-4374AAE7788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1411793" y="5715715"/>
            <a:ext cx="453879" cy="587718"/>
          </a:xfrm>
          <a:prstGeom prst="rect">
            <a:avLst/>
          </a:prstGeom>
        </p:spPr>
      </p:pic>
      <p:pic>
        <p:nvPicPr>
          <p:cNvPr id="39" name="Picture 3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054F3AC7-12A3-AE68-9EBF-4CDACB79544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60" t="64685" r="511" b="24504"/>
          <a:stretch/>
        </p:blipFill>
        <p:spPr>
          <a:xfrm>
            <a:off x="10649846" y="5066028"/>
            <a:ext cx="667265" cy="741405"/>
          </a:xfrm>
          <a:prstGeom prst="rect">
            <a:avLst/>
          </a:prstGeom>
        </p:spPr>
      </p:pic>
      <p:pic>
        <p:nvPicPr>
          <p:cNvPr id="41" name="Picture 40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98212419-CF01-5871-881E-C459A05DE80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6096000" y="5989138"/>
            <a:ext cx="453879" cy="587718"/>
          </a:xfrm>
          <a:prstGeom prst="rect">
            <a:avLst/>
          </a:prstGeom>
        </p:spPr>
      </p:pic>
      <p:pic>
        <p:nvPicPr>
          <p:cNvPr id="19" name="Picture 18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225AED14-914A-6598-4317-6DBF9644F6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17756" y="69102"/>
            <a:ext cx="2917371" cy="983081"/>
          </a:xfrm>
          <a:prstGeom prst="rect">
            <a:avLst/>
          </a:prstGeom>
        </p:spPr>
      </p:pic>
      <p:pic>
        <p:nvPicPr>
          <p:cNvPr id="10" name="Picture 9" descr="A circle with text on it&#10;&#10;Description automatically generated">
            <a:extLst>
              <a:ext uri="{FF2B5EF4-FFF2-40B4-BE49-F238E27FC236}">
                <a16:creationId xmlns:a16="http://schemas.microsoft.com/office/drawing/2014/main" id="{B5C2536E-6B91-D206-6617-4D9F516A2F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77899" y="-2822850"/>
            <a:ext cx="11923826" cy="11923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686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0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839830" y="1070190"/>
            <a:ext cx="3782970" cy="2182824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ounded Rectangle 16">
            <a:extLst>
              <a:ext uri="{FF2B5EF4-FFF2-40B4-BE49-F238E27FC236}">
                <a16:creationId xmlns:a16="http://schemas.microsoft.com/office/drawing/2014/main" id="{5ABE0E64-404A-24C2-0011-CFE4728ACEB3}"/>
              </a:ext>
            </a:extLst>
          </p:cNvPr>
          <p:cNvSpPr/>
          <p:nvPr/>
        </p:nvSpPr>
        <p:spPr>
          <a:xfrm rot="5400000">
            <a:off x="5408640" y="-2791506"/>
            <a:ext cx="1000117" cy="731955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rgbClr val="1B18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16">
            <a:extLst>
              <a:ext uri="{FF2B5EF4-FFF2-40B4-BE49-F238E27FC236}">
                <a16:creationId xmlns:a16="http://schemas.microsoft.com/office/drawing/2014/main" id="{8C642A86-1796-8F1D-A638-B0AB665F5952}"/>
              </a:ext>
            </a:extLst>
          </p:cNvPr>
          <p:cNvSpPr/>
          <p:nvPr/>
        </p:nvSpPr>
        <p:spPr>
          <a:xfrm rot="5400000">
            <a:off x="5544985" y="-2879291"/>
            <a:ext cx="945144" cy="7319554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4983719" y="2799857"/>
            <a:ext cx="3469038" cy="2182824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0E1A1EB-9CA8-E24B-43AC-4810CC4E2CC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29" t="86825"/>
          <a:stretch/>
        </p:blipFill>
        <p:spPr>
          <a:xfrm>
            <a:off x="10069286" y="5352145"/>
            <a:ext cx="2122713" cy="150585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9D75DA6-776C-FB00-FE3C-013E1D574BAB}"/>
              </a:ext>
            </a:extLst>
          </p:cNvPr>
          <p:cNvSpPr/>
          <p:nvPr/>
        </p:nvSpPr>
        <p:spPr>
          <a:xfrm>
            <a:off x="7422119" y="3644235"/>
            <a:ext cx="3469038" cy="2182824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id="{0BFCC819-AE2F-DBC1-0C86-6CBDF26CF2B7}"/>
              </a:ext>
            </a:extLst>
          </p:cNvPr>
          <p:cNvSpPr txBox="1"/>
          <p:nvPr/>
        </p:nvSpPr>
        <p:spPr>
          <a:xfrm>
            <a:off x="738432" y="1535735"/>
            <a:ext cx="1071513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y-GB" sz="2400" b="1" i="0" dirty="0">
                <a:solidFill>
                  <a:schemeClr val="bg1"/>
                </a:solidFill>
                <a:effectLst/>
                <a:latin typeface="Cera Round Pro" panose="00000500000000000000" pitchFamily="50" charset="0"/>
              </a:rPr>
              <a:t>O feysydd chwarae i’r Senedd, o’n cartrefi i’n ffonau, yn ystod Wythnos Gwrth-fwlio eleni, dewch i ni ‘Ddewis Parch’ a threchu bwlio sy’n effeithio’n negyddol ar filiynau o fywydau ifanc.</a:t>
            </a:r>
          </a:p>
          <a:p>
            <a:pPr algn="ctr"/>
            <a:br>
              <a:rPr lang="cy-GB" sz="2400" b="1" dirty="0">
                <a:solidFill>
                  <a:schemeClr val="bg1"/>
                </a:solidFill>
                <a:latin typeface="Cera Round Pro" panose="00000500000000000000" pitchFamily="50" charset="0"/>
              </a:rPr>
            </a:br>
            <a:r>
              <a:rPr lang="cy-GB" sz="2400" b="1" dirty="0">
                <a:solidFill>
                  <a:schemeClr val="bg1"/>
                </a:solidFill>
                <a:latin typeface="Cera Round Pro" panose="00000500000000000000" pitchFamily="50" charset="0"/>
              </a:rPr>
              <a:t>Eleni, byddwn yn grymuso plant a phobl ifanc i beidio â dewis bwlio, hyd yn oed pan fyddwn yn anghytuno, ac atgoffa oedolion i arwain trwy osod esiampl, ar-lein ac yn y byd go iawn.</a:t>
            </a:r>
            <a:br>
              <a:rPr lang="cy-GB" sz="2400" b="1" dirty="0">
                <a:solidFill>
                  <a:schemeClr val="bg1"/>
                </a:solidFill>
                <a:latin typeface="Cera Round Pro" panose="00000500000000000000" pitchFamily="50" charset="0"/>
              </a:rPr>
            </a:br>
            <a:br>
              <a:rPr lang="cy-GB" sz="2400" b="1" dirty="0">
                <a:solidFill>
                  <a:schemeClr val="bg1"/>
                </a:solidFill>
                <a:latin typeface="Cera Round Pro" panose="00000500000000000000" pitchFamily="50" charset="0"/>
              </a:rPr>
            </a:br>
            <a:r>
              <a:rPr lang="cy-GB" sz="2400" b="1" i="0" dirty="0">
                <a:solidFill>
                  <a:schemeClr val="bg1"/>
                </a:solidFill>
                <a:effectLst/>
                <a:latin typeface="Cera Round Pro" panose="00000500000000000000" pitchFamily="50" charset="0"/>
              </a:rPr>
              <a:t>Dychmygwch fyd ble mae parch a charedigrwydd yn ffynnu – mae hynny’n fwy na breuddwyd, gall ddigwydd trwy ein dewisiadau ni. Ymunwch â ni yn ystod Wythnos Gwrth-fwlio Eleni ac ymrwymwch i’n hymgyrch ‘Dewiswch Barch’. Beth wnewch chi ddewis?</a:t>
            </a:r>
            <a:endParaRPr lang="cy-GB" sz="2400" b="1" dirty="0">
              <a:solidFill>
                <a:schemeClr val="bg1"/>
              </a:solidFill>
              <a:latin typeface="Cera Round Pro" panose="00000500000000000000" pitchFamily="50" charset="0"/>
            </a:endParaRPr>
          </a:p>
        </p:txBody>
      </p:sp>
      <p:sp>
        <p:nvSpPr>
          <p:cNvPr id="28" name="TextBox 14">
            <a:extLst>
              <a:ext uri="{FF2B5EF4-FFF2-40B4-BE49-F238E27FC236}">
                <a16:creationId xmlns:a16="http://schemas.microsoft.com/office/drawing/2014/main" id="{F2481FCD-ACB4-97A0-DCBE-81EBA1B2402B}"/>
              </a:ext>
            </a:extLst>
          </p:cNvPr>
          <p:cNvSpPr txBox="1"/>
          <p:nvPr/>
        </p:nvSpPr>
        <p:spPr>
          <a:xfrm>
            <a:off x="1581475" y="350208"/>
            <a:ext cx="889816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GALWAD I WEITHREDU</a:t>
            </a:r>
          </a:p>
        </p:txBody>
      </p:sp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5CA1A797-0075-F92D-1D42-E5BE7AF979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3501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0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720714" y="1023015"/>
            <a:ext cx="3782970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ounded Rectangle 16">
            <a:extLst>
              <a:ext uri="{FF2B5EF4-FFF2-40B4-BE49-F238E27FC236}">
                <a16:creationId xmlns:a16="http://schemas.microsoft.com/office/drawing/2014/main" id="{BD540AE7-60F1-6455-5BD4-A2E008898C37}"/>
              </a:ext>
            </a:extLst>
          </p:cNvPr>
          <p:cNvSpPr/>
          <p:nvPr/>
        </p:nvSpPr>
        <p:spPr>
          <a:xfrm rot="5400000">
            <a:off x="5352415" y="-3212202"/>
            <a:ext cx="1766420" cy="939542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4983719" y="3057933"/>
            <a:ext cx="3469038" cy="2182824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D75DA6-776C-FB00-FE3C-013E1D574BAB}"/>
              </a:ext>
            </a:extLst>
          </p:cNvPr>
          <p:cNvSpPr/>
          <p:nvPr/>
        </p:nvSpPr>
        <p:spPr>
          <a:xfrm>
            <a:off x="983392" y="3504263"/>
            <a:ext cx="3469038" cy="2495000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16BAF99-2F69-EFAC-F311-686B70C11FC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>
            <a:off x="104976" y="2880723"/>
            <a:ext cx="902043" cy="830365"/>
          </a:xfrm>
          <a:prstGeom prst="rect">
            <a:avLst/>
          </a:prstGeom>
        </p:spPr>
      </p:pic>
      <p:pic>
        <p:nvPicPr>
          <p:cNvPr id="14" name="Picture 13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4565301-2DB6-9FB7-C63F-A00706C1B35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132335" y="5982098"/>
            <a:ext cx="472285" cy="531341"/>
          </a:xfrm>
          <a:prstGeom prst="rect">
            <a:avLst/>
          </a:prstGeom>
        </p:spPr>
      </p:pic>
      <p:pic>
        <p:nvPicPr>
          <p:cNvPr id="15" name="Picture 14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9209336E-2810-E93C-1463-D5211F706FC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2504375" y="6120138"/>
            <a:ext cx="453879" cy="587718"/>
          </a:xfrm>
          <a:prstGeom prst="rect">
            <a:avLst/>
          </a:prstGeom>
        </p:spPr>
      </p:pic>
      <p:pic>
        <p:nvPicPr>
          <p:cNvPr id="17" name="Picture 1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F061B03B-9423-8170-9764-D24EFD6BE22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60" t="64685" r="511" b="24504"/>
          <a:stretch/>
        </p:blipFill>
        <p:spPr>
          <a:xfrm>
            <a:off x="8124578" y="6247768"/>
            <a:ext cx="667265" cy="741405"/>
          </a:xfrm>
          <a:prstGeom prst="rect">
            <a:avLst/>
          </a:prstGeom>
        </p:spPr>
      </p:pic>
      <p:pic>
        <p:nvPicPr>
          <p:cNvPr id="18" name="Picture 1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E68BCED-EBAE-67C3-46B9-11F4F4A429B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11172195" y="3367663"/>
            <a:ext cx="734959" cy="861775"/>
          </a:xfrm>
          <a:prstGeom prst="rect">
            <a:avLst/>
          </a:prstGeom>
        </p:spPr>
      </p:pic>
      <p:pic>
        <p:nvPicPr>
          <p:cNvPr id="19" name="Picture 1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4AF3FE54-2022-85F3-9710-4EED3ABD30D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 rot="16200000">
            <a:off x="11740978" y="1106029"/>
            <a:ext cx="902043" cy="830365"/>
          </a:xfrm>
          <a:prstGeom prst="rect">
            <a:avLst/>
          </a:prstGeom>
        </p:spPr>
      </p:pic>
      <p:pic>
        <p:nvPicPr>
          <p:cNvPr id="20" name="Picture 19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590F3FEC-6374-96B2-E8A6-E529800058D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 rot="16385533">
            <a:off x="5619515" y="-377118"/>
            <a:ext cx="734959" cy="861775"/>
          </a:xfrm>
          <a:prstGeom prst="rect">
            <a:avLst/>
          </a:prstGeom>
        </p:spPr>
      </p:pic>
      <p:pic>
        <p:nvPicPr>
          <p:cNvPr id="38" name="Picture 3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E8647722-E10D-CBE0-3611-36DC996C837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10027162" y="205395"/>
            <a:ext cx="453879" cy="587718"/>
          </a:xfrm>
          <a:prstGeom prst="rect">
            <a:avLst/>
          </a:prstGeom>
        </p:spPr>
      </p:pic>
      <p:sp>
        <p:nvSpPr>
          <p:cNvPr id="6" name="Rounded Rectangle 16">
            <a:extLst>
              <a:ext uri="{FF2B5EF4-FFF2-40B4-BE49-F238E27FC236}">
                <a16:creationId xmlns:a16="http://schemas.microsoft.com/office/drawing/2014/main" id="{6D83570B-FEB1-02D4-64BA-0EBEF368C676}"/>
              </a:ext>
            </a:extLst>
          </p:cNvPr>
          <p:cNvSpPr/>
          <p:nvPr/>
        </p:nvSpPr>
        <p:spPr>
          <a:xfrm rot="5400000">
            <a:off x="5494994" y="-3294103"/>
            <a:ext cx="1695648" cy="9356805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14">
            <a:extLst>
              <a:ext uri="{FF2B5EF4-FFF2-40B4-BE49-F238E27FC236}">
                <a16:creationId xmlns:a16="http://schemas.microsoft.com/office/drawing/2014/main" id="{A8EA4B01-A23F-244C-D79D-7FCC88073AE9}"/>
              </a:ext>
            </a:extLst>
          </p:cNvPr>
          <p:cNvSpPr txBox="1"/>
          <p:nvPr/>
        </p:nvSpPr>
        <p:spPr>
          <a:xfrm>
            <a:off x="1683258" y="537651"/>
            <a:ext cx="939542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AT BWY ALLWCH CHI DROI I SIARAD YN YR YSGOL?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D80DA7-054F-220A-D0D0-4244663E9C7C}"/>
              </a:ext>
            </a:extLst>
          </p:cNvPr>
          <p:cNvSpPr/>
          <p:nvPr/>
        </p:nvSpPr>
        <p:spPr>
          <a:xfrm>
            <a:off x="1762866" y="2964237"/>
            <a:ext cx="2383148" cy="2421725"/>
          </a:xfrm>
          <a:prstGeom prst="rect">
            <a:avLst/>
          </a:prstGeom>
          <a:solidFill>
            <a:srgbClr val="8757E5"/>
          </a:solidFill>
          <a:ln w="57150">
            <a:solidFill>
              <a:schemeClr val="bg1">
                <a:alpha val="98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9D39768-375C-80E3-09D6-6AADDB3B7813}"/>
              </a:ext>
            </a:extLst>
          </p:cNvPr>
          <p:cNvSpPr/>
          <p:nvPr/>
        </p:nvSpPr>
        <p:spPr>
          <a:xfrm>
            <a:off x="4903637" y="2964237"/>
            <a:ext cx="2383148" cy="2421725"/>
          </a:xfrm>
          <a:prstGeom prst="rect">
            <a:avLst/>
          </a:prstGeom>
          <a:solidFill>
            <a:srgbClr val="8757E5"/>
          </a:solidFill>
          <a:ln w="57150">
            <a:solidFill>
              <a:schemeClr val="bg1">
                <a:alpha val="98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3EACA7E-4799-93F7-AF61-A8C16AA0291F}"/>
              </a:ext>
            </a:extLst>
          </p:cNvPr>
          <p:cNvSpPr/>
          <p:nvPr/>
        </p:nvSpPr>
        <p:spPr>
          <a:xfrm>
            <a:off x="7974805" y="2964237"/>
            <a:ext cx="2383148" cy="2421725"/>
          </a:xfrm>
          <a:prstGeom prst="rect">
            <a:avLst/>
          </a:prstGeom>
          <a:solidFill>
            <a:srgbClr val="8757E5"/>
          </a:solidFill>
          <a:ln w="57150">
            <a:solidFill>
              <a:schemeClr val="bg1">
                <a:alpha val="98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pic>
        <p:nvPicPr>
          <p:cNvPr id="23" name="Graphic 22" descr="Raised hand with solid fill">
            <a:extLst>
              <a:ext uri="{FF2B5EF4-FFF2-40B4-BE49-F238E27FC236}">
                <a16:creationId xmlns:a16="http://schemas.microsoft.com/office/drawing/2014/main" id="{43CEA8DC-53B9-2083-CBD9-E867050032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83026">
            <a:off x="1226179" y="2441096"/>
            <a:ext cx="773093" cy="773093"/>
          </a:xfrm>
          <a:prstGeom prst="rect">
            <a:avLst/>
          </a:prstGeom>
        </p:spPr>
      </p:pic>
      <p:pic>
        <p:nvPicPr>
          <p:cNvPr id="25" name="Graphic 24" descr="Raised hand with solid fill">
            <a:extLst>
              <a:ext uri="{FF2B5EF4-FFF2-40B4-BE49-F238E27FC236}">
                <a16:creationId xmlns:a16="http://schemas.microsoft.com/office/drawing/2014/main" id="{2D8232B7-0EC9-1297-61FD-B37AB12DE1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83026">
            <a:off x="4377428" y="2461545"/>
            <a:ext cx="773093" cy="773093"/>
          </a:xfrm>
          <a:prstGeom prst="rect">
            <a:avLst/>
          </a:prstGeom>
        </p:spPr>
      </p:pic>
      <p:pic>
        <p:nvPicPr>
          <p:cNvPr id="26" name="Graphic 25" descr="Raised hand with solid fill">
            <a:extLst>
              <a:ext uri="{FF2B5EF4-FFF2-40B4-BE49-F238E27FC236}">
                <a16:creationId xmlns:a16="http://schemas.microsoft.com/office/drawing/2014/main" id="{885363CE-130C-5FEE-D83A-8041473C49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83026">
            <a:off x="7452605" y="2455675"/>
            <a:ext cx="773093" cy="773093"/>
          </a:xfrm>
          <a:prstGeom prst="rect">
            <a:avLst/>
          </a:prstGeom>
        </p:spPr>
      </p:pic>
      <p:sp>
        <p:nvSpPr>
          <p:cNvPr id="27" name="Rounded Rectangle 16">
            <a:extLst>
              <a:ext uri="{FF2B5EF4-FFF2-40B4-BE49-F238E27FC236}">
                <a16:creationId xmlns:a16="http://schemas.microsoft.com/office/drawing/2014/main" id="{C5CB5DE1-58CE-0DF4-BF0A-EF60D09E4603}"/>
              </a:ext>
            </a:extLst>
          </p:cNvPr>
          <p:cNvSpPr/>
          <p:nvPr/>
        </p:nvSpPr>
        <p:spPr>
          <a:xfrm rot="5400000">
            <a:off x="2798438" y="4510955"/>
            <a:ext cx="325792" cy="255465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9" name="Rounded Rectangle 16">
            <a:extLst>
              <a:ext uri="{FF2B5EF4-FFF2-40B4-BE49-F238E27FC236}">
                <a16:creationId xmlns:a16="http://schemas.microsoft.com/office/drawing/2014/main" id="{41ADD53C-23C4-09DD-A9AC-A300E159EEB0}"/>
              </a:ext>
            </a:extLst>
          </p:cNvPr>
          <p:cNvSpPr/>
          <p:nvPr/>
        </p:nvSpPr>
        <p:spPr>
          <a:xfrm rot="5400000">
            <a:off x="5932315" y="4524626"/>
            <a:ext cx="325792" cy="255465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2" name="Rounded Rectangle 16">
            <a:extLst>
              <a:ext uri="{FF2B5EF4-FFF2-40B4-BE49-F238E27FC236}">
                <a16:creationId xmlns:a16="http://schemas.microsoft.com/office/drawing/2014/main" id="{5CF0E039-CE25-975B-BD83-4B47B89D5029}"/>
              </a:ext>
            </a:extLst>
          </p:cNvPr>
          <p:cNvSpPr/>
          <p:nvPr/>
        </p:nvSpPr>
        <p:spPr>
          <a:xfrm rot="5400000">
            <a:off x="9020878" y="4536351"/>
            <a:ext cx="325792" cy="255465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7DDBC59-A46B-345D-A9FE-6B3562B38376}"/>
              </a:ext>
            </a:extLst>
          </p:cNvPr>
          <p:cNvSpPr txBox="1"/>
          <p:nvPr/>
        </p:nvSpPr>
        <p:spPr>
          <a:xfrm>
            <a:off x="1814789" y="5618601"/>
            <a:ext cx="2554656" cy="3462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y-GB" sz="1650" b="1" dirty="0">
                <a:effectLst/>
                <a:latin typeface="Cera Pro" panose="00000500000000000000" pitchFamily="50" charset="0"/>
                <a:ea typeface="Aptos" panose="020B0004020202020204" pitchFamily="34" charset="0"/>
                <a:cs typeface="Arial" panose="020B0604020202020204" pitchFamily="34" charset="0"/>
              </a:rPr>
              <a:t>Enw’r aelod o'r staff </a:t>
            </a:r>
            <a:endParaRPr lang="en-GB" sz="1650" b="1" dirty="0">
              <a:solidFill>
                <a:srgbClr val="1B1862"/>
              </a:solidFill>
              <a:latin typeface="Cera Round Pro" panose="00000500000000000000" pitchFamily="50" charset="0"/>
            </a:endParaRPr>
          </a:p>
        </p:txBody>
      </p:sp>
      <p:pic>
        <p:nvPicPr>
          <p:cNvPr id="39" name="Picture 3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8E4F0E83-F199-2B0E-FDB8-B6D14A6F705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10810490" y="6219447"/>
            <a:ext cx="453879" cy="587718"/>
          </a:xfrm>
          <a:prstGeom prst="rect">
            <a:avLst/>
          </a:prstGeom>
        </p:spPr>
      </p:pic>
      <p:pic>
        <p:nvPicPr>
          <p:cNvPr id="41" name="Picture 40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EC226B6D-4699-58E9-2B93-1A5520FFC4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7366867" y="3709359"/>
            <a:ext cx="472285" cy="531341"/>
          </a:xfrm>
          <a:prstGeom prst="rect">
            <a:avLst/>
          </a:prstGeom>
        </p:spPr>
      </p:pic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A15D8B52-8C3F-C6D6-DFCD-BE24DE63B11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3ED3720-CD90-9ED4-7074-A202175B4FEA}"/>
              </a:ext>
            </a:extLst>
          </p:cNvPr>
          <p:cNvSpPr txBox="1"/>
          <p:nvPr/>
        </p:nvSpPr>
        <p:spPr>
          <a:xfrm>
            <a:off x="4958297" y="5620428"/>
            <a:ext cx="2554656" cy="3462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y-GB" sz="1650" b="1" dirty="0">
                <a:effectLst/>
                <a:latin typeface="Cera Pro" panose="00000500000000000000" pitchFamily="50" charset="0"/>
                <a:ea typeface="Aptos" panose="020B0004020202020204" pitchFamily="34" charset="0"/>
                <a:cs typeface="Arial" panose="020B0604020202020204" pitchFamily="34" charset="0"/>
              </a:rPr>
              <a:t>Enw’r aelod o'r staff </a:t>
            </a:r>
            <a:endParaRPr lang="en-GB" sz="1650" b="1" dirty="0">
              <a:solidFill>
                <a:srgbClr val="1B1862"/>
              </a:solidFill>
              <a:latin typeface="Cera Round Pro" panose="00000500000000000000" pitchFamily="50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3C1DB8-5E9A-C3F8-0407-A43835D5C377}"/>
              </a:ext>
            </a:extLst>
          </p:cNvPr>
          <p:cNvSpPr txBox="1"/>
          <p:nvPr/>
        </p:nvSpPr>
        <p:spPr>
          <a:xfrm>
            <a:off x="8046860" y="5630326"/>
            <a:ext cx="2554656" cy="3462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y-GB" sz="1650" b="1" dirty="0">
                <a:effectLst/>
                <a:latin typeface="Cera Pro" panose="00000500000000000000" pitchFamily="50" charset="0"/>
                <a:ea typeface="Aptos" panose="020B0004020202020204" pitchFamily="34" charset="0"/>
                <a:cs typeface="Arial" panose="020B0604020202020204" pitchFamily="34" charset="0"/>
              </a:rPr>
              <a:t>Enw’r aelod o'r staff </a:t>
            </a:r>
            <a:endParaRPr lang="en-GB" sz="1650" b="1" dirty="0">
              <a:solidFill>
                <a:srgbClr val="1B1862"/>
              </a:solidFill>
              <a:latin typeface="Cera Round Pro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46041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1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839830" y="1070190"/>
            <a:ext cx="3782970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 dirty="0"/>
          </a:p>
        </p:txBody>
      </p:sp>
      <p:pic>
        <p:nvPicPr>
          <p:cNvPr id="13" name="Picture 1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502F09B8-57F9-4AA5-2921-3CE90521AB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940" t="476" b="84603"/>
          <a:stretch/>
        </p:blipFill>
        <p:spPr>
          <a:xfrm>
            <a:off x="10830823" y="1"/>
            <a:ext cx="1379837" cy="1576400"/>
          </a:xfrm>
          <a:prstGeom prst="rect">
            <a:avLst/>
          </a:prstGeom>
        </p:spPr>
      </p:pic>
      <p:pic>
        <p:nvPicPr>
          <p:cNvPr id="15" name="Picture 14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9C96347-3B1E-DD3D-6337-375DB0F417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29" t="86825"/>
          <a:stretch/>
        </p:blipFill>
        <p:spPr>
          <a:xfrm>
            <a:off x="10069286" y="5352145"/>
            <a:ext cx="2122713" cy="1505855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7762088" y="3747642"/>
            <a:ext cx="3469038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 dirty="0"/>
          </a:p>
        </p:txBody>
      </p:sp>
      <p:pic>
        <p:nvPicPr>
          <p:cNvPr id="18" name="Picture 1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3914D5A0-3653-62F4-5DDB-FEAC452F0C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464" r="88535"/>
          <a:stretch/>
        </p:blipFill>
        <p:spPr>
          <a:xfrm>
            <a:off x="0" y="5650327"/>
            <a:ext cx="1334530" cy="1226333"/>
          </a:xfrm>
          <a:prstGeom prst="rect">
            <a:avLst/>
          </a:prstGeom>
        </p:spPr>
      </p:pic>
      <p:sp>
        <p:nvSpPr>
          <p:cNvPr id="21" name="TextBox 14">
            <a:extLst>
              <a:ext uri="{FF2B5EF4-FFF2-40B4-BE49-F238E27FC236}">
                <a16:creationId xmlns:a16="http://schemas.microsoft.com/office/drawing/2014/main" id="{FCB9F3D0-FEAB-42E1-9839-BEDC6089704F}"/>
              </a:ext>
            </a:extLst>
          </p:cNvPr>
          <p:cNvSpPr txBox="1"/>
          <p:nvPr/>
        </p:nvSpPr>
        <p:spPr>
          <a:xfrm>
            <a:off x="963480" y="605216"/>
            <a:ext cx="1016185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y-GB" sz="5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WYTHNOS GWRTH-FWLIO 2024:</a:t>
            </a:r>
          </a:p>
        </p:txBody>
      </p:sp>
      <p:pic>
        <p:nvPicPr>
          <p:cNvPr id="28" name="Picture 2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AD3DB61-0CD2-F3C8-3B20-696CE9E4F30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>
            <a:off x="405419" y="1504314"/>
            <a:ext cx="902043" cy="830365"/>
          </a:xfrm>
          <a:prstGeom prst="rect">
            <a:avLst/>
          </a:prstGeom>
        </p:spPr>
      </p:pic>
      <p:pic>
        <p:nvPicPr>
          <p:cNvPr id="30" name="Picture 29" descr="A purple and white square with text and hands pointing at it">
            <a:extLst>
              <a:ext uri="{FF2B5EF4-FFF2-40B4-BE49-F238E27FC236}">
                <a16:creationId xmlns:a16="http://schemas.microsoft.com/office/drawing/2014/main" id="{E0339EE0-8D8F-915A-85BA-4E6D0AAADF1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60" t="64685" r="511" b="24504"/>
          <a:stretch/>
        </p:blipFill>
        <p:spPr>
          <a:xfrm>
            <a:off x="9616161" y="6072854"/>
            <a:ext cx="667265" cy="741405"/>
          </a:xfrm>
          <a:prstGeom prst="rect">
            <a:avLst/>
          </a:prstGeom>
        </p:spPr>
      </p:pic>
      <p:pic>
        <p:nvPicPr>
          <p:cNvPr id="32" name="Picture 31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0B72C164-7281-F5A5-F27E-30B19F27A85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4546923" y="1529050"/>
            <a:ext cx="453879" cy="587718"/>
          </a:xfrm>
          <a:prstGeom prst="rect">
            <a:avLst/>
          </a:prstGeom>
        </p:spPr>
      </p:pic>
      <p:pic>
        <p:nvPicPr>
          <p:cNvPr id="36" name="Picture 35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9497B49C-3E12-E990-8A22-02D243B94B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10959018" y="3977279"/>
            <a:ext cx="734959" cy="861775"/>
          </a:xfrm>
          <a:prstGeom prst="rect">
            <a:avLst/>
          </a:prstGeom>
        </p:spPr>
      </p:pic>
      <p:pic>
        <p:nvPicPr>
          <p:cNvPr id="37" name="Picture 3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4979FC8A-4447-BADE-01AF-6A4A19C8574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2504375" y="6120138"/>
            <a:ext cx="453879" cy="587718"/>
          </a:xfrm>
          <a:prstGeom prst="rect">
            <a:avLst/>
          </a:prstGeom>
        </p:spPr>
      </p:pic>
      <p:pic>
        <p:nvPicPr>
          <p:cNvPr id="38" name="Picture 3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2EE83BE5-4B2F-D9BB-085A-E4EDC61BC2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 rot="16385533">
            <a:off x="6139514" y="-339652"/>
            <a:ext cx="734959" cy="861775"/>
          </a:xfrm>
          <a:prstGeom prst="rect">
            <a:avLst/>
          </a:prstGeom>
        </p:spPr>
      </p:pic>
      <p:pic>
        <p:nvPicPr>
          <p:cNvPr id="39" name="Picture 3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CA46D80-4252-9C6D-B0CB-9169862FF2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 rot="16200000">
            <a:off x="11740978" y="1539823"/>
            <a:ext cx="902043" cy="830365"/>
          </a:xfrm>
          <a:prstGeom prst="rect">
            <a:avLst/>
          </a:prstGeom>
        </p:spPr>
      </p:pic>
      <p:sp>
        <p:nvSpPr>
          <p:cNvPr id="10" name="Rounded Rectangle 16">
            <a:extLst>
              <a:ext uri="{FF2B5EF4-FFF2-40B4-BE49-F238E27FC236}">
                <a16:creationId xmlns:a16="http://schemas.microsoft.com/office/drawing/2014/main" id="{09C05007-A139-7554-C305-BD4593C6EAE3}"/>
              </a:ext>
            </a:extLst>
          </p:cNvPr>
          <p:cNvSpPr/>
          <p:nvPr/>
        </p:nvSpPr>
        <p:spPr>
          <a:xfrm rot="10800000">
            <a:off x="6095997" y="1806707"/>
            <a:ext cx="45719" cy="406742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 dirty="0"/>
          </a:p>
        </p:txBody>
      </p:sp>
      <p:sp>
        <p:nvSpPr>
          <p:cNvPr id="12" name="TextBox 14">
            <a:extLst>
              <a:ext uri="{FF2B5EF4-FFF2-40B4-BE49-F238E27FC236}">
                <a16:creationId xmlns:a16="http://schemas.microsoft.com/office/drawing/2014/main" id="{04E4BCE7-2F4A-A0DA-D9F8-802E1E9041BD}"/>
              </a:ext>
            </a:extLst>
          </p:cNvPr>
          <p:cNvSpPr txBox="1"/>
          <p:nvPr/>
        </p:nvSpPr>
        <p:spPr>
          <a:xfrm>
            <a:off x="6506993" y="1919277"/>
            <a:ext cx="4409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y-GB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Dydd Llun 11 – Dydd Gwener 15 Tachwedd</a:t>
            </a:r>
          </a:p>
        </p:txBody>
      </p:sp>
      <p:pic>
        <p:nvPicPr>
          <p:cNvPr id="17" name="Graphic 16" descr="Line arrow: Clockwise curve with solid fill">
            <a:extLst>
              <a:ext uri="{FF2B5EF4-FFF2-40B4-BE49-F238E27FC236}">
                <a16:creationId xmlns:a16="http://schemas.microsoft.com/office/drawing/2014/main" id="{433FD81C-EEF7-B5AF-6529-BEFC38E8F7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2006444">
            <a:off x="10330171" y="1352432"/>
            <a:ext cx="534979" cy="534979"/>
          </a:xfrm>
          <a:prstGeom prst="rect">
            <a:avLst/>
          </a:prstGeom>
        </p:spPr>
      </p:pic>
      <p:pic>
        <p:nvPicPr>
          <p:cNvPr id="27" name="Picture 2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5042B09-58FA-D280-8E05-0A1F88C72B3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7920329" y="5604598"/>
            <a:ext cx="734959" cy="861775"/>
          </a:xfrm>
          <a:prstGeom prst="rect">
            <a:avLst/>
          </a:prstGeom>
        </p:spPr>
      </p:pic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1A1F4624-36F1-6990-3118-C2A29A5491D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  <p:pic>
        <p:nvPicPr>
          <p:cNvPr id="4" name="Picture 3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B8B6DD60-3B5A-95C0-BDA9-9360F897624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10959018" y="3977279"/>
            <a:ext cx="734959" cy="861775"/>
          </a:xfrm>
          <a:prstGeom prst="rect">
            <a:avLst/>
          </a:prstGeom>
        </p:spPr>
      </p:pic>
      <p:sp>
        <p:nvSpPr>
          <p:cNvPr id="6" name="Rounded Rectangle 16">
            <a:extLst>
              <a:ext uri="{FF2B5EF4-FFF2-40B4-BE49-F238E27FC236}">
                <a16:creationId xmlns:a16="http://schemas.microsoft.com/office/drawing/2014/main" id="{4A3B368D-33CF-B8B4-AD42-B62A50D827C9}"/>
              </a:ext>
            </a:extLst>
          </p:cNvPr>
          <p:cNvSpPr/>
          <p:nvPr/>
        </p:nvSpPr>
        <p:spPr>
          <a:xfrm rot="5400000">
            <a:off x="7935848" y="1752014"/>
            <a:ext cx="1932195" cy="4886014"/>
          </a:xfrm>
          <a:prstGeom prst="roundRect">
            <a:avLst>
              <a:gd name="adj" fmla="val 48711"/>
            </a:avLst>
          </a:prstGeom>
          <a:solidFill>
            <a:srgbClr val="3A8D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7" name="TextBox 14">
            <a:extLst>
              <a:ext uri="{FF2B5EF4-FFF2-40B4-BE49-F238E27FC236}">
                <a16:creationId xmlns:a16="http://schemas.microsoft.com/office/drawing/2014/main" id="{8BB4210A-100D-2BA2-0E3B-CBD8BF8F8414}"/>
              </a:ext>
            </a:extLst>
          </p:cNvPr>
          <p:cNvSpPr txBox="1"/>
          <p:nvPr/>
        </p:nvSpPr>
        <p:spPr>
          <a:xfrm>
            <a:off x="6697211" y="4455636"/>
            <a:ext cx="440946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y-GB" sz="2500" b="1" dirty="0">
                <a:solidFill>
                  <a:srgbClr val="1B1464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Dydd Mawrth 12 Tachwedd</a:t>
            </a:r>
          </a:p>
        </p:txBody>
      </p:sp>
      <p:pic>
        <p:nvPicPr>
          <p:cNvPr id="9" name="Picture 8" descr="A cartoon character with socks and a large letter&#10;&#10;Description automatically generated">
            <a:extLst>
              <a:ext uri="{FF2B5EF4-FFF2-40B4-BE49-F238E27FC236}">
                <a16:creationId xmlns:a16="http://schemas.microsoft.com/office/drawing/2014/main" id="{C2CFE166-166E-EF07-CD61-DE4FA185FDA9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7453" y="3465696"/>
            <a:ext cx="2000691" cy="1125388"/>
          </a:xfrm>
          <a:prstGeom prst="rect">
            <a:avLst/>
          </a:prstGeom>
        </p:spPr>
      </p:pic>
      <p:sp>
        <p:nvSpPr>
          <p:cNvPr id="14" name="TextBox 14">
            <a:extLst>
              <a:ext uri="{FF2B5EF4-FFF2-40B4-BE49-F238E27FC236}">
                <a16:creationId xmlns:a16="http://schemas.microsoft.com/office/drawing/2014/main" id="{D99FEA28-FBE4-230D-AC29-23E73F70C89C}"/>
              </a:ext>
            </a:extLst>
          </p:cNvPr>
          <p:cNvSpPr txBox="1"/>
          <p:nvPr/>
        </p:nvSpPr>
        <p:spPr>
          <a:xfrm>
            <a:off x="6827061" y="3439973"/>
            <a:ext cx="33357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y-GB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Diwrnod Sanau Od 2024</a:t>
            </a:r>
          </a:p>
        </p:txBody>
      </p:sp>
      <p:pic>
        <p:nvPicPr>
          <p:cNvPr id="20" name="Picture 19" descr="A purple and white logo with a hand cursor&#10;&#10;Description automatically generated">
            <a:extLst>
              <a:ext uri="{FF2B5EF4-FFF2-40B4-BE49-F238E27FC236}">
                <a16:creationId xmlns:a16="http://schemas.microsoft.com/office/drawing/2014/main" id="{049B35CD-A21D-0306-E801-73B9283ED34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88036" y="-5360"/>
            <a:ext cx="7506004" cy="750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170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16">
            <a:extLst>
              <a:ext uri="{FF2B5EF4-FFF2-40B4-BE49-F238E27FC236}">
                <a16:creationId xmlns:a16="http://schemas.microsoft.com/office/drawing/2014/main" id="{3233D655-834C-AC87-D953-788131475CBB}"/>
              </a:ext>
            </a:extLst>
          </p:cNvPr>
          <p:cNvSpPr/>
          <p:nvPr/>
        </p:nvSpPr>
        <p:spPr>
          <a:xfrm rot="5400000">
            <a:off x="3605153" y="-1546062"/>
            <a:ext cx="4389211" cy="1062054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 dirty="0"/>
          </a:p>
        </p:txBody>
      </p:sp>
      <p:sp>
        <p:nvSpPr>
          <p:cNvPr id="16" name="Rounded Rectangle 16">
            <a:extLst>
              <a:ext uri="{FF2B5EF4-FFF2-40B4-BE49-F238E27FC236}">
                <a16:creationId xmlns:a16="http://schemas.microsoft.com/office/drawing/2014/main" id="{91E2873D-7A61-CC48-663E-48FDAACC575A}"/>
              </a:ext>
            </a:extLst>
          </p:cNvPr>
          <p:cNvSpPr/>
          <p:nvPr/>
        </p:nvSpPr>
        <p:spPr>
          <a:xfrm rot="5400000">
            <a:off x="3769773" y="-1722739"/>
            <a:ext cx="4354878" cy="10620539"/>
          </a:xfrm>
          <a:prstGeom prst="roundRect">
            <a:avLst>
              <a:gd name="adj" fmla="val 50000"/>
            </a:avLst>
          </a:prstGeom>
          <a:solidFill>
            <a:srgbClr val="8757E5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 dirty="0"/>
          </a:p>
        </p:txBody>
      </p:sp>
      <p:sp>
        <p:nvSpPr>
          <p:cNvPr id="3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9644314" y="-2727132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 dirty="0"/>
          </a:p>
        </p:txBody>
      </p:sp>
      <p:sp>
        <p:nvSpPr>
          <p:cNvPr id="4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8621867" y="-2375593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49D777-FBE6-B9A2-12D8-85B9582764B6}"/>
              </a:ext>
            </a:extLst>
          </p:cNvPr>
          <p:cNvSpPr txBox="1"/>
          <p:nvPr/>
        </p:nvSpPr>
        <p:spPr>
          <a:xfrm>
            <a:off x="1612247" y="1902037"/>
            <a:ext cx="8967505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y-GB" sz="3200" dirty="0">
                <a:solidFill>
                  <a:schemeClr val="bg1"/>
                </a:solidFill>
                <a:latin typeface="Cera Round Pro" panose="00000500000000000000" pitchFamily="50" charset="0"/>
              </a:rPr>
              <a:t>Unigolyn neu grŵp yn cael ei </a:t>
            </a:r>
            <a:r>
              <a:rPr lang="cy-GB" sz="3200" b="1" dirty="0">
                <a:solidFill>
                  <a:schemeClr val="bg1"/>
                </a:solidFill>
                <a:latin typeface="Cera Round Pro" panose="00000500000000000000" pitchFamily="50" charset="0"/>
              </a:rPr>
              <a:t>niweidio’n fwriadol dro ar ôl tro</a:t>
            </a:r>
            <a:r>
              <a:rPr lang="cy-GB" sz="3200" dirty="0">
                <a:solidFill>
                  <a:schemeClr val="bg1"/>
                </a:solidFill>
                <a:latin typeface="Cera Round Pro" panose="00000500000000000000" pitchFamily="50" charset="0"/>
              </a:rPr>
              <a:t> gan unigolyn neu grŵp arall, pan fydd y berthynas yn cynnwys </a:t>
            </a:r>
            <a:r>
              <a:rPr lang="cy-GB" sz="3200" b="1" dirty="0">
                <a:solidFill>
                  <a:schemeClr val="bg1"/>
                </a:solidFill>
                <a:latin typeface="Cera Round Pro" panose="00000500000000000000" pitchFamily="50" charset="0"/>
              </a:rPr>
              <a:t>anghydbwysedd grym</a:t>
            </a:r>
            <a:r>
              <a:rPr lang="cy-GB" sz="3200" dirty="0">
                <a:solidFill>
                  <a:schemeClr val="bg1"/>
                </a:solidFill>
                <a:latin typeface="Cera Round Pro" panose="00000500000000000000" pitchFamily="50" charset="0"/>
              </a:rPr>
              <a:t>. Gall bwlio fod yn gorfforol, yn eiriol neu’n seicolegol. </a:t>
            </a:r>
          </a:p>
          <a:p>
            <a:pPr algn="ctr"/>
            <a:endParaRPr lang="cy-GB" sz="3200" dirty="0">
              <a:solidFill>
                <a:schemeClr val="bg1"/>
              </a:solidFill>
              <a:latin typeface="Cera Round Pro" panose="00000500000000000000" pitchFamily="50" charset="0"/>
            </a:endParaRPr>
          </a:p>
          <a:p>
            <a:pPr algn="ctr"/>
            <a:r>
              <a:rPr lang="cy-GB" sz="3200" dirty="0">
                <a:solidFill>
                  <a:schemeClr val="bg1"/>
                </a:solidFill>
                <a:latin typeface="Cera Round Pro" panose="00000500000000000000" pitchFamily="50" charset="0"/>
              </a:rPr>
              <a:t>Gall ddigwydd wyneb yn wyneb neu ar-lein.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E2FB3B-9249-4ABD-0416-27A825764588}"/>
              </a:ext>
            </a:extLst>
          </p:cNvPr>
          <p:cNvSpPr txBox="1"/>
          <p:nvPr/>
        </p:nvSpPr>
        <p:spPr>
          <a:xfrm>
            <a:off x="64807" y="316987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20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4340C4-B76C-A17D-2D00-4938CDFEAD81}"/>
              </a:ext>
            </a:extLst>
          </p:cNvPr>
          <p:cNvSpPr txBox="1"/>
          <p:nvPr/>
        </p:nvSpPr>
        <p:spPr>
          <a:xfrm rot="10800000">
            <a:off x="10111261" y="4141739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20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2842498E-4FFC-471A-FC0D-8210592F04B2}"/>
              </a:ext>
            </a:extLst>
          </p:cNvPr>
          <p:cNvSpPr/>
          <p:nvPr/>
        </p:nvSpPr>
        <p:spPr>
          <a:xfrm rot="5400000">
            <a:off x="4135338" y="-1458593"/>
            <a:ext cx="945144" cy="527402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D4A1DFD-9DDB-B1C6-854C-0DFCE1EADAFB}"/>
              </a:ext>
            </a:extLst>
          </p:cNvPr>
          <p:cNvSpPr txBox="1"/>
          <p:nvPr/>
        </p:nvSpPr>
        <p:spPr>
          <a:xfrm>
            <a:off x="349763" y="792401"/>
            <a:ext cx="826681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y-GB" sz="3200" b="1" dirty="0">
                <a:solidFill>
                  <a:srgbClr val="1B1464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BETH YW BWLIO?</a:t>
            </a:r>
          </a:p>
        </p:txBody>
      </p:sp>
      <p:pic>
        <p:nvPicPr>
          <p:cNvPr id="10" name="Picture 9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E3D90BEE-2B45-C70B-6AB7-556401D2DB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B7BDE1D-CB29-B882-CCBF-9450813EED3B}"/>
              </a:ext>
            </a:extLst>
          </p:cNvPr>
          <p:cNvSpPr txBox="1"/>
          <p:nvPr/>
        </p:nvSpPr>
        <p:spPr>
          <a:xfrm>
            <a:off x="2788217" y="1243146"/>
            <a:ext cx="11433452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y-GB" sz="15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Diffiniad y Gynghrair Gwrth-fwlio </a:t>
            </a:r>
          </a:p>
        </p:txBody>
      </p:sp>
    </p:spTree>
    <p:extLst>
      <p:ext uri="{BB962C8B-B14F-4D97-AF65-F5344CB8AC3E}">
        <p14:creationId xmlns:p14="http://schemas.microsoft.com/office/powerpoint/2010/main" val="1253930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A8D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ounded Rectangle 16">
            <a:extLst>
              <a:ext uri="{FF2B5EF4-FFF2-40B4-BE49-F238E27FC236}">
                <a16:creationId xmlns:a16="http://schemas.microsoft.com/office/drawing/2014/main" id="{5CC397E0-5338-EC44-BE3D-225F25B75CC2}"/>
              </a:ext>
            </a:extLst>
          </p:cNvPr>
          <p:cNvSpPr/>
          <p:nvPr/>
        </p:nvSpPr>
        <p:spPr>
          <a:xfrm rot="5400000">
            <a:off x="3657518" y="-1617995"/>
            <a:ext cx="4487328" cy="10791369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691487" y="-3143663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7884845" y="-2308266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Rounded Rectangle 16">
            <a:extLst>
              <a:ext uri="{FF2B5EF4-FFF2-40B4-BE49-F238E27FC236}">
                <a16:creationId xmlns:a16="http://schemas.microsoft.com/office/drawing/2014/main" id="{91E2873D-7A61-CC48-663E-48FDAACC575A}"/>
              </a:ext>
            </a:extLst>
          </p:cNvPr>
          <p:cNvSpPr/>
          <p:nvPr/>
        </p:nvSpPr>
        <p:spPr>
          <a:xfrm rot="5400000">
            <a:off x="3918561" y="-1747754"/>
            <a:ext cx="4354878" cy="1062053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567D46-0673-BF33-964D-985A1A0D84F8}"/>
              </a:ext>
            </a:extLst>
          </p:cNvPr>
          <p:cNvSpPr txBox="1"/>
          <p:nvPr/>
        </p:nvSpPr>
        <p:spPr>
          <a:xfrm>
            <a:off x="1029241" y="2690336"/>
            <a:ext cx="1015340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y-GB" sz="9000" b="1" dirty="0">
                <a:solidFill>
                  <a:srgbClr val="1B1464"/>
                </a:solidFill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Rheolau Sylfaenol</a:t>
            </a:r>
            <a:endParaRPr lang="cy-GB" sz="9000" b="1" dirty="0">
              <a:solidFill>
                <a:srgbClr val="1B1464"/>
              </a:solidFill>
              <a:latin typeface="Cera Round Pro" panose="00000500000000000000" pitchFamily="50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F58FB81-C75D-12F1-C80A-CD379B6408F9}"/>
              </a:ext>
            </a:extLst>
          </p:cNvPr>
          <p:cNvSpPr txBox="1"/>
          <p:nvPr/>
        </p:nvSpPr>
        <p:spPr>
          <a:xfrm>
            <a:off x="2372345" y="1955153"/>
            <a:ext cx="7427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dirty="0"/>
          </a:p>
        </p:txBody>
      </p:sp>
      <p:pic>
        <p:nvPicPr>
          <p:cNvPr id="2" name="Picture 1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91224337-2064-DCFA-5530-D79B5548B2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7260" y="6006804"/>
            <a:ext cx="2917368" cy="983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743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75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white speech bubble on a purple background&#10;&#10;Description automatically generated">
            <a:extLst>
              <a:ext uri="{FF2B5EF4-FFF2-40B4-BE49-F238E27FC236}">
                <a16:creationId xmlns:a16="http://schemas.microsoft.com/office/drawing/2014/main" id="{280CCB1D-B47C-0257-3BE8-D57546E777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8355DC"/>
              </a:clrFrom>
              <a:clrTo>
                <a:srgbClr val="8355D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23" t="14436" r="16005" b="2830"/>
          <a:stretch/>
        </p:blipFill>
        <p:spPr>
          <a:xfrm>
            <a:off x="785728" y="922631"/>
            <a:ext cx="11015000" cy="6694557"/>
          </a:xfrm>
          <a:prstGeom prst="rect">
            <a:avLst/>
          </a:prstGeom>
        </p:spPr>
      </p:pic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746189" y="-3309956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7896568" y="-2560213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567D46-0673-BF33-964D-985A1A0D84F8}"/>
              </a:ext>
            </a:extLst>
          </p:cNvPr>
          <p:cNvSpPr txBox="1"/>
          <p:nvPr/>
        </p:nvSpPr>
        <p:spPr>
          <a:xfrm>
            <a:off x="1584513" y="1847843"/>
            <a:ext cx="9417429" cy="27835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y-GB" sz="3000" b="1" dirty="0">
                <a:solidFill>
                  <a:srgbClr val="1B1464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Dewis Parch, mae’n Angenrheidiol</a:t>
            </a:r>
          </a:p>
          <a:p>
            <a:pPr algn="ctr">
              <a:lnSpc>
                <a:spcPct val="150000"/>
              </a:lnSpc>
            </a:pPr>
            <a:r>
              <a:rPr lang="cy-GB" sz="3000" b="1" dirty="0">
                <a:solidFill>
                  <a:srgbClr val="1B1464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Yn ein bywyd mae’n hanfodol.</a:t>
            </a:r>
          </a:p>
          <a:p>
            <a:pPr algn="ctr">
              <a:lnSpc>
                <a:spcPct val="150000"/>
              </a:lnSpc>
            </a:pPr>
            <a:r>
              <a:rPr lang="cy-GB" sz="3000" b="1" dirty="0">
                <a:solidFill>
                  <a:srgbClr val="1B1464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Heb barch, fydd pethau’n ymfflamychol, </a:t>
            </a:r>
          </a:p>
          <a:p>
            <a:pPr algn="ctr">
              <a:lnSpc>
                <a:spcPct val="150000"/>
              </a:lnSpc>
            </a:pPr>
            <a:r>
              <a:rPr lang="cy-GB" sz="3000" b="1" dirty="0">
                <a:solidFill>
                  <a:srgbClr val="1B1464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A dydy hynny ddim yn llesol.</a:t>
            </a:r>
            <a:endParaRPr lang="cy-GB" sz="3000" b="1" dirty="0">
              <a:solidFill>
                <a:srgbClr val="1B1464"/>
              </a:solidFill>
              <a:latin typeface="Cera Round Pro" panose="00000500000000000000" pitchFamily="50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9C2FFEE-2D8E-77D8-536A-0A5759905DBE}"/>
              </a:ext>
            </a:extLst>
          </p:cNvPr>
          <p:cNvSpPr/>
          <p:nvPr/>
        </p:nvSpPr>
        <p:spPr>
          <a:xfrm>
            <a:off x="2154848" y="5494497"/>
            <a:ext cx="70339" cy="67132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516167-2218-B938-05A2-161ED54DDFF2}"/>
              </a:ext>
            </a:extLst>
          </p:cNvPr>
          <p:cNvSpPr txBox="1"/>
          <p:nvPr/>
        </p:nvSpPr>
        <p:spPr>
          <a:xfrm>
            <a:off x="1898" y="-199812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20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83A146-B486-9B4D-6FC1-A3B4BB771938}"/>
              </a:ext>
            </a:extLst>
          </p:cNvPr>
          <p:cNvSpPr txBox="1"/>
          <p:nvPr/>
        </p:nvSpPr>
        <p:spPr>
          <a:xfrm rot="10800000">
            <a:off x="10253994" y="3971588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20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pic>
        <p:nvPicPr>
          <p:cNvPr id="4" name="Picture 3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1037461C-3D02-881A-F156-8862115C70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  <p:sp>
        <p:nvSpPr>
          <p:cNvPr id="9" name="Rounded Rectangle 16">
            <a:extLst>
              <a:ext uri="{FF2B5EF4-FFF2-40B4-BE49-F238E27FC236}">
                <a16:creationId xmlns:a16="http://schemas.microsoft.com/office/drawing/2014/main" id="{63552CAE-A6F0-E4E0-2ED0-59F86F4CD803}"/>
              </a:ext>
            </a:extLst>
          </p:cNvPr>
          <p:cNvSpPr/>
          <p:nvPr/>
        </p:nvSpPr>
        <p:spPr>
          <a:xfrm rot="5400000">
            <a:off x="4039065" y="-1396265"/>
            <a:ext cx="922080" cy="5328790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C96DBDC-759B-5E4C-906A-DA1BA4D9B794}"/>
              </a:ext>
            </a:extLst>
          </p:cNvPr>
          <p:cNvSpPr txBox="1"/>
          <p:nvPr/>
        </p:nvSpPr>
        <p:spPr>
          <a:xfrm>
            <a:off x="2008086" y="975742"/>
            <a:ext cx="498403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y-GB" sz="32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CERDD DEWIS PARCH</a:t>
            </a:r>
          </a:p>
        </p:txBody>
      </p:sp>
    </p:spTree>
    <p:extLst>
      <p:ext uri="{BB962C8B-B14F-4D97-AF65-F5344CB8AC3E}">
        <p14:creationId xmlns:p14="http://schemas.microsoft.com/office/powerpoint/2010/main" val="4220142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A8D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ounded Rectangle 16">
            <a:extLst>
              <a:ext uri="{FF2B5EF4-FFF2-40B4-BE49-F238E27FC236}">
                <a16:creationId xmlns:a16="http://schemas.microsoft.com/office/drawing/2014/main" id="{5CC397E0-5338-EC44-BE3D-225F25B75CC2}"/>
              </a:ext>
            </a:extLst>
          </p:cNvPr>
          <p:cNvSpPr/>
          <p:nvPr/>
        </p:nvSpPr>
        <p:spPr>
          <a:xfrm rot="5400000">
            <a:off x="3673810" y="-1516392"/>
            <a:ext cx="4487328" cy="10791369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746187" y="-3016879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7896568" y="-2268488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13" name="Rounded Rectangle 16">
            <a:extLst>
              <a:ext uri="{FF2B5EF4-FFF2-40B4-BE49-F238E27FC236}">
                <a16:creationId xmlns:a16="http://schemas.microsoft.com/office/drawing/2014/main" id="{91E2873D-7A61-CC48-663E-48FDAACC575A}"/>
              </a:ext>
            </a:extLst>
          </p:cNvPr>
          <p:cNvSpPr/>
          <p:nvPr/>
        </p:nvSpPr>
        <p:spPr>
          <a:xfrm rot="5400000">
            <a:off x="3918561" y="-1646151"/>
            <a:ext cx="4354878" cy="1062053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14" name="Rounded Rectangle 16">
            <a:extLst>
              <a:ext uri="{FF2B5EF4-FFF2-40B4-BE49-F238E27FC236}">
                <a16:creationId xmlns:a16="http://schemas.microsoft.com/office/drawing/2014/main" id="{BAE14904-B7DE-626A-F652-B82B0E05DF5B}"/>
              </a:ext>
            </a:extLst>
          </p:cNvPr>
          <p:cNvSpPr/>
          <p:nvPr/>
        </p:nvSpPr>
        <p:spPr>
          <a:xfrm rot="5400000">
            <a:off x="3979667" y="-907499"/>
            <a:ext cx="902800" cy="4573954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id="{030BC0B9-8C5E-690F-75D5-79753247810D}"/>
              </a:ext>
            </a:extLst>
          </p:cNvPr>
          <p:cNvSpPr txBox="1"/>
          <p:nvPr/>
        </p:nvSpPr>
        <p:spPr>
          <a:xfrm>
            <a:off x="254715" y="973672"/>
            <a:ext cx="826681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y-GB" sz="32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BETH YW PARCH?</a:t>
            </a:r>
          </a:p>
        </p:txBody>
      </p:sp>
      <p:sp>
        <p:nvSpPr>
          <p:cNvPr id="20" name="TextBox 1">
            <a:extLst>
              <a:ext uri="{FF2B5EF4-FFF2-40B4-BE49-F238E27FC236}">
                <a16:creationId xmlns:a16="http://schemas.microsoft.com/office/drawing/2014/main" id="{DAE2FB3B-9249-4ABD-0416-27A825764588}"/>
              </a:ext>
            </a:extLst>
          </p:cNvPr>
          <p:cNvSpPr txBox="1"/>
          <p:nvPr/>
        </p:nvSpPr>
        <p:spPr>
          <a:xfrm>
            <a:off x="106045" y="460756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y-GB" sz="20000" b="1" dirty="0">
                <a:solidFill>
                  <a:srgbClr val="1B1464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21" name="TextBox 4">
            <a:extLst>
              <a:ext uri="{FF2B5EF4-FFF2-40B4-BE49-F238E27FC236}">
                <a16:creationId xmlns:a16="http://schemas.microsoft.com/office/drawing/2014/main" id="{424340C4-B76C-A17D-2D00-4938CDFEAD81}"/>
              </a:ext>
            </a:extLst>
          </p:cNvPr>
          <p:cNvSpPr txBox="1"/>
          <p:nvPr/>
        </p:nvSpPr>
        <p:spPr>
          <a:xfrm rot="10800000">
            <a:off x="10367599" y="4016101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y-GB" sz="20000" b="1" dirty="0">
                <a:solidFill>
                  <a:srgbClr val="1B1464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F58FB81-C75D-12F1-C80A-CD379B6408F9}"/>
              </a:ext>
            </a:extLst>
          </p:cNvPr>
          <p:cNvSpPr txBox="1"/>
          <p:nvPr/>
        </p:nvSpPr>
        <p:spPr>
          <a:xfrm>
            <a:off x="2388637" y="2056756"/>
            <a:ext cx="7427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cy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2E95A5D-DCE8-1DB3-1014-F10ADE437DF3}"/>
              </a:ext>
            </a:extLst>
          </p:cNvPr>
          <p:cNvSpPr txBox="1"/>
          <p:nvPr/>
        </p:nvSpPr>
        <p:spPr>
          <a:xfrm>
            <a:off x="2593871" y="1417369"/>
            <a:ext cx="11433452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y-GB" sz="1500" b="1" dirty="0">
                <a:solidFill>
                  <a:schemeClr val="bg1"/>
                </a:solidFill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Diffiniad </a:t>
            </a:r>
            <a:r>
              <a:rPr lang="cy-GB" sz="1500" b="1" dirty="0" err="1">
                <a:solidFill>
                  <a:schemeClr val="bg1"/>
                </a:solidFill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Oxford</a:t>
            </a:r>
            <a:r>
              <a:rPr lang="cy-GB" sz="1500" b="1" dirty="0">
                <a:solidFill>
                  <a:schemeClr val="bg1"/>
                </a:solidFill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y-GB" sz="1500" b="1" dirty="0" err="1">
                <a:solidFill>
                  <a:schemeClr val="bg1"/>
                </a:solidFill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Languages</a:t>
            </a:r>
            <a:r>
              <a:rPr lang="cy-GB" sz="1500" b="1" dirty="0">
                <a:solidFill>
                  <a:schemeClr val="bg1"/>
                </a:solidFill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cy-GB" sz="1500" b="1" dirty="0">
              <a:solidFill>
                <a:schemeClr val="bg1"/>
              </a:solidFill>
              <a:effectLst/>
              <a:latin typeface="Cera Round Pro" panose="000005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72999A95-9355-D114-5513-0FA4A3432D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7260" y="6006804"/>
            <a:ext cx="2917368" cy="98308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4C0F880-74F5-D82B-E949-1B2FF5E533EB}"/>
              </a:ext>
            </a:extLst>
          </p:cNvPr>
          <p:cNvSpPr txBox="1"/>
          <p:nvPr/>
        </p:nvSpPr>
        <p:spPr>
          <a:xfrm>
            <a:off x="1029241" y="2546003"/>
            <a:ext cx="1015340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y-GB" sz="4800" b="1" dirty="0">
                <a:solidFill>
                  <a:srgbClr val="1B1464"/>
                </a:solidFill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Rhoi sylw teg i deimladau,dymuniadau neu hawliau pobl eraill</a:t>
            </a:r>
            <a:endParaRPr lang="cy-GB" sz="4800" b="1" dirty="0">
              <a:solidFill>
                <a:srgbClr val="1B1464"/>
              </a:solidFill>
              <a:latin typeface="Cera Round Pro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643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FB697F52-EA1E-DC05-9BBF-12E5BB91B7FE}"/>
              </a:ext>
            </a:extLst>
          </p:cNvPr>
          <p:cNvSpPr/>
          <p:nvPr/>
        </p:nvSpPr>
        <p:spPr>
          <a:xfrm rot="16200000">
            <a:off x="4121727" y="-1680271"/>
            <a:ext cx="3778623" cy="10603944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>
              <a:solidFill>
                <a:srgbClr val="1B1263"/>
              </a:solidFill>
            </a:endParaRPr>
          </a:p>
        </p:txBody>
      </p:sp>
      <p:sp>
        <p:nvSpPr>
          <p:cNvPr id="12" name="Rounded Rectangle 16">
            <a:extLst>
              <a:ext uri="{FF2B5EF4-FFF2-40B4-BE49-F238E27FC236}">
                <a16:creationId xmlns:a16="http://schemas.microsoft.com/office/drawing/2014/main" id="{E4DE469E-BC00-8F33-C7DB-1B922E57A82A}"/>
              </a:ext>
            </a:extLst>
          </p:cNvPr>
          <p:cNvSpPr/>
          <p:nvPr/>
        </p:nvSpPr>
        <p:spPr>
          <a:xfrm rot="16200000">
            <a:off x="4341258" y="-1771934"/>
            <a:ext cx="3595299" cy="10603944"/>
          </a:xfrm>
          <a:prstGeom prst="roundRect">
            <a:avLst>
              <a:gd name="adj" fmla="val 50000"/>
            </a:avLst>
          </a:prstGeom>
          <a:solidFill>
            <a:srgbClr val="8757E5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id="{030BC0B9-8C5E-690F-75D5-79753247810D}"/>
              </a:ext>
            </a:extLst>
          </p:cNvPr>
          <p:cNvSpPr txBox="1"/>
          <p:nvPr/>
        </p:nvSpPr>
        <p:spPr>
          <a:xfrm>
            <a:off x="4099662" y="1868044"/>
            <a:ext cx="7308600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y-GB" sz="7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A yw parch yn rhywbeth a gaiff ei haeddu?</a:t>
            </a:r>
          </a:p>
        </p:txBody>
      </p:sp>
      <p:sp>
        <p:nvSpPr>
          <p:cNvPr id="16" name="Rounded Rectangle 16">
            <a:extLst>
              <a:ext uri="{FF2B5EF4-FFF2-40B4-BE49-F238E27FC236}">
                <a16:creationId xmlns:a16="http://schemas.microsoft.com/office/drawing/2014/main" id="{5F368744-FF35-896B-5A89-99609D6D4A15}"/>
              </a:ext>
            </a:extLst>
          </p:cNvPr>
          <p:cNvSpPr/>
          <p:nvPr/>
        </p:nvSpPr>
        <p:spPr>
          <a:xfrm rot="15537429">
            <a:off x="8953681" y="4575473"/>
            <a:ext cx="1572163" cy="5475582"/>
          </a:xfrm>
          <a:prstGeom prst="roundRect">
            <a:avLst>
              <a:gd name="adj" fmla="val 50000"/>
            </a:avLst>
          </a:prstGeom>
          <a:solidFill>
            <a:srgbClr val="1B18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2" name="Rounded Rectangle 16">
            <a:extLst>
              <a:ext uri="{FF2B5EF4-FFF2-40B4-BE49-F238E27FC236}">
                <a16:creationId xmlns:a16="http://schemas.microsoft.com/office/drawing/2014/main" id="{D497F630-75D5-FC79-7420-4E93E582DF4F}"/>
              </a:ext>
            </a:extLst>
          </p:cNvPr>
          <p:cNvSpPr/>
          <p:nvPr/>
        </p:nvSpPr>
        <p:spPr>
          <a:xfrm rot="13169336">
            <a:off x="12350816" y="2468550"/>
            <a:ext cx="1422569" cy="5404484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23" name="Rounded Rectangle 16">
            <a:extLst>
              <a:ext uri="{FF2B5EF4-FFF2-40B4-BE49-F238E27FC236}">
                <a16:creationId xmlns:a16="http://schemas.microsoft.com/office/drawing/2014/main" id="{7094D47E-E2B3-BD94-FE0E-E43BEF454B24}"/>
              </a:ext>
            </a:extLst>
          </p:cNvPr>
          <p:cNvSpPr/>
          <p:nvPr/>
        </p:nvSpPr>
        <p:spPr>
          <a:xfrm rot="13169336">
            <a:off x="-2224841" y="-711520"/>
            <a:ext cx="1879818" cy="6021964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9B5D2D-7D48-F686-386B-FF3A96F3793D}"/>
              </a:ext>
            </a:extLst>
          </p:cNvPr>
          <p:cNvSpPr txBox="1"/>
          <p:nvPr/>
        </p:nvSpPr>
        <p:spPr>
          <a:xfrm>
            <a:off x="1854367" y="849782"/>
            <a:ext cx="2580759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34000" b="1" dirty="0">
                <a:solidFill>
                  <a:srgbClr val="1B1464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?</a:t>
            </a:r>
          </a:p>
        </p:txBody>
      </p:sp>
      <p:pic>
        <p:nvPicPr>
          <p:cNvPr id="3" name="Picture 2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17442ACB-0F40-4387-6633-04B9913ED0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012" y="6301873"/>
            <a:ext cx="2346540" cy="632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840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75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urple rectangle with white rectangle&#10;&#10;Description automatically generated">
            <a:extLst>
              <a:ext uri="{FF2B5EF4-FFF2-40B4-BE49-F238E27FC236}">
                <a16:creationId xmlns:a16="http://schemas.microsoft.com/office/drawing/2014/main" id="{D5F12A8E-DD02-7222-02E6-FF585630275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8355DC"/>
              </a:clrFrom>
              <a:clrTo>
                <a:srgbClr val="8355D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7359" y="0"/>
            <a:ext cx="13406718" cy="7541280"/>
          </a:xfrm>
          <a:prstGeom prst="rect">
            <a:avLst/>
          </a:prstGeom>
        </p:spPr>
      </p:pic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617349" y="-3319755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7896568" y="-2268488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1B17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567D46-0673-BF33-964D-985A1A0D84F8}"/>
              </a:ext>
            </a:extLst>
          </p:cNvPr>
          <p:cNvSpPr txBox="1"/>
          <p:nvPr/>
        </p:nvSpPr>
        <p:spPr>
          <a:xfrm>
            <a:off x="2687981" y="2525291"/>
            <a:ext cx="7782335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6500" b="1" dirty="0">
                <a:solidFill>
                  <a:srgbClr val="1B1464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Beth yw ystyr parch i mi?</a:t>
            </a:r>
            <a:endParaRPr lang="en-GB" sz="6500" b="1" dirty="0">
              <a:solidFill>
                <a:srgbClr val="1B1464"/>
              </a:solidFill>
              <a:latin typeface="Cera Round Pro" panose="00000500000000000000" pitchFamily="50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F58FB81-C75D-12F1-C80A-CD379B6408F9}"/>
              </a:ext>
            </a:extLst>
          </p:cNvPr>
          <p:cNvSpPr txBox="1"/>
          <p:nvPr/>
        </p:nvSpPr>
        <p:spPr>
          <a:xfrm>
            <a:off x="2382417" y="1974003"/>
            <a:ext cx="7427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E5A072-AA07-B35B-405C-D59C1A2A62E9}"/>
              </a:ext>
            </a:extLst>
          </p:cNvPr>
          <p:cNvSpPr txBox="1"/>
          <p:nvPr/>
        </p:nvSpPr>
        <p:spPr>
          <a:xfrm>
            <a:off x="9078422" y="1228397"/>
            <a:ext cx="248340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0" b="1" dirty="0">
                <a:solidFill>
                  <a:srgbClr val="8757E5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CE652B6-BBD3-0C8E-503D-D81FF54C5C35}"/>
              </a:ext>
            </a:extLst>
          </p:cNvPr>
          <p:cNvSpPr txBox="1"/>
          <p:nvPr/>
        </p:nvSpPr>
        <p:spPr>
          <a:xfrm>
            <a:off x="3106271" y="2383722"/>
            <a:ext cx="62125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dirty="0"/>
          </a:p>
        </p:txBody>
      </p:sp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5D3D122C-C75B-001A-32DB-449F29C8FA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158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A8D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white speech bubble on a purple background&#10;&#10;Description automatically generated">
            <a:extLst>
              <a:ext uri="{FF2B5EF4-FFF2-40B4-BE49-F238E27FC236}">
                <a16:creationId xmlns:a16="http://schemas.microsoft.com/office/drawing/2014/main" id="{280CCB1D-B47C-0257-3BE8-D57546E777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8355DC"/>
              </a:clrFrom>
              <a:clrTo>
                <a:srgbClr val="8355D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23" t="14436" r="16005" b="2830"/>
          <a:stretch/>
        </p:blipFill>
        <p:spPr>
          <a:xfrm>
            <a:off x="785728" y="922631"/>
            <a:ext cx="11015000" cy="6694557"/>
          </a:xfrm>
          <a:prstGeom prst="rect">
            <a:avLst/>
          </a:prstGeom>
        </p:spPr>
      </p:pic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746189" y="-3309956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7896568" y="-2560213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567D46-0673-BF33-964D-985A1A0D84F8}"/>
              </a:ext>
            </a:extLst>
          </p:cNvPr>
          <p:cNvSpPr txBox="1"/>
          <p:nvPr/>
        </p:nvSpPr>
        <p:spPr>
          <a:xfrm>
            <a:off x="1387285" y="1938434"/>
            <a:ext cx="9417429" cy="27835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y-GB" sz="3000" b="1" dirty="0">
                <a:solidFill>
                  <a:srgbClr val="1B1464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Cofia barchu safbwynt pob un, </a:t>
            </a:r>
          </a:p>
          <a:p>
            <a:pPr algn="ctr">
              <a:lnSpc>
                <a:spcPct val="150000"/>
              </a:lnSpc>
            </a:pPr>
            <a:r>
              <a:rPr lang="cy-GB" sz="3000" b="1" dirty="0">
                <a:solidFill>
                  <a:srgbClr val="1B1464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Cael anghydweld yw’n hawl diofyn.</a:t>
            </a:r>
          </a:p>
          <a:p>
            <a:pPr algn="ctr">
              <a:lnSpc>
                <a:spcPct val="150000"/>
              </a:lnSpc>
            </a:pPr>
            <a:r>
              <a:rPr lang="cy-GB" sz="3000" b="1" dirty="0">
                <a:solidFill>
                  <a:srgbClr val="1B1464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 Gwranda ar eraill, gwerthfawroga,</a:t>
            </a:r>
          </a:p>
          <a:p>
            <a:pPr algn="ctr">
              <a:lnSpc>
                <a:spcPct val="150000"/>
              </a:lnSpc>
            </a:pPr>
            <a:r>
              <a:rPr lang="cy-GB" sz="3000" b="1" dirty="0">
                <a:solidFill>
                  <a:srgbClr val="1B1464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Mae’n well na ffraeo a chweryla.</a:t>
            </a:r>
            <a:endParaRPr lang="cy-GB" sz="3000" b="1" dirty="0">
              <a:solidFill>
                <a:srgbClr val="1B1464"/>
              </a:solidFill>
              <a:latin typeface="Cera Round Pro" panose="00000500000000000000" pitchFamily="50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9C2FFEE-2D8E-77D8-536A-0A5759905DBE}"/>
              </a:ext>
            </a:extLst>
          </p:cNvPr>
          <p:cNvSpPr/>
          <p:nvPr/>
        </p:nvSpPr>
        <p:spPr>
          <a:xfrm>
            <a:off x="2154848" y="5494497"/>
            <a:ext cx="70339" cy="67132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516167-2218-B938-05A2-161ED54DDFF2}"/>
              </a:ext>
            </a:extLst>
          </p:cNvPr>
          <p:cNvSpPr txBox="1"/>
          <p:nvPr/>
        </p:nvSpPr>
        <p:spPr>
          <a:xfrm>
            <a:off x="1898" y="-199812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20000" b="1" dirty="0">
                <a:solidFill>
                  <a:srgbClr val="1B1464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83A146-B486-9B4D-6FC1-A3B4BB771938}"/>
              </a:ext>
            </a:extLst>
          </p:cNvPr>
          <p:cNvSpPr txBox="1"/>
          <p:nvPr/>
        </p:nvSpPr>
        <p:spPr>
          <a:xfrm rot="10800000">
            <a:off x="10253994" y="3971588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20000" b="1" dirty="0">
                <a:solidFill>
                  <a:srgbClr val="1B1464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pic>
        <p:nvPicPr>
          <p:cNvPr id="4" name="Picture 3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E5DBD166-277A-E7F0-D84E-4E40FEEA53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7260" y="6006804"/>
            <a:ext cx="2917368" cy="983080"/>
          </a:xfrm>
          <a:prstGeom prst="rect">
            <a:avLst/>
          </a:prstGeom>
        </p:spPr>
      </p:pic>
      <p:sp>
        <p:nvSpPr>
          <p:cNvPr id="8" name="Rounded Rectangle 16">
            <a:extLst>
              <a:ext uri="{FF2B5EF4-FFF2-40B4-BE49-F238E27FC236}">
                <a16:creationId xmlns:a16="http://schemas.microsoft.com/office/drawing/2014/main" id="{BA63A0B6-F62B-24CA-B885-6A9DA2D42912}"/>
              </a:ext>
            </a:extLst>
          </p:cNvPr>
          <p:cNvSpPr/>
          <p:nvPr/>
        </p:nvSpPr>
        <p:spPr>
          <a:xfrm rot="5400000">
            <a:off x="4039065" y="-1396265"/>
            <a:ext cx="922080" cy="5328790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8CA13C6-07E5-7528-6AD2-A883CA93C448}"/>
              </a:ext>
            </a:extLst>
          </p:cNvPr>
          <p:cNvSpPr txBox="1"/>
          <p:nvPr/>
        </p:nvSpPr>
        <p:spPr>
          <a:xfrm>
            <a:off x="2008086" y="975742"/>
            <a:ext cx="498403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y-GB" sz="32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CERDD DEWIS PARCH</a:t>
            </a:r>
          </a:p>
        </p:txBody>
      </p:sp>
    </p:spTree>
    <p:extLst>
      <p:ext uri="{BB962C8B-B14F-4D97-AF65-F5344CB8AC3E}">
        <p14:creationId xmlns:p14="http://schemas.microsoft.com/office/powerpoint/2010/main" val="629341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069515C4C01E4AB51222EDC3AFCB3B" ma:contentTypeVersion="13" ma:contentTypeDescription="Create a new document." ma:contentTypeScope="" ma:versionID="325ca87849dc9008ea5d56cd5aa57898">
  <xsd:schema xmlns:xsd="http://www.w3.org/2001/XMLSchema" xmlns:xs="http://www.w3.org/2001/XMLSchema" xmlns:p="http://schemas.microsoft.com/office/2006/metadata/properties" xmlns:ns2="25bce31e-210f-4595-b6f1-ad167b62b966" xmlns:ns3="16ae49f3-829e-48a4-b770-42088e17cf9e" targetNamespace="http://schemas.microsoft.com/office/2006/metadata/properties" ma:root="true" ma:fieldsID="0a737e42a372012122270de0f81db743" ns2:_="" ns3:_="">
    <xsd:import namespace="25bce31e-210f-4595-b6f1-ad167b62b966"/>
    <xsd:import namespace="16ae49f3-829e-48a4-b770-42088e17cf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bce31e-210f-4595-b6f1-ad167b62b9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15d4c797-396b-422f-9324-c7326d18571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ae49f3-829e-48a4-b770-42088e17cf9e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e6b1b432-1b3f-4e3d-84fa-547afe762041}" ma:internalName="TaxCatchAll" ma:showField="CatchAllData" ma:web="16ae49f3-829e-48a4-b770-42088e17cf9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6ae49f3-829e-48a4-b770-42088e17cf9e" xsi:nil="true"/>
    <lcf76f155ced4ddcb4097134ff3c332f xmlns="25bce31e-210f-4595-b6f1-ad167b62b96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01FFB5F-00B7-4393-9C60-CE859C0E71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bce31e-210f-4595-b6f1-ad167b62b966"/>
    <ds:schemaRef ds:uri="16ae49f3-829e-48a4-b770-42088e17cf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CFA7B3B-087D-4A4D-BC18-4FB748D3D12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7ABCA1-EFD1-4124-8D75-B9A677D4EB07}">
  <ds:schemaRefs>
    <ds:schemaRef ds:uri="http://purl.org/dc/terms/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16ae49f3-829e-48a4-b770-42088e17cf9e"/>
    <ds:schemaRef ds:uri="25bce31e-210f-4595-b6f1-ad167b62b96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643</Words>
  <Application>Microsoft Office PowerPoint</Application>
  <PresentationFormat>Widescreen</PresentationFormat>
  <Paragraphs>94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Aptos</vt:lpstr>
      <vt:lpstr>Aptos Display</vt:lpstr>
      <vt:lpstr>Arial</vt:lpstr>
      <vt:lpstr>Cera Pro</vt:lpstr>
      <vt:lpstr>Cera Round Pro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Luke Evason-Browning</dc:creator>
  <cp:lastModifiedBy>Thejashri Supriya</cp:lastModifiedBy>
  <cp:revision>18</cp:revision>
  <dcterms:created xsi:type="dcterms:W3CDTF">2024-08-12T13:06:58Z</dcterms:created>
  <dcterms:modified xsi:type="dcterms:W3CDTF">2024-10-25T13:33:22Z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0x010100CC069515C4C01E4AB51222EDC3AFCB3B</vt:lpwstr>
  </property>
  <property fmtid="{D5CDD505-2E9C-101B-9397-08002B2CF9AE}" pid="3" name="MediaServiceImageTags">
    <vt:lpwstr/>
  </property>
</Properties>
</file>