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309" r:id="rId7"/>
    <p:sldId id="312" r:id="rId8"/>
    <p:sldId id="260" r:id="rId9"/>
    <p:sldId id="310" r:id="rId10"/>
    <p:sldId id="313" r:id="rId11"/>
    <p:sldId id="31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86ED708-973C-0342-3504-C3FCABE63626}" name="Luke Evason-Browning" initials="LE" userId="S::LEvason-Browning@ncb.org.uk::3595951c-6db8-40c2-9ef3-7844efe92eaa" providerId="AD"/>
  <p188:author id="{605F7745-FD85-AAC2-3949-A7F25FEE8212}" name="Gareth Jones" initials="GJ" userId="064f93eea4b7da89" providerId="Windows Live"/>
  <p188:author id="{9E3C1D73-78F0-8DCD-BF71-61164EE955BA}" name="Martha Evans" initials="ME" userId="S::mevans@ncb.org.uk::3c1badc2-301d-4c55-ab15-e0004543ec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464"/>
    <a:srgbClr val="8757E5"/>
    <a:srgbClr val="3A8DFF"/>
    <a:srgbClr val="448DFF"/>
    <a:srgbClr val="1B1862"/>
    <a:srgbClr val="1B1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80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ejashri Supriya" userId="d4d6c1e8-7cc2-45cc-9019-63955266a5f2" providerId="ADAL" clId="{E40E8EDC-5E37-41C2-A1AB-D5A9F7EBDE17}"/>
    <pc:docChg chg="modSld">
      <pc:chgData name="Thejashri Supriya" userId="d4d6c1e8-7cc2-45cc-9019-63955266a5f2" providerId="ADAL" clId="{E40E8EDC-5E37-41C2-A1AB-D5A9F7EBDE17}" dt="2024-10-24T08:48:40.711" v="0" actId="1076"/>
      <pc:docMkLst>
        <pc:docMk/>
      </pc:docMkLst>
      <pc:sldChg chg="modSp mod">
        <pc:chgData name="Thejashri Supriya" userId="d4d6c1e8-7cc2-45cc-9019-63955266a5f2" providerId="ADAL" clId="{E40E8EDC-5E37-41C2-A1AB-D5A9F7EBDE17}" dt="2024-10-24T08:48:40.711" v="0" actId="1076"/>
        <pc:sldMkLst>
          <pc:docMk/>
          <pc:sldMk cId="1474604191" sldId="313"/>
        </pc:sldMkLst>
        <pc:spChg chg="mod">
          <ac:chgData name="Thejashri Supriya" userId="d4d6c1e8-7cc2-45cc-9019-63955266a5f2" providerId="ADAL" clId="{E40E8EDC-5E37-41C2-A1AB-D5A9F7EBDE17}" dt="2024-10-24T08:48:40.711" v="0" actId="1076"/>
          <ac:spMkLst>
            <pc:docMk/>
            <pc:sldMk cId="1474604191" sldId="313"/>
            <ac:spMk id="34" creationId="{E7DDBC59-A46B-345D-A9FE-6B3562B383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59D6-B80D-D556-2AB0-A6959652C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566AF-4B23-191D-0956-6AB6F5F0A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CF6BB-2E1C-D68E-F5D1-3B6C36E04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EAE7C-717F-1A16-15BB-2452C6A1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894D1-3B7A-3EBE-0036-2D392AE0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41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2EB08-6C90-5DA3-E841-AB92FF7E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CE72B-F608-86DB-F7CB-D7B094B71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1416C-0183-3426-5BE3-D3DC694F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4C9F9-763C-6CE6-2FCD-750910A6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E3BDC-0474-922F-4988-379AA4A88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6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2A3766-E299-7E0A-6673-93E3DF99F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D0D8B-9BBB-0156-396E-2DF07CB37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A5E2B-5A5F-502B-3A12-91BDB15A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AF24E-078E-901D-68A0-2D90D6F4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F9BD4-3D0F-5644-3D03-8B004F2F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9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7B16A-5739-C4A1-1485-C235D0ED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BDE93-88E4-A841-7E9D-CA76DE81E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01264-7004-E169-6FE9-EC5521C06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E9523-0AA7-E8A6-DAD4-8965B87B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0197F-BB27-26BA-C74A-AB894DEE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5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51EA-67C5-9DE9-CC57-2B57C3CF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6C9F6-0C8E-A4C7-888E-E39EC9C3F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C7876-257B-BF88-9913-8E0749D1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A83B1-9488-7B29-C548-6243CAD0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EA86C-E79C-F966-A1DD-D0C586BF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0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880C6-42CF-57AF-DBC2-064940EE4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ADF75-471C-5A36-AFB8-EC7F70722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818F7-08FC-15A1-9DAE-FE9400951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5B56B-1679-81C4-89ED-5EE822B0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B8D84-91F3-8A61-D7C6-EADE64CA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8F44B-8AAD-B821-D193-FA8AF3F7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1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976B-56ED-D331-54BB-10D593EC1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1CECA-7CAD-A08D-937B-B1DCC5CF3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C0591-3AFB-5F95-A03C-ACF15E703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7A049-5484-1C14-BE4C-39F554A3E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0CE8A-1B3A-73D7-D77B-20B67D8AE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073A7-4700-B338-45F4-304EEDCA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59F01-7DFE-5548-68D1-1586100A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E7E6E-68CB-FFF3-0AA2-2153E091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3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19ABE-5C15-6F52-DB6E-0C74D0C90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1D1F8-40AF-7937-E4A7-62E0415F9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AE946-5D89-1E61-8F12-5FACDAE6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EB603-FE5A-A5F6-EC50-1355D0FB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B64D1-BDC8-F9FE-477F-80C1800DE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FF786-D21A-6C5F-A479-047BA93D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B2651-A645-32EE-DCEB-37F4590A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6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58B6-97E8-7949-B37B-5291A71D8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45E05-755A-7F6B-7A80-EFD0E798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12D17-49C8-5082-C4AD-B954BC208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B4583-0A12-BF6B-AFAC-BA92D2D4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66D76-B7FA-1CF6-1A40-5582F2CD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40CD5-778F-ED8F-B781-984B3BF6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7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9017-3514-AB06-2A01-E3C012490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59FE47-C2E0-55D4-A0F8-E80E39999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85182-AC62-85A1-4964-2FA6E49B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D9A7B-37AD-4696-42C8-F2D50DB1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FE5BE-7F5B-AB95-425B-32CEEB61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EA8E8-0035-2FB8-AD77-37B1B4BD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6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569FE-B3F7-6134-979C-C415214A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3AD4-6618-7348-084F-CCE245CC4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67058-5939-8918-1488-76A86AC88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0DA04-6505-3AE0-6D20-1E4DB02FC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AF0A6-1B5F-0224-110D-9AF5F8FC8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23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2.png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26919" y="3731198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2" name="Picture 2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F30B38A-1286-FDD3-FD92-F5F063179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94" y="5318262"/>
            <a:ext cx="4705407" cy="1585604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839830" y="1516781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070447" y="5874129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615407" y="1919277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54019" y="4323203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2775082-0D04-BEE5-B7C1-1C9D980D7A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6783" y="-1334224"/>
            <a:ext cx="9526448" cy="952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59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1" y="931292"/>
            <a:ext cx="3782970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16">
            <a:extLst>
              <a:ext uri="{FF2B5EF4-FFF2-40B4-BE49-F238E27FC236}">
                <a16:creationId xmlns:a16="http://schemas.microsoft.com/office/drawing/2014/main" id="{5ABE0E64-404A-24C2-0011-CFE4728ACEB3}"/>
              </a:ext>
            </a:extLst>
          </p:cNvPr>
          <p:cNvSpPr/>
          <p:nvPr/>
        </p:nvSpPr>
        <p:spPr>
          <a:xfrm rot="5400000">
            <a:off x="5689496" y="-2063345"/>
            <a:ext cx="1000117" cy="578075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8C642A86-1796-8F1D-A638-B0AB665F5952}"/>
              </a:ext>
            </a:extLst>
          </p:cNvPr>
          <p:cNvSpPr/>
          <p:nvPr/>
        </p:nvSpPr>
        <p:spPr>
          <a:xfrm rot="5400000">
            <a:off x="5825840" y="-2151130"/>
            <a:ext cx="945144" cy="5780751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20" y="2801468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0E1A1EB-9CA8-E24B-43AC-4810CC4E2C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7422120" y="3645846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0BFCC819-AE2F-DBC1-0C86-6CBDF26CF2B7}"/>
              </a:ext>
            </a:extLst>
          </p:cNvPr>
          <p:cNvSpPr txBox="1"/>
          <p:nvPr/>
        </p:nvSpPr>
        <p:spPr>
          <a:xfrm>
            <a:off x="738433" y="1479710"/>
            <a:ext cx="1071513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O feysydd chwarae i’r Senedd, o’n cartrefi i’n ffonau, yn ystod Wythnos Gwrth-fwlio eleni, dewch i ni ‘Ddewis Parch’ a threchu bwlio sy’n effeithio’n negyddol ar filiynau o fywydau ifanc.</a:t>
            </a:r>
            <a:br>
              <a:rPr lang="cy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br>
              <a:rPr lang="cy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cy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Eleni, byddwn yn grymuso plant a phobl ifanc i beidio â dewis bwlio, hyd yn oed pan fyddwn yn anghytuno, ac atgoffa oedolion i arwain trwy osod esiampl, ar-lein ac yn y byd go iawn.</a:t>
            </a:r>
            <a:br>
              <a:rPr lang="cy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br>
              <a:rPr lang="cy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cy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Dychmygwch fyd ble mae parch a charedigrwydd yn ffynnu – mae hynny’n fwy na breuddwyd, gall ddigwydd trwy ein dewisiadau ni. Ymunwch â ni yn ystod Wythnos Gwrth-fwlio Eleni ac ymrwymwch i’n hymgyrch ‘Dewiswch Barch’. Beth wnewch chi ddewis?</a:t>
            </a:r>
            <a:endParaRPr lang="cy-GB" sz="24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8" name="TextBox 14">
            <a:extLst>
              <a:ext uri="{FF2B5EF4-FFF2-40B4-BE49-F238E27FC236}">
                <a16:creationId xmlns:a16="http://schemas.microsoft.com/office/drawing/2014/main" id="{F2481FCD-ACB4-97A0-DCBE-81EBA1B2402B}"/>
              </a:ext>
            </a:extLst>
          </p:cNvPr>
          <p:cNvSpPr txBox="1"/>
          <p:nvPr/>
        </p:nvSpPr>
        <p:spPr>
          <a:xfrm>
            <a:off x="1910291" y="363743"/>
            <a:ext cx="889816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8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GALWAD I WEITHREDU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D6E46CF-8BE4-830B-8538-6CEBDB8FC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35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3233D655-834C-AC87-D953-788131475CBB}"/>
              </a:ext>
            </a:extLst>
          </p:cNvPr>
          <p:cNvSpPr/>
          <p:nvPr/>
        </p:nvSpPr>
        <p:spPr>
          <a:xfrm rot="5400000">
            <a:off x="3605153" y="-1447206"/>
            <a:ext cx="4389211" cy="106205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769773" y="-1599169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3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9644314" y="-2727132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621867" y="-2375593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49D777-FBE6-B9A2-12D8-85B9582764B6}"/>
              </a:ext>
            </a:extLst>
          </p:cNvPr>
          <p:cNvSpPr txBox="1"/>
          <p:nvPr/>
        </p:nvSpPr>
        <p:spPr>
          <a:xfrm>
            <a:off x="1612247" y="2025607"/>
            <a:ext cx="896750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y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Unigolyn neu grŵp yn cael ei niweidio’n fwriadol dro ar ôl tro gan unigolyn neu grŵp arall, pan fydd y berthynas yn cynnwys anghydbwysedd grym. Gall bwlio fod yn gorfforol, yn eiriol neu’n seicolegol.</a:t>
            </a:r>
          </a:p>
          <a:p>
            <a:pPr algn="ctr"/>
            <a:r>
              <a:rPr lang="cy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 </a:t>
            </a:r>
          </a:p>
          <a:p>
            <a:pPr algn="ctr"/>
            <a:r>
              <a:rPr lang="cy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Gall ddigwydd wyneb yn wyneb neu ar-lein.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64807" y="440557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111261" y="4141739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4135338" y="-1335023"/>
            <a:ext cx="94514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4A1DFD-9DDB-B1C6-854C-0DFCE1EADAFB}"/>
              </a:ext>
            </a:extLst>
          </p:cNvPr>
          <p:cNvSpPr txBox="1"/>
          <p:nvPr/>
        </p:nvSpPr>
        <p:spPr>
          <a:xfrm>
            <a:off x="112753" y="950901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y-GB" sz="32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BETH YW BWLIO?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0D5E0D-761B-46F8-5357-56A0D9741F70}"/>
              </a:ext>
            </a:extLst>
          </p:cNvPr>
          <p:cNvSpPr txBox="1"/>
          <p:nvPr/>
        </p:nvSpPr>
        <p:spPr>
          <a:xfrm>
            <a:off x="2480040" y="1412420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1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Diffiniad y Gynghrair Gwrth-fwlio</a:t>
            </a:r>
          </a:p>
        </p:txBody>
      </p:sp>
      <p:pic>
        <p:nvPicPr>
          <p:cNvPr id="11" name="Picture 10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4EB5772F-C4E6-F0D4-DD02-F24045D37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930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785730" y="1025197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617350" y="-3291217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83812" y="-2321232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5002064" y="1894573"/>
            <a:ext cx="560363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48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Pa mor dda ydym ni, fel cymdeithas, yn dangos parch at ein gilydd?</a:t>
            </a:r>
            <a:endParaRPr lang="cy-GB" sz="48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2417" y="2029635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y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C2FFEE-2D8E-77D8-536A-0A5759905DBE}"/>
              </a:ext>
            </a:extLst>
          </p:cNvPr>
          <p:cNvSpPr/>
          <p:nvPr/>
        </p:nvSpPr>
        <p:spPr>
          <a:xfrm>
            <a:off x="2145323" y="5598606"/>
            <a:ext cx="70339" cy="67132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E5A072-AA07-B35B-405C-D59C1A2A62E9}"/>
              </a:ext>
            </a:extLst>
          </p:cNvPr>
          <p:cNvSpPr txBox="1"/>
          <p:nvPr/>
        </p:nvSpPr>
        <p:spPr>
          <a:xfrm>
            <a:off x="2494328" y="750682"/>
            <a:ext cx="388079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3000" b="1" dirty="0">
                <a:solidFill>
                  <a:srgbClr val="8757E5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CEA44EFD-2551-8F5B-114D-E0400B052A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142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8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73810" y="-1541795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>
              <a:solidFill>
                <a:srgbClr val="1B1464"/>
              </a:solidFill>
            </a:endParaRPr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671554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3979667" y="-932902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106045" y="973544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BETH YW PARCH?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029241" y="2452591"/>
            <a:ext cx="1015340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y-GB" sz="4800" b="1" dirty="0">
                <a:solidFill>
                  <a:srgbClr val="1B1464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Rhoi sylw teg i deimladau,dymuniadau neu hawliau pobl eraill</a:t>
            </a:r>
            <a:endParaRPr lang="cy-GB" sz="48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106045" y="435353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y-GB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8637" y="203135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y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E910C1-13E1-D64B-7BAB-B96E9B26C2CA}"/>
              </a:ext>
            </a:extLst>
          </p:cNvPr>
          <p:cNvSpPr txBox="1"/>
          <p:nvPr/>
        </p:nvSpPr>
        <p:spPr>
          <a:xfrm>
            <a:off x="2487993" y="1448872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Diffiniad </a:t>
            </a:r>
            <a:r>
              <a:rPr lang="cy-GB" sz="1500" b="1" dirty="0" err="1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Oxford</a:t>
            </a:r>
            <a:r>
              <a:rPr lang="cy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y-GB" sz="1500" b="1" dirty="0" err="1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Languages</a:t>
            </a:r>
            <a:r>
              <a:rPr lang="cy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y-GB" sz="1500" b="1" dirty="0">
              <a:solidFill>
                <a:schemeClr val="bg1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A1AB2DC8-754B-0344-81E4-008C75FBE1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60" y="6006804"/>
            <a:ext cx="2917368" cy="9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139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940366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pic>
        <p:nvPicPr>
          <p:cNvPr id="26" name="Picture 2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4A62143-AEF2-A858-AA6E-76C7393CBF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 rot="16200000">
            <a:off x="-185489" y="3922704"/>
            <a:ext cx="3101992" cy="2768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504263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97745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pic>
        <p:nvPicPr>
          <p:cNvPr id="21" name="Picture 2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1AD59B8B-4E24-630E-7EB8-E8C726936C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7" y="5383707"/>
            <a:ext cx="2122713" cy="150585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FB9FB4A9-5D88-347C-85BD-769ED20B9BB1}"/>
              </a:ext>
            </a:extLst>
          </p:cNvPr>
          <p:cNvSpPr/>
          <p:nvPr/>
        </p:nvSpPr>
        <p:spPr>
          <a:xfrm>
            <a:off x="7726919" y="3731198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35C74E9-9A56-5B7E-47F9-A4D489420BC3}"/>
              </a:ext>
            </a:extLst>
          </p:cNvPr>
          <p:cNvGrpSpPr/>
          <p:nvPr/>
        </p:nvGrpSpPr>
        <p:grpSpPr>
          <a:xfrm>
            <a:off x="6567090" y="274077"/>
            <a:ext cx="5358600" cy="1077565"/>
            <a:chOff x="3352800" y="259047"/>
            <a:chExt cx="5358600" cy="1077565"/>
          </a:xfrm>
        </p:grpSpPr>
        <p:sp>
          <p:nvSpPr>
            <p:cNvPr id="6" name="Rounded Rectangle 16">
              <a:extLst>
                <a:ext uri="{FF2B5EF4-FFF2-40B4-BE49-F238E27FC236}">
                  <a16:creationId xmlns:a16="http://schemas.microsoft.com/office/drawing/2014/main" id="{E36E69BF-2E3B-F313-1201-7DB23B826675}"/>
                </a:ext>
              </a:extLst>
            </p:cNvPr>
            <p:cNvSpPr/>
            <p:nvPr/>
          </p:nvSpPr>
          <p:spPr>
            <a:xfrm rot="5400000">
              <a:off x="5474558" y="-1862711"/>
              <a:ext cx="1077565" cy="5321081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57150">
              <a:solidFill>
                <a:srgbClr val="1B186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y-GB" dirty="0"/>
            </a:p>
          </p:txBody>
        </p:sp>
        <p:sp>
          <p:nvSpPr>
            <p:cNvPr id="7" name="Rounded Rectangle 16">
              <a:extLst>
                <a:ext uri="{FF2B5EF4-FFF2-40B4-BE49-F238E27FC236}">
                  <a16:creationId xmlns:a16="http://schemas.microsoft.com/office/drawing/2014/main" id="{8055799C-E774-3F76-82D4-F70FACA292CF}"/>
                </a:ext>
              </a:extLst>
            </p:cNvPr>
            <p:cNvSpPr/>
            <p:nvPr/>
          </p:nvSpPr>
          <p:spPr>
            <a:xfrm rot="5400000">
              <a:off x="5606945" y="-1803026"/>
              <a:ext cx="911087" cy="5131398"/>
            </a:xfrm>
            <a:prstGeom prst="roundRect">
              <a:avLst>
                <a:gd name="adj" fmla="val 50000"/>
              </a:avLst>
            </a:prstGeom>
            <a:solidFill>
              <a:srgbClr val="8757E5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y-GB" dirty="0"/>
            </a:p>
          </p:txBody>
        </p:sp>
        <p:sp>
          <p:nvSpPr>
            <p:cNvPr id="9" name="TextBox 14">
              <a:extLst>
                <a:ext uri="{FF2B5EF4-FFF2-40B4-BE49-F238E27FC236}">
                  <a16:creationId xmlns:a16="http://schemas.microsoft.com/office/drawing/2014/main" id="{08498980-A0F6-7617-1BD9-C42C3D51664D}"/>
                </a:ext>
              </a:extLst>
            </p:cNvPr>
            <p:cNvSpPr txBox="1"/>
            <p:nvPr/>
          </p:nvSpPr>
          <p:spPr>
            <a:xfrm>
              <a:off x="3451096" y="449897"/>
              <a:ext cx="5260304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y-GB" sz="3500" b="1" dirty="0">
                  <a:solidFill>
                    <a:schemeClr val="bg1"/>
                  </a:solidFill>
                  <a:latin typeface="Cera Round Pro" panose="00000500000000000000" pitchFamily="50" charset="0"/>
                  <a:cs typeface="Segoe UI" panose="020B0502040204020203" pitchFamily="34" charset="0"/>
                </a:rPr>
                <a:t>PARCH AR WAITH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105309D4-1338-14F0-E812-4EBC7921DC4D}"/>
              </a:ext>
            </a:extLst>
          </p:cNvPr>
          <p:cNvSpPr txBox="1"/>
          <p:nvPr/>
        </p:nvSpPr>
        <p:spPr>
          <a:xfrm>
            <a:off x="7420353" y="2690118"/>
            <a:ext cx="400540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y-GB" sz="2000" b="1" i="0" dirty="0">
                <a:solidFill>
                  <a:srgbClr val="FFFFFF"/>
                </a:solidFill>
                <a:effectLst/>
                <a:latin typeface="Cera Round Pro" panose="00000500000000000000" pitchFamily="50" charset="0"/>
              </a:rPr>
              <a:t>Mae dangos parch at eraill, hunan-barch, a chael eich parchu yn elfennau cydgysylltiedig sy’n hanfodol ar gyfer meithrin rhyngweithio iach a chadarnhaol.</a:t>
            </a:r>
            <a:endParaRPr lang="cy-GB" sz="2000" b="1" dirty="0">
              <a:latin typeface="Cera Round Pro" panose="00000500000000000000" pitchFamily="50" charset="0"/>
            </a:endParaRPr>
          </a:p>
        </p:txBody>
      </p:sp>
      <p:pic>
        <p:nvPicPr>
          <p:cNvPr id="31" name="Picture 3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42CC307-BF61-F10D-7703-2FC06C21E2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5530015" y="61081"/>
            <a:ext cx="453879" cy="587718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A68C8EB-AF20-F7EC-07D8-7B2A917302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281272" y="1607534"/>
            <a:ext cx="902043" cy="830365"/>
          </a:xfrm>
          <a:prstGeom prst="rect">
            <a:avLst/>
          </a:prstGeom>
        </p:spPr>
      </p:pic>
      <p:pic>
        <p:nvPicPr>
          <p:cNvPr id="33" name="Picture 3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8426E7EF-818B-AD70-A526-7D654179B1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8054715" y="5651503"/>
            <a:ext cx="734959" cy="861775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16C38770-384F-EAC8-B4F5-EAA33AA1F6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19653" y="3139063"/>
            <a:ext cx="472285" cy="531341"/>
          </a:xfrm>
          <a:prstGeom prst="rect">
            <a:avLst/>
          </a:prstGeom>
        </p:spPr>
      </p:pic>
      <p:pic>
        <p:nvPicPr>
          <p:cNvPr id="35" name="Picture 3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D73CF0E-9123-283B-76B7-61DBC4DE31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155126" y="1282929"/>
            <a:ext cx="902043" cy="830365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475827C-B8C3-8EA7-74B3-4374AAE778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411793" y="5715715"/>
            <a:ext cx="453879" cy="587718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54F3AC7-12A3-AE68-9EBF-4CDACB7954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10649846" y="5066028"/>
            <a:ext cx="667265" cy="741405"/>
          </a:xfrm>
          <a:prstGeom prst="rect">
            <a:avLst/>
          </a:prstGeom>
        </p:spPr>
      </p:pic>
      <p:pic>
        <p:nvPicPr>
          <p:cNvPr id="41" name="Picture 4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8212419-CF01-5871-881E-C459A05DE8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6096000" y="5989138"/>
            <a:ext cx="453879" cy="587718"/>
          </a:xfrm>
          <a:prstGeom prst="rect">
            <a:avLst/>
          </a:prstGeom>
        </p:spPr>
      </p:pic>
      <p:pic>
        <p:nvPicPr>
          <p:cNvPr id="19" name="Picture 1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25AED14-914A-6598-4317-6DBF9644F6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7756" y="69102"/>
            <a:ext cx="2917371" cy="983081"/>
          </a:xfrm>
          <a:prstGeom prst="rect">
            <a:avLst/>
          </a:prstGeom>
        </p:spPr>
      </p:pic>
      <p:pic>
        <p:nvPicPr>
          <p:cNvPr id="5" name="Picture 4" descr="A circle with text on it&#10;&#10;Description automatically generated">
            <a:extLst>
              <a:ext uri="{FF2B5EF4-FFF2-40B4-BE49-F238E27FC236}">
                <a16:creationId xmlns:a16="http://schemas.microsoft.com/office/drawing/2014/main" id="{B43124D1-4DD9-322A-C710-6DACA16436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5693" y="-2835111"/>
            <a:ext cx="11923826" cy="1192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7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720714" y="1023015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BD540AE7-60F1-6455-5BD4-A2E008898C37}"/>
              </a:ext>
            </a:extLst>
          </p:cNvPr>
          <p:cNvSpPr/>
          <p:nvPr/>
        </p:nvSpPr>
        <p:spPr>
          <a:xfrm rot="5400000">
            <a:off x="5103785" y="-2963572"/>
            <a:ext cx="1766420" cy="889816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3057933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1054256" y="3512559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-297423" y="2888171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132335" y="5982098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087283" y="6231326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5619515" y="-377118"/>
            <a:ext cx="734959" cy="861775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027162" y="205395"/>
            <a:ext cx="453879" cy="587718"/>
          </a:xfrm>
          <a:prstGeom prst="rect">
            <a:avLst/>
          </a:prstGeom>
        </p:spPr>
      </p:pic>
      <p:sp>
        <p:nvSpPr>
          <p:cNvPr id="6" name="Rounded Rectangle 16">
            <a:extLst>
              <a:ext uri="{FF2B5EF4-FFF2-40B4-BE49-F238E27FC236}">
                <a16:creationId xmlns:a16="http://schemas.microsoft.com/office/drawing/2014/main" id="{6D83570B-FEB1-02D4-64BA-0EBEF368C676}"/>
              </a:ext>
            </a:extLst>
          </p:cNvPr>
          <p:cNvSpPr/>
          <p:nvPr/>
        </p:nvSpPr>
        <p:spPr>
          <a:xfrm rot="5400000">
            <a:off x="5247387" y="-3046495"/>
            <a:ext cx="1695648" cy="8861590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/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A8EA4B01-A23F-244C-D79D-7FCC88073AE9}"/>
              </a:ext>
            </a:extLst>
          </p:cNvPr>
          <p:cNvSpPr txBox="1"/>
          <p:nvPr/>
        </p:nvSpPr>
        <p:spPr>
          <a:xfrm>
            <a:off x="1683258" y="537651"/>
            <a:ext cx="889816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y-GB" sz="35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AT BWY ALLWCH CHI DROI I OS BYDDWCH YN DYMUNO SIARAD Â RHYWUN YN YR YSGOL?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D80DA7-054F-220A-D0D0-4244663E9C7C}"/>
              </a:ext>
            </a:extLst>
          </p:cNvPr>
          <p:cNvSpPr/>
          <p:nvPr/>
        </p:nvSpPr>
        <p:spPr>
          <a:xfrm>
            <a:off x="1762866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D39768-375C-80E3-09D6-6AADDB3B7813}"/>
              </a:ext>
            </a:extLst>
          </p:cNvPr>
          <p:cNvSpPr/>
          <p:nvPr/>
        </p:nvSpPr>
        <p:spPr>
          <a:xfrm>
            <a:off x="4903637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EACA7E-4799-93F7-AF61-A8C16AA0291F}"/>
              </a:ext>
            </a:extLst>
          </p:cNvPr>
          <p:cNvSpPr/>
          <p:nvPr/>
        </p:nvSpPr>
        <p:spPr>
          <a:xfrm>
            <a:off x="7974805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pic>
        <p:nvPicPr>
          <p:cNvPr id="23" name="Graphic 22" descr="Raised hand with solid fill">
            <a:extLst>
              <a:ext uri="{FF2B5EF4-FFF2-40B4-BE49-F238E27FC236}">
                <a16:creationId xmlns:a16="http://schemas.microsoft.com/office/drawing/2014/main" id="{43CEA8DC-53B9-2083-CBD9-E86705003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1226179" y="2441096"/>
            <a:ext cx="773093" cy="773093"/>
          </a:xfrm>
          <a:prstGeom prst="rect">
            <a:avLst/>
          </a:prstGeom>
        </p:spPr>
      </p:pic>
      <p:pic>
        <p:nvPicPr>
          <p:cNvPr id="25" name="Graphic 24" descr="Raised hand with solid fill">
            <a:extLst>
              <a:ext uri="{FF2B5EF4-FFF2-40B4-BE49-F238E27FC236}">
                <a16:creationId xmlns:a16="http://schemas.microsoft.com/office/drawing/2014/main" id="{2D8232B7-0EC9-1297-61FD-B37AB12DE1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4377428" y="2461545"/>
            <a:ext cx="773093" cy="773093"/>
          </a:xfrm>
          <a:prstGeom prst="rect">
            <a:avLst/>
          </a:prstGeom>
        </p:spPr>
      </p:pic>
      <p:pic>
        <p:nvPicPr>
          <p:cNvPr id="26" name="Graphic 25" descr="Raised hand with solid fill">
            <a:extLst>
              <a:ext uri="{FF2B5EF4-FFF2-40B4-BE49-F238E27FC236}">
                <a16:creationId xmlns:a16="http://schemas.microsoft.com/office/drawing/2014/main" id="{885363CE-130C-5FEE-D83A-8041473C4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7452605" y="2455675"/>
            <a:ext cx="773093" cy="773093"/>
          </a:xfrm>
          <a:prstGeom prst="rect">
            <a:avLst/>
          </a:prstGeom>
        </p:spPr>
      </p:pic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C5CB5DE1-58CE-0DF4-BF0A-EF60D09E4603}"/>
              </a:ext>
            </a:extLst>
          </p:cNvPr>
          <p:cNvSpPr/>
          <p:nvPr/>
        </p:nvSpPr>
        <p:spPr>
          <a:xfrm rot="5400000">
            <a:off x="2729226" y="4361838"/>
            <a:ext cx="400110" cy="288200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DDBC59-A46B-345D-A9FE-6B3562B38376}"/>
              </a:ext>
            </a:extLst>
          </p:cNvPr>
          <p:cNvSpPr txBox="1"/>
          <p:nvPr/>
        </p:nvSpPr>
        <p:spPr>
          <a:xfrm>
            <a:off x="1595194" y="5610027"/>
            <a:ext cx="2965786" cy="38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19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Enw’r aelod o'r staff yma</a:t>
            </a:r>
          </a:p>
        </p:txBody>
      </p:sp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8E4F0E83-F199-2B0E-FDB8-B6D14A6F70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810490" y="6219447"/>
            <a:ext cx="453879" cy="587718"/>
          </a:xfrm>
          <a:prstGeom prst="rect">
            <a:avLst/>
          </a:prstGeom>
        </p:spPr>
      </p:pic>
      <p:pic>
        <p:nvPicPr>
          <p:cNvPr id="41" name="Picture 4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C226B6D-4699-58E9-2B93-1A5520FFC4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366867" y="3709359"/>
            <a:ext cx="472285" cy="531341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21477BE-C6AF-8753-4BBF-2252242C2A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24" name="Rounded Rectangle 16">
            <a:extLst>
              <a:ext uri="{FF2B5EF4-FFF2-40B4-BE49-F238E27FC236}">
                <a16:creationId xmlns:a16="http://schemas.microsoft.com/office/drawing/2014/main" id="{A08C476C-F837-BF57-4767-69E7D3042B78}"/>
              </a:ext>
            </a:extLst>
          </p:cNvPr>
          <p:cNvSpPr/>
          <p:nvPr/>
        </p:nvSpPr>
        <p:spPr>
          <a:xfrm rot="5400000">
            <a:off x="5891179" y="4355706"/>
            <a:ext cx="400110" cy="288200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B92543-D7E3-C060-020F-735107FB2B0F}"/>
              </a:ext>
            </a:extLst>
          </p:cNvPr>
          <p:cNvSpPr txBox="1"/>
          <p:nvPr/>
        </p:nvSpPr>
        <p:spPr>
          <a:xfrm>
            <a:off x="4840929" y="5594227"/>
            <a:ext cx="2965786" cy="38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19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Enw’r aelod o'r staff yma</a:t>
            </a:r>
          </a:p>
        </p:txBody>
      </p:sp>
      <p:sp>
        <p:nvSpPr>
          <p:cNvPr id="33" name="Rounded Rectangle 16">
            <a:extLst>
              <a:ext uri="{FF2B5EF4-FFF2-40B4-BE49-F238E27FC236}">
                <a16:creationId xmlns:a16="http://schemas.microsoft.com/office/drawing/2014/main" id="{54A89F25-7521-B2D6-F756-FA6FCFF26312}"/>
              </a:ext>
            </a:extLst>
          </p:cNvPr>
          <p:cNvSpPr/>
          <p:nvPr/>
        </p:nvSpPr>
        <p:spPr>
          <a:xfrm rot="5400000">
            <a:off x="9090818" y="4365374"/>
            <a:ext cx="400110" cy="288200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y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5F6E2BE-2D02-AAD6-0252-EB002677FC52}"/>
              </a:ext>
            </a:extLst>
          </p:cNvPr>
          <p:cNvSpPr txBox="1"/>
          <p:nvPr/>
        </p:nvSpPr>
        <p:spPr>
          <a:xfrm>
            <a:off x="7974805" y="5612042"/>
            <a:ext cx="2965786" cy="38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19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Enw’r aelod o'r staff yma</a:t>
            </a:r>
          </a:p>
        </p:txBody>
      </p:sp>
    </p:spTree>
    <p:extLst>
      <p:ext uri="{BB962C8B-B14F-4D97-AF65-F5344CB8AC3E}">
        <p14:creationId xmlns:p14="http://schemas.microsoft.com/office/powerpoint/2010/main" val="1474604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405419" y="1504314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616161" y="6072854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4546923" y="1529050"/>
            <a:ext cx="453879" cy="587718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09C05007-A139-7554-C305-BD4593C6EAE3}"/>
              </a:ext>
            </a:extLst>
          </p:cNvPr>
          <p:cNvSpPr/>
          <p:nvPr/>
        </p:nvSpPr>
        <p:spPr>
          <a:xfrm rot="10800000">
            <a:off x="6095997" y="1806707"/>
            <a:ext cx="45719" cy="406742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04E4BCE7-2F4A-A0DA-D9F8-802E1E9041BD}"/>
              </a:ext>
            </a:extLst>
          </p:cNvPr>
          <p:cNvSpPr txBox="1"/>
          <p:nvPr/>
        </p:nvSpPr>
        <p:spPr>
          <a:xfrm>
            <a:off x="6506993" y="1919277"/>
            <a:ext cx="4409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 err="1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Dydd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Llun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11 – </a:t>
            </a:r>
            <a:r>
              <a:rPr lang="en-US" sz="3000" b="1" dirty="0" err="1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Dydd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Gwener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15 </a:t>
            </a:r>
            <a:r>
              <a:rPr lang="en-US" sz="3000" b="1" dirty="0" err="1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Tachwedd</a:t>
            </a:r>
            <a:endParaRPr lang="en-US" sz="3000" b="1" dirty="0">
              <a:solidFill>
                <a:schemeClr val="bg1"/>
              </a:solidFill>
              <a:latin typeface="Cera Round Pro" panose="00000500000000000000" pitchFamily="50" charset="0"/>
              <a:cs typeface="Segoe UI" panose="020B0502040204020203" pitchFamily="34" charset="0"/>
            </a:endParaRPr>
          </a:p>
        </p:txBody>
      </p:sp>
      <p:pic>
        <p:nvPicPr>
          <p:cNvPr id="17" name="Graphic 16" descr="Line arrow: Clockwise curve with solid fill">
            <a:extLst>
              <a:ext uri="{FF2B5EF4-FFF2-40B4-BE49-F238E27FC236}">
                <a16:creationId xmlns:a16="http://schemas.microsoft.com/office/drawing/2014/main" id="{433FD81C-EEF7-B5AF-6529-BEFC38E8F7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2006444">
            <a:off x="10018522" y="1310091"/>
            <a:ext cx="709717" cy="709717"/>
          </a:xfrm>
          <a:prstGeom prst="rect">
            <a:avLst/>
          </a:prstGeom>
        </p:spPr>
      </p:pic>
      <p:pic>
        <p:nvPicPr>
          <p:cNvPr id="27" name="Picture 2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5042B09-58FA-D280-8E05-0A1F88C72B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7491600" y="5596313"/>
            <a:ext cx="734959" cy="861775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45CA722-CB66-0BF7-2397-800B4CAE23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3" name="TextBox 14">
            <a:extLst>
              <a:ext uri="{FF2B5EF4-FFF2-40B4-BE49-F238E27FC236}">
                <a16:creationId xmlns:a16="http://schemas.microsoft.com/office/drawing/2014/main" id="{41698D18-E491-63A4-52DE-6A8A40445CA8}"/>
              </a:ext>
            </a:extLst>
          </p:cNvPr>
          <p:cNvSpPr txBox="1"/>
          <p:nvPr/>
        </p:nvSpPr>
        <p:spPr>
          <a:xfrm>
            <a:off x="963480" y="605216"/>
            <a:ext cx="101618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WYTHNOS GWRTH-FWLIO 2024: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80C7C4-EDDC-7AA4-6206-34D5753AF95A}"/>
              </a:ext>
            </a:extLst>
          </p:cNvPr>
          <p:cNvSpPr/>
          <p:nvPr/>
        </p:nvSpPr>
        <p:spPr>
          <a:xfrm>
            <a:off x="7762088" y="3747642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A0278E1E-DA6D-4307-336F-5CF86D8193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7" name="Picture 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67A9E9C-9E78-068D-188E-6FD8F3C376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26F28B2D-AF12-A899-1687-CB4C696EE3E6}"/>
              </a:ext>
            </a:extLst>
          </p:cNvPr>
          <p:cNvSpPr/>
          <p:nvPr/>
        </p:nvSpPr>
        <p:spPr>
          <a:xfrm rot="5400000">
            <a:off x="7935848" y="1752014"/>
            <a:ext cx="1932195" cy="4886014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76FA019B-DB99-210B-7289-72880AD03E33}"/>
              </a:ext>
            </a:extLst>
          </p:cNvPr>
          <p:cNvSpPr txBox="1"/>
          <p:nvPr/>
        </p:nvSpPr>
        <p:spPr>
          <a:xfrm>
            <a:off x="6697211" y="4455636"/>
            <a:ext cx="44094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 err="1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Dydd</a:t>
            </a:r>
            <a:r>
              <a:rPr lang="en-US" sz="2500" b="1" dirty="0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Mawrth 12 </a:t>
            </a:r>
            <a:r>
              <a:rPr lang="en-US" sz="2500" b="1" dirty="0" err="1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Tachwedd</a:t>
            </a:r>
            <a:endParaRPr lang="en-US" sz="2500" b="1" dirty="0">
              <a:solidFill>
                <a:srgbClr val="1B1464"/>
              </a:solidFill>
              <a:latin typeface="Cera Round Pro" panose="00000500000000000000" pitchFamily="50" charset="0"/>
              <a:cs typeface="Segoe UI" panose="020B0502040204020203" pitchFamily="34" charset="0"/>
            </a:endParaRPr>
          </a:p>
        </p:txBody>
      </p:sp>
      <p:pic>
        <p:nvPicPr>
          <p:cNvPr id="20" name="Picture 19" descr="A cartoon character with socks and a large letter&#10;&#10;Description automatically generated">
            <a:extLst>
              <a:ext uri="{FF2B5EF4-FFF2-40B4-BE49-F238E27FC236}">
                <a16:creationId xmlns:a16="http://schemas.microsoft.com/office/drawing/2014/main" id="{E4FCC52B-D742-D83F-28A9-96104C4060DA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453" y="3465696"/>
            <a:ext cx="2000691" cy="1125388"/>
          </a:xfrm>
          <a:prstGeom prst="rect">
            <a:avLst/>
          </a:prstGeom>
        </p:spPr>
      </p:pic>
      <p:sp>
        <p:nvSpPr>
          <p:cNvPr id="22" name="TextBox 14">
            <a:extLst>
              <a:ext uri="{FF2B5EF4-FFF2-40B4-BE49-F238E27FC236}">
                <a16:creationId xmlns:a16="http://schemas.microsoft.com/office/drawing/2014/main" id="{9E942408-5962-D04C-F314-C8AB1C2350B8}"/>
              </a:ext>
            </a:extLst>
          </p:cNvPr>
          <p:cNvSpPr txBox="1"/>
          <p:nvPr/>
        </p:nvSpPr>
        <p:spPr>
          <a:xfrm>
            <a:off x="6827061" y="3439973"/>
            <a:ext cx="33357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 err="1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Diwrnod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Sanau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Od 2024</a:t>
            </a:r>
          </a:p>
        </p:txBody>
      </p:sp>
      <p:pic>
        <p:nvPicPr>
          <p:cNvPr id="19" name="Picture 18" descr="A purple and white logo with a hand cursor&#10;&#10;Description automatically generated">
            <a:extLst>
              <a:ext uri="{FF2B5EF4-FFF2-40B4-BE49-F238E27FC236}">
                <a16:creationId xmlns:a16="http://schemas.microsoft.com/office/drawing/2014/main" id="{5FEE76D0-ADBD-CBB7-96D9-EB3992AC142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8036" y="-5360"/>
            <a:ext cx="7506004" cy="750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170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ae49f3-829e-48a4-b770-42088e17cf9e" xsi:nil="true"/>
    <lcf76f155ced4ddcb4097134ff3c332f xmlns="25bce31e-210f-4595-b6f1-ad167b62b96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069515C4C01E4AB51222EDC3AFCB3B" ma:contentTypeVersion="13" ma:contentTypeDescription="Create a new document." ma:contentTypeScope="" ma:versionID="325ca87849dc9008ea5d56cd5aa57898">
  <xsd:schema xmlns:xsd="http://www.w3.org/2001/XMLSchema" xmlns:xs="http://www.w3.org/2001/XMLSchema" xmlns:p="http://schemas.microsoft.com/office/2006/metadata/properties" xmlns:ns2="25bce31e-210f-4595-b6f1-ad167b62b966" xmlns:ns3="16ae49f3-829e-48a4-b770-42088e17cf9e" targetNamespace="http://schemas.microsoft.com/office/2006/metadata/properties" ma:root="true" ma:fieldsID="0a737e42a372012122270de0f81db743" ns2:_="" ns3:_="">
    <xsd:import namespace="25bce31e-210f-4595-b6f1-ad167b62b966"/>
    <xsd:import namespace="16ae49f3-829e-48a4-b770-42088e17cf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e31e-210f-4595-b6f1-ad167b62b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5d4c797-396b-422f-9324-c7326d1857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49f3-829e-48a4-b770-42088e17cf9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6b1b432-1b3f-4e3d-84fa-547afe762041}" ma:internalName="TaxCatchAll" ma:showField="CatchAllData" ma:web="16ae49f3-829e-48a4-b770-42088e17c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A0181D-64BE-49D9-9303-CE6B9E9740D3}">
  <ds:schemaRefs>
    <ds:schemaRef ds:uri="25bce31e-210f-4595-b6f1-ad167b62b966"/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16ae49f3-829e-48a4-b770-42088e17cf9e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CFA7B3B-087D-4A4D-BC18-4FB748D3D1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FFB5F-00B7-4393-9C60-CE859C0E7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ce31e-210f-4595-b6f1-ad167b62b966"/>
    <ds:schemaRef ds:uri="16ae49f3-829e-48a4-b770-42088e17c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1360</TotalTime>
  <Words>304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Cera Round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Luke Evason-Browning</dc:creator>
  <cp:lastModifiedBy>Thejashri Supriya</cp:lastModifiedBy>
  <cp:revision>15</cp:revision>
  <dcterms:created xsi:type="dcterms:W3CDTF">2024-08-12T13:06:58Z</dcterms:created>
  <dcterms:modified xsi:type="dcterms:W3CDTF">2024-10-25T13:32:42Z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0x010100CC069515C4C01E4AB51222EDC3AFCB3B</vt:lpwstr>
  </property>
  <property fmtid="{D5CDD505-2E9C-101B-9397-08002B2CF9AE}" pid="3" name="MediaServiceImageTags">
    <vt:lpwstr/>
  </property>
</Properties>
</file>