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35" r:id="rId5"/>
    <p:sldId id="258" r:id="rId6"/>
    <p:sldId id="319" r:id="rId7"/>
    <p:sldId id="336" r:id="rId8"/>
    <p:sldId id="311" r:id="rId9"/>
    <p:sldId id="317" r:id="rId10"/>
    <p:sldId id="321" r:id="rId11"/>
    <p:sldId id="323" r:id="rId12"/>
    <p:sldId id="312" r:id="rId13"/>
    <p:sldId id="330" r:id="rId14"/>
    <p:sldId id="337" r:id="rId15"/>
    <p:sldId id="338" r:id="rId16"/>
    <p:sldId id="339" r:id="rId17"/>
    <p:sldId id="340" r:id="rId18"/>
    <p:sldId id="341" r:id="rId19"/>
    <p:sldId id="334" r:id="rId20"/>
    <p:sldId id="342" r:id="rId21"/>
    <p:sldId id="34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86ED708-973C-0342-3504-C3FCABE63626}" name="Luke Evason-Browning" initials="LE" userId="S::LEvason-Browning@ncb.org.uk::3595951c-6db8-40c2-9ef3-7844efe92eaa" providerId="AD"/>
  <p188:author id="{605F7745-FD85-AAC2-3949-A7F25FEE8212}" name="Gareth Jones" initials="GJ" userId="064f93eea4b7da89" providerId="Windows Live"/>
  <p188:author id="{9E3C1D73-78F0-8DCD-BF71-61164EE955BA}" name="Martha Evans" initials="ME" userId="S::mevans@ncb.org.uk::3c1badc2-301d-4c55-ab15-e0004543ecf2" providerId="AD"/>
  <p188:author id="{BD607792-142E-BCB4-EEE0-9352AC7C123D}" name="Aoife Nic Colaim" initials="AN" userId="S::ANiccolaim@ncb.org.uk::6aaa2443-ec71-4a99-a879-78a614b2bc7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1862"/>
    <a:srgbClr val="8757E5"/>
    <a:srgbClr val="1B1263"/>
    <a:srgbClr val="1B1464"/>
    <a:srgbClr val="3A8DFF"/>
    <a:srgbClr val="448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60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8/10/relationships/authors" Target="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159D6-B80D-D556-2AB0-A6959652C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566AF-4B23-191D-0956-6AB6F5F0A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CF6BB-2E1C-D68E-F5D1-3B6C36E04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EAE7C-717F-1A16-15BB-2452C6A18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894D1-3B7A-3EBE-0036-2D392AE0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411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2EB08-6C90-5DA3-E841-AB92FF7EB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DCE72B-F608-86DB-F7CB-D7B094B71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1416C-0183-3426-5BE3-D3DC694F3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4C9F9-763C-6CE6-2FCD-750910A6D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E3BDC-0474-922F-4988-379AA4A88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96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2A3766-E299-7E0A-6673-93E3DF99F1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D0D8B-9BBB-0156-396E-2DF07CB37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A5E2B-5A5F-502B-3A12-91BDB15A5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AF24E-078E-901D-68A0-2D90D6F44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F9BD4-3D0F-5644-3D03-8B004F2F6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9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7B16A-5739-C4A1-1485-C235D0ED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BDE93-88E4-A841-7E9D-CA76DE81E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01264-7004-E169-6FE9-EC5521C06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E9523-0AA7-E8A6-DAD4-8965B87B4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0197F-BB27-26BA-C74A-AB894DEE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95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51EA-67C5-9DE9-CC57-2B57C3CF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16C9F6-0C8E-A4C7-888E-E39EC9C3F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C7876-257B-BF88-9913-8E0749D15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A83B1-9488-7B29-C548-6243CAD07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EA86C-E79C-F966-A1DD-D0C586BFB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0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880C6-42CF-57AF-DBC2-064940EE4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ADF75-471C-5A36-AFB8-EC7F707225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A818F7-08FC-15A1-9DAE-FE9400951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5B56B-1679-81C4-89ED-5EE822B0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5B8D84-91F3-8A61-D7C6-EADE64CAC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8F44B-8AAD-B821-D193-FA8AF3F73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11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976B-56ED-D331-54BB-10D593EC1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41CECA-7CAD-A08D-937B-B1DCC5CF3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C0591-3AFB-5F95-A03C-ACF15E7035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E7A049-5484-1C14-BE4C-39F554A3E0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70CE8A-1B3A-73D7-D77B-20B67D8AEF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073A7-4700-B338-45F4-304EEDCA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F59F01-7DFE-5548-68D1-1586100AF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EE7E6E-68CB-FFF3-0AA2-2153E091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23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19ABE-5C15-6F52-DB6E-0C74D0C90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41D1F8-40AF-7937-E4A7-62E0415F9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AE946-5D89-1E61-8F12-5FACDAE66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6EB603-FE5A-A5F6-EC50-1355D0FBA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2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4B64D1-BDC8-F9FE-477F-80C1800DE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5FF786-D21A-6C5F-A479-047BA93D4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6B2651-A645-32EE-DCEB-37F4590A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69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C58B6-97E8-7949-B37B-5291A71D8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45E05-755A-7F6B-7A80-EFD0E7983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C12D17-49C8-5082-C4AD-B954BC208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B4583-0A12-BF6B-AFAC-BA92D2D4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66D76-B7FA-1CF6-1A40-5582F2CD2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40CD5-778F-ED8F-B781-984B3BF6F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573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B9017-3514-AB06-2A01-E3C012490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59FE47-C2E0-55D4-A0F8-E80E399990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85182-AC62-85A1-4964-2FA6E49BE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ED9A7B-37AD-4696-42C8-F2D50DB13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DFE5BE-7F5B-AB95-425B-32CEEB61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EA8E8-0035-2FB8-AD77-37B1B4BD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6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F569FE-B3F7-6134-979C-C415214A3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D3AD4-6618-7348-084F-CCE245CC4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67058-5939-8918-1488-76A86AC88D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0DA04-6505-3AE0-6D20-1E4DB02FC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AF0A6-1B5F-0224-110D-9AF5F8FC8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23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1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23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26.png"/><Relationship Id="rId4" Type="http://schemas.openxmlformats.org/officeDocument/2006/relationships/image" Target="../media/image25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2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02F09B8-57F9-4AA5-2921-3CE90521A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9C96347-3B1E-DD3D-6337-375DB0F41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7726919" y="3731198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914D5A0-3653-62F4-5DDB-FEAC452F0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sp>
        <p:nvSpPr>
          <p:cNvPr id="21" name="TextBox 14">
            <a:extLst>
              <a:ext uri="{FF2B5EF4-FFF2-40B4-BE49-F238E27FC236}">
                <a16:creationId xmlns:a16="http://schemas.microsoft.com/office/drawing/2014/main" id="{FCB9F3D0-FEAB-42E1-9839-BEDC6089704F}"/>
              </a:ext>
            </a:extLst>
          </p:cNvPr>
          <p:cNvSpPr txBox="1"/>
          <p:nvPr/>
        </p:nvSpPr>
        <p:spPr>
          <a:xfrm>
            <a:off x="841374" y="513091"/>
            <a:ext cx="102892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WYTHNOS GWRTH-FWLIO 2024 </a:t>
            </a:r>
          </a:p>
        </p:txBody>
      </p:sp>
      <p:pic>
        <p:nvPicPr>
          <p:cNvPr id="22" name="Picture 2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9F30B38A-1286-FDD3-FD92-F5F0631796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294" y="5318262"/>
            <a:ext cx="4705407" cy="1585604"/>
          </a:xfrm>
          <a:prstGeom prst="rect">
            <a:avLst/>
          </a:prstGeom>
        </p:spPr>
      </p:pic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AD3DB61-0CD2-F3C8-3B20-696CE9E4F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839830" y="1516781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0339EE0-8D8F-915A-85BA-4E6D0AAAD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070447" y="5874129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B72C164-7281-F5A5-F27E-30B19F27A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9615407" y="1919277"/>
            <a:ext cx="453879" cy="587718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33E72E1-3279-75EF-03CB-1BA978117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54019" y="4323203"/>
            <a:ext cx="472285" cy="531341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497B49C-3E12-E990-8A22-02D243B94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979FC8A-4447-BADE-01AF-6A4A19C85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EE83BE5-4B2F-D9BB-085A-E4EDC61BC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459166" y="-320130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46D80-4252-9C6D-B0CB-9169862FF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539823"/>
            <a:ext cx="902043" cy="830365"/>
          </a:xfrm>
          <a:prstGeom prst="rect">
            <a:avLst/>
          </a:prstGeom>
          <a:solidFill>
            <a:srgbClr val="1B1862"/>
          </a:solidFill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2680EFD-50E3-580C-9518-47579A194D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2480" y="1294477"/>
            <a:ext cx="7814475" cy="4477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024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speech bubble on a purple background&#10;&#10;Description automatically generated">
            <a:extLst>
              <a:ext uri="{FF2B5EF4-FFF2-40B4-BE49-F238E27FC236}">
                <a16:creationId xmlns:a16="http://schemas.microsoft.com/office/drawing/2014/main" id="{280CCB1D-B47C-0257-3BE8-D57546E777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3" t="14436" r="16005" b="2830"/>
          <a:stretch/>
        </p:blipFill>
        <p:spPr>
          <a:xfrm>
            <a:off x="702129" y="1035922"/>
            <a:ext cx="11756571" cy="7291649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987846" y="-3432179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229387" y="-259512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2190017" y="1839234"/>
            <a:ext cx="9417429" cy="3354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</a:pPr>
            <a:r>
              <a:rPr lang="cy-GB" sz="32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“</a:t>
            </a:r>
            <a:r>
              <a:rPr lang="cy-GB" sz="3200" b="1" dirty="0">
                <a:solidFill>
                  <a:srgbClr val="1B1464"/>
                </a:solidFill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Dwi ddim yn meddwl y gwnawn ni gytuno felly beth am i ni wneud rhywbeth y mae’r ddau ohonom ni yn ei fwynhau</a:t>
            </a:r>
            <a:r>
              <a:rPr lang="cy-GB" sz="32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?” </a:t>
            </a:r>
          </a:p>
          <a:p>
            <a:pPr lvl="0">
              <a:spcBef>
                <a:spcPts val="1200"/>
              </a:spcBef>
            </a:pPr>
            <a:r>
              <a:rPr lang="cy-GB" sz="3200" b="1" dirty="0">
                <a:solidFill>
                  <a:srgbClr val="8757E5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“</a:t>
            </a:r>
            <a:r>
              <a:rPr lang="cy-GB" sz="3200" b="1" dirty="0">
                <a:solidFill>
                  <a:srgbClr val="8757E5"/>
                </a:solidFill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Dwi’n deall beth wyt ti’n geisio ddweud, ond rwy’n credu…</a:t>
            </a:r>
            <a:r>
              <a:rPr lang="cy-GB" sz="3200" b="1" dirty="0">
                <a:solidFill>
                  <a:srgbClr val="8757E5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“</a:t>
            </a:r>
          </a:p>
          <a:p>
            <a:pPr lvl="0">
              <a:spcBef>
                <a:spcPts val="1200"/>
              </a:spcBef>
            </a:pPr>
            <a:r>
              <a:rPr lang="cy-GB" sz="32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“</a:t>
            </a:r>
            <a:r>
              <a:rPr lang="cy-GB" sz="3200" b="1" dirty="0">
                <a:solidFill>
                  <a:srgbClr val="1B1464"/>
                </a:solidFill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Dwi ddim eisiau ffraeo efo ti, ti’n ffrind i mi</a:t>
            </a:r>
            <a:r>
              <a:rPr lang="cy-GB" sz="32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…”</a:t>
            </a:r>
            <a:endParaRPr lang="cy-GB" sz="3200" b="1" dirty="0">
              <a:solidFill>
                <a:srgbClr val="1B1464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516167-2218-B938-05A2-161ED54DDFF2}"/>
              </a:ext>
            </a:extLst>
          </p:cNvPr>
          <p:cNvSpPr txBox="1"/>
          <p:nvPr/>
        </p:nvSpPr>
        <p:spPr>
          <a:xfrm>
            <a:off x="1898" y="-199812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83A146-B486-9B4D-6FC1-A3B4BB771938}"/>
              </a:ext>
            </a:extLst>
          </p:cNvPr>
          <p:cNvSpPr txBox="1"/>
          <p:nvPr/>
        </p:nvSpPr>
        <p:spPr>
          <a:xfrm rot="10800000">
            <a:off x="10630692" y="4019822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pic>
        <p:nvPicPr>
          <p:cNvPr id="4" name="Graphic 3" descr="Right pointing backhand index with solid fill">
            <a:extLst>
              <a:ext uri="{FF2B5EF4-FFF2-40B4-BE49-F238E27FC236}">
                <a16:creationId xmlns:a16="http://schemas.microsoft.com/office/drawing/2014/main" id="{763AB937-F743-8B5D-7538-43A7AC8517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55271" y="1862145"/>
            <a:ext cx="787249" cy="787249"/>
          </a:xfrm>
          <a:prstGeom prst="rect">
            <a:avLst/>
          </a:prstGeom>
        </p:spPr>
      </p:pic>
      <p:pic>
        <p:nvPicPr>
          <p:cNvPr id="8" name="Graphic 7" descr="Right pointing backhand index with solid fill">
            <a:extLst>
              <a:ext uri="{FF2B5EF4-FFF2-40B4-BE49-F238E27FC236}">
                <a16:creationId xmlns:a16="http://schemas.microsoft.com/office/drawing/2014/main" id="{43939948-E0A4-1D60-EAB5-38D557D0F7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38763" y="3463158"/>
            <a:ext cx="787249" cy="787249"/>
          </a:xfrm>
          <a:prstGeom prst="rect">
            <a:avLst/>
          </a:prstGeom>
        </p:spPr>
      </p:pic>
      <p:pic>
        <p:nvPicPr>
          <p:cNvPr id="9" name="Graphic 8" descr="Right pointing backhand index with solid fill">
            <a:extLst>
              <a:ext uri="{FF2B5EF4-FFF2-40B4-BE49-F238E27FC236}">
                <a16:creationId xmlns:a16="http://schemas.microsoft.com/office/drawing/2014/main" id="{C2DE8C0E-A7B0-E163-3B3A-8A46C3C191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94108" y="4548269"/>
            <a:ext cx="787249" cy="787249"/>
          </a:xfrm>
          <a:prstGeom prst="rect">
            <a:avLst/>
          </a:prstGeom>
        </p:spPr>
      </p:pic>
      <p:sp>
        <p:nvSpPr>
          <p:cNvPr id="10" name="Rounded Rectangle 16">
            <a:extLst>
              <a:ext uri="{FF2B5EF4-FFF2-40B4-BE49-F238E27FC236}">
                <a16:creationId xmlns:a16="http://schemas.microsoft.com/office/drawing/2014/main" id="{BA009A24-A953-1249-CEED-E27DD187FEC5}"/>
              </a:ext>
            </a:extLst>
          </p:cNvPr>
          <p:cNvSpPr/>
          <p:nvPr/>
        </p:nvSpPr>
        <p:spPr>
          <a:xfrm rot="5400000">
            <a:off x="5226562" y="-2995833"/>
            <a:ext cx="721828" cy="8464410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D3645614-19DB-E85F-F094-6BBAC2FBA676}"/>
              </a:ext>
            </a:extLst>
          </p:cNvPr>
          <p:cNvSpPr txBox="1"/>
          <p:nvPr/>
        </p:nvSpPr>
        <p:spPr>
          <a:xfrm>
            <a:off x="1494108" y="1007254"/>
            <a:ext cx="82668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24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ENGHREIFFTIAU O FFYRDD O ANGHYTUNO’N BARCHUS</a:t>
            </a:r>
            <a:endParaRPr lang="en-US" sz="2400" b="1" dirty="0">
              <a:solidFill>
                <a:schemeClr val="bg1"/>
              </a:solidFill>
              <a:latin typeface="Cera Round Pro" panose="00000500000000000000" pitchFamily="50" charset="0"/>
              <a:cs typeface="Arial" panose="020B0604020202020204" pitchFamily="34" charset="0"/>
            </a:endParaRPr>
          </a:p>
        </p:txBody>
      </p:sp>
      <p:pic>
        <p:nvPicPr>
          <p:cNvPr id="13" name="Picture 1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6C7C7CCD-0408-ACE0-A5D2-B81145C82A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588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6">
            <a:extLst>
              <a:ext uri="{FF2B5EF4-FFF2-40B4-BE49-F238E27FC236}">
                <a16:creationId xmlns:a16="http://schemas.microsoft.com/office/drawing/2014/main" id="{4F8A769D-C2A6-9D81-CBC3-6C3D4A8840DB}"/>
              </a:ext>
            </a:extLst>
          </p:cNvPr>
          <p:cNvSpPr/>
          <p:nvPr/>
        </p:nvSpPr>
        <p:spPr>
          <a:xfrm rot="16200000">
            <a:off x="5261250" y="-4454620"/>
            <a:ext cx="1892469" cy="11110930"/>
          </a:xfrm>
          <a:prstGeom prst="roundRect">
            <a:avLst>
              <a:gd name="adj" fmla="val 50000"/>
            </a:avLst>
          </a:prstGeom>
          <a:solidFill>
            <a:srgbClr val="1B1862"/>
          </a:solidFill>
          <a:ln w="57150">
            <a:solidFill>
              <a:srgbClr val="1B18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E4DE469E-BC00-8F33-C7DB-1B922E57A82A}"/>
              </a:ext>
            </a:extLst>
          </p:cNvPr>
          <p:cNvSpPr/>
          <p:nvPr/>
        </p:nvSpPr>
        <p:spPr>
          <a:xfrm rot="16200000">
            <a:off x="5285726" y="-4369783"/>
            <a:ext cx="1843515" cy="10887963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rgbClr val="1B18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1078341" y="282065"/>
            <a:ext cx="1025828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5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DULLIAU I DDATRYS ANGHYTUNO YN BARCHUS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D811CB08-C74C-23DE-B51E-47257838B1C9}"/>
              </a:ext>
            </a:extLst>
          </p:cNvPr>
          <p:cNvSpPr txBox="1"/>
          <p:nvPr/>
        </p:nvSpPr>
        <p:spPr>
          <a:xfrm>
            <a:off x="1447834" y="2696837"/>
            <a:ext cx="4646448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cy-GB" sz="2800" b="1" dirty="0">
                <a:solidFill>
                  <a:srgbClr val="8757E5"/>
                </a:solidFill>
                <a:effectLst/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Cadwch eich pen a gwrandewch</a:t>
            </a:r>
            <a:r>
              <a:rPr lang="cy-GB" sz="2800" b="1" dirty="0">
                <a:solidFill>
                  <a:srgbClr val="8757E5"/>
                </a:solidFill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y-GB" sz="2800" b="1" dirty="0">
              <a:solidFill>
                <a:srgbClr val="8757E5"/>
              </a:solidFill>
              <a:effectLst/>
              <a:latin typeface="Cera Round Pro" panose="00000500000000000000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cy-GB" sz="28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Defnyddiwch iaith garedig a pharchus.</a:t>
            </a: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cy-GB" sz="2800" b="1" dirty="0">
                <a:solidFill>
                  <a:srgbClr val="8757E5"/>
                </a:solidFill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Ceisiwch ddeall safbwynt yr unigolyn arall</a:t>
            </a:r>
            <a:r>
              <a:rPr lang="cy-GB" sz="2800" b="1" dirty="0">
                <a:solidFill>
                  <a:srgbClr val="8757E5"/>
                </a:solidFill>
                <a:effectLst/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y-GB" sz="2800" b="1" dirty="0">
              <a:solidFill>
                <a:srgbClr val="8757E5"/>
              </a:solidFill>
              <a:latin typeface="Cera Round Pro" panose="00000500000000000000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Right pointing backhand index with solid fill">
            <a:extLst>
              <a:ext uri="{FF2B5EF4-FFF2-40B4-BE49-F238E27FC236}">
                <a16:creationId xmlns:a16="http://schemas.microsoft.com/office/drawing/2014/main" id="{3D393FB7-819A-B1E6-A024-26AEA70B3B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1750" y="2641038"/>
            <a:ext cx="861774" cy="861774"/>
          </a:xfrm>
          <a:prstGeom prst="rect">
            <a:avLst/>
          </a:prstGeom>
        </p:spPr>
      </p:pic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5F368744-FF35-896B-5A89-99609D6D4A15}"/>
              </a:ext>
            </a:extLst>
          </p:cNvPr>
          <p:cNvSpPr/>
          <p:nvPr/>
        </p:nvSpPr>
        <p:spPr>
          <a:xfrm rot="15537429">
            <a:off x="8953681" y="4575473"/>
            <a:ext cx="1572163" cy="5475582"/>
          </a:xfrm>
          <a:prstGeom prst="roundRect">
            <a:avLst>
              <a:gd name="adj" fmla="val 50000"/>
            </a:avLst>
          </a:prstGeom>
          <a:solidFill>
            <a:srgbClr val="1B18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D497F630-75D5-FC79-7420-4E93E582DF4F}"/>
              </a:ext>
            </a:extLst>
          </p:cNvPr>
          <p:cNvSpPr/>
          <p:nvPr/>
        </p:nvSpPr>
        <p:spPr>
          <a:xfrm rot="13169336">
            <a:off x="12350816" y="2468550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23" name="Rounded Rectangle 16">
            <a:extLst>
              <a:ext uri="{FF2B5EF4-FFF2-40B4-BE49-F238E27FC236}">
                <a16:creationId xmlns:a16="http://schemas.microsoft.com/office/drawing/2014/main" id="{7094D47E-E2B3-BD94-FE0E-E43BEF454B24}"/>
              </a:ext>
            </a:extLst>
          </p:cNvPr>
          <p:cNvSpPr/>
          <p:nvPr/>
        </p:nvSpPr>
        <p:spPr>
          <a:xfrm rot="13169336">
            <a:off x="-2083845" y="-860646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pic>
        <p:nvPicPr>
          <p:cNvPr id="7" name="Graphic 6" descr="Right pointing backhand index with solid fill">
            <a:extLst>
              <a:ext uri="{FF2B5EF4-FFF2-40B4-BE49-F238E27FC236}">
                <a16:creationId xmlns:a16="http://schemas.microsoft.com/office/drawing/2014/main" id="{1FDEC2F6-63BC-5FF1-C173-D92019821A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8972" y="3880593"/>
            <a:ext cx="861774" cy="861774"/>
          </a:xfrm>
          <a:prstGeom prst="rect">
            <a:avLst/>
          </a:prstGeom>
        </p:spPr>
      </p:pic>
      <p:pic>
        <p:nvPicPr>
          <p:cNvPr id="8" name="Graphic 7" descr="Right pointing backhand index with solid fill">
            <a:extLst>
              <a:ext uri="{FF2B5EF4-FFF2-40B4-BE49-F238E27FC236}">
                <a16:creationId xmlns:a16="http://schemas.microsoft.com/office/drawing/2014/main" id="{0E150625-9350-E423-F612-472270D17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1305" y="5128272"/>
            <a:ext cx="861774" cy="861774"/>
          </a:xfrm>
          <a:prstGeom prst="rect">
            <a:avLst/>
          </a:prstGeom>
        </p:spPr>
      </p:pic>
      <p:pic>
        <p:nvPicPr>
          <p:cNvPr id="9" name="Graphic 8" descr="Right pointing backhand index with solid fill">
            <a:extLst>
              <a:ext uri="{FF2B5EF4-FFF2-40B4-BE49-F238E27FC236}">
                <a16:creationId xmlns:a16="http://schemas.microsoft.com/office/drawing/2014/main" id="{4C1EE811-5332-A2C2-E412-61D20F8826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40321" y="2824510"/>
            <a:ext cx="861774" cy="86177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493A79F-DE78-6298-A247-B68EB6F511C6}"/>
              </a:ext>
            </a:extLst>
          </p:cNvPr>
          <p:cNvSpPr txBox="1"/>
          <p:nvPr/>
        </p:nvSpPr>
        <p:spPr>
          <a:xfrm>
            <a:off x="7005017" y="2696837"/>
            <a:ext cx="464644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y-GB" sz="28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Awgrymwch g</a:t>
            </a:r>
            <a:r>
              <a:rPr lang="cy-GB" sz="2800" b="1" dirty="0">
                <a:solidFill>
                  <a:srgbClr val="002060"/>
                </a:solidFill>
                <a:effectLst/>
                <a:latin typeface="Cera Round Pro" panose="00000500000000000000" pitchFamily="50" charset="0"/>
                <a:ea typeface="Times New Roman" panose="02020603050405020304" pitchFamily="18" charset="0"/>
                <a:cs typeface="Aptos" panose="020B0004020202020204" pitchFamily="34" charset="0"/>
              </a:rPr>
              <a:t>yfaddawd neu ateb gyda'ch gilydd</a:t>
            </a:r>
            <a:r>
              <a:rPr lang="cy-GB" sz="28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y-GB" sz="2800" b="1" dirty="0">
              <a:solidFill>
                <a:srgbClr val="1B1464"/>
              </a:solidFill>
              <a:latin typeface="Cera Round Pro" panose="00000500000000000000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cy-GB" sz="2800" b="1" dirty="0">
                <a:solidFill>
                  <a:srgbClr val="8757E5"/>
                </a:solidFill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Gofynnwch i un o’r athrawon neu oedolyn arall am gymorth os bydd angen hynny</a:t>
            </a:r>
            <a:r>
              <a:rPr lang="cy-GB" sz="2800" b="1" dirty="0">
                <a:solidFill>
                  <a:srgbClr val="8757E5"/>
                </a:solidFill>
                <a:effectLst/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y-GB" sz="2800" dirty="0">
              <a:solidFill>
                <a:srgbClr val="8757E5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Graphic 12" descr="Right pointing backhand index with solid fill">
            <a:extLst>
              <a:ext uri="{FF2B5EF4-FFF2-40B4-BE49-F238E27FC236}">
                <a16:creationId xmlns:a16="http://schemas.microsoft.com/office/drawing/2014/main" id="{92C27071-98F2-F412-36D8-E40F687176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91782" y="4528870"/>
            <a:ext cx="861774" cy="861774"/>
          </a:xfrm>
          <a:prstGeom prst="rect">
            <a:avLst/>
          </a:prstGeom>
        </p:spPr>
      </p:pic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11AD8536-3192-CDD5-BE80-7D577D273E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12" y="6301873"/>
            <a:ext cx="2346540" cy="63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003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8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57518" y="-1723502"/>
            <a:ext cx="4487328" cy="1079136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28742" y="-3357864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023021" y="-2359439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853261"/>
            <a:ext cx="4354878" cy="10620539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5572519" y="1849961"/>
            <a:ext cx="596316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7000" b="1" dirty="0">
                <a:solidFill>
                  <a:schemeClr val="bg1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Chwarae Rhan Parch ar Waith:</a:t>
            </a:r>
            <a:endParaRPr lang="cy-GB" sz="7000" b="1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F64BCFF7-FE3D-EBFF-1EDE-7ED17FA14508}"/>
              </a:ext>
            </a:extLst>
          </p:cNvPr>
          <p:cNvSpPr/>
          <p:nvPr/>
        </p:nvSpPr>
        <p:spPr>
          <a:xfrm rot="5400000">
            <a:off x="3703113" y="-1352959"/>
            <a:ext cx="927164" cy="525939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0766C4-CE9D-5046-13AD-5ED7AD4A0B71}"/>
              </a:ext>
            </a:extLst>
          </p:cNvPr>
          <p:cNvSpPr txBox="1"/>
          <p:nvPr/>
        </p:nvSpPr>
        <p:spPr>
          <a:xfrm>
            <a:off x="-78539" y="922797"/>
            <a:ext cx="82668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GWEITHGAREDD</a:t>
            </a:r>
          </a:p>
        </p:txBody>
      </p:sp>
      <p:pic>
        <p:nvPicPr>
          <p:cNvPr id="8" name="Graphic 7" descr="Drama with solid fill">
            <a:extLst>
              <a:ext uri="{FF2B5EF4-FFF2-40B4-BE49-F238E27FC236}">
                <a16:creationId xmlns:a16="http://schemas.microsoft.com/office/drawing/2014/main" id="{142190F4-A5FE-C449-86DA-4C6F05804A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02882" y="1889271"/>
            <a:ext cx="3483071" cy="3483071"/>
          </a:xfrm>
          <a:prstGeom prst="rect">
            <a:avLst/>
          </a:prstGeom>
        </p:spPr>
      </p:pic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6CB26B4D-FB07-218B-932F-87F4447113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56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16">
            <a:extLst>
              <a:ext uri="{FF2B5EF4-FFF2-40B4-BE49-F238E27FC236}">
                <a16:creationId xmlns:a16="http://schemas.microsoft.com/office/drawing/2014/main" id="{1C4D23D9-8F78-9B2A-ED68-A3C0DE036312}"/>
              </a:ext>
            </a:extLst>
          </p:cNvPr>
          <p:cNvSpPr/>
          <p:nvPr/>
        </p:nvSpPr>
        <p:spPr>
          <a:xfrm rot="16200000">
            <a:off x="5941744" y="-3219600"/>
            <a:ext cx="1087262" cy="9117599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E4DE469E-BC00-8F33-C7DB-1B922E57A82A}"/>
              </a:ext>
            </a:extLst>
          </p:cNvPr>
          <p:cNvSpPr/>
          <p:nvPr/>
        </p:nvSpPr>
        <p:spPr>
          <a:xfrm rot="16200000">
            <a:off x="6004078" y="-3285030"/>
            <a:ext cx="1043353" cy="9036839"/>
          </a:xfrm>
          <a:prstGeom prst="roundRect">
            <a:avLst>
              <a:gd name="adj" fmla="val 50000"/>
            </a:avLst>
          </a:prstGeom>
          <a:solidFill>
            <a:srgbClr val="448DFF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1630893" y="820372"/>
            <a:ext cx="978972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PAM MAE PARCH YN BWYSIG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D811CB08-C74C-23DE-B51E-47257838B1C9}"/>
              </a:ext>
            </a:extLst>
          </p:cNvPr>
          <p:cNvSpPr txBox="1"/>
          <p:nvPr/>
        </p:nvSpPr>
        <p:spPr>
          <a:xfrm>
            <a:off x="1827767" y="2375669"/>
            <a:ext cx="10035312" cy="34009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cy-GB" sz="3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Pam mae’n bwysig parchu’r naill a’r llall?</a:t>
            </a: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cy-GB" sz="3500" b="1" dirty="0">
                <a:solidFill>
                  <a:srgbClr val="448DFF"/>
                </a:solidFill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Sut mae parch yn ein helpu i wneud ffrindiau a datrys problemau</a:t>
            </a:r>
            <a:r>
              <a:rPr lang="cy-GB" sz="3500" b="1" dirty="0">
                <a:solidFill>
                  <a:srgbClr val="448DFF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?</a:t>
            </a:r>
            <a:endParaRPr lang="cy-GB" sz="3500" b="1" dirty="0">
              <a:solidFill>
                <a:srgbClr val="448DFF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cy-GB" sz="3500" b="1" dirty="0">
                <a:solidFill>
                  <a:srgbClr val="1B1464"/>
                </a:solidFill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Sut mae parch yn creu amgylchedd cadarnhaol yn yr ysgol</a:t>
            </a:r>
            <a:r>
              <a:rPr lang="cy-GB" sz="3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?</a:t>
            </a:r>
            <a:endParaRPr lang="cy-GB" sz="3500" b="1" dirty="0">
              <a:solidFill>
                <a:srgbClr val="1B1464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5F368744-FF35-896B-5A89-99609D6D4A15}"/>
              </a:ext>
            </a:extLst>
          </p:cNvPr>
          <p:cNvSpPr/>
          <p:nvPr/>
        </p:nvSpPr>
        <p:spPr>
          <a:xfrm rot="15537429">
            <a:off x="8953681" y="4575473"/>
            <a:ext cx="1572163" cy="5475582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D497F630-75D5-FC79-7420-4E93E582DF4F}"/>
              </a:ext>
            </a:extLst>
          </p:cNvPr>
          <p:cNvSpPr/>
          <p:nvPr/>
        </p:nvSpPr>
        <p:spPr>
          <a:xfrm rot="13169336">
            <a:off x="12350816" y="2468550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44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ounded Rectangle 16">
            <a:extLst>
              <a:ext uri="{FF2B5EF4-FFF2-40B4-BE49-F238E27FC236}">
                <a16:creationId xmlns:a16="http://schemas.microsoft.com/office/drawing/2014/main" id="{7094D47E-E2B3-BD94-FE0E-E43BEF454B24}"/>
              </a:ext>
            </a:extLst>
          </p:cNvPr>
          <p:cNvSpPr/>
          <p:nvPr/>
        </p:nvSpPr>
        <p:spPr>
          <a:xfrm rot="13169336">
            <a:off x="-2083845" y="-860646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44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Graphic 3" descr="Right pointing backhand index with solid fill">
            <a:extLst>
              <a:ext uri="{FF2B5EF4-FFF2-40B4-BE49-F238E27FC236}">
                <a16:creationId xmlns:a16="http://schemas.microsoft.com/office/drawing/2014/main" id="{8862C9B5-C5A1-6126-6339-667ADD3511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7934" y="3304481"/>
            <a:ext cx="1068345" cy="1068345"/>
          </a:xfrm>
          <a:prstGeom prst="rect">
            <a:avLst/>
          </a:prstGeom>
        </p:spPr>
      </p:pic>
      <p:pic>
        <p:nvPicPr>
          <p:cNvPr id="8" name="Graphic 7" descr="Right pointing backhand index with solid fill">
            <a:extLst>
              <a:ext uri="{FF2B5EF4-FFF2-40B4-BE49-F238E27FC236}">
                <a16:creationId xmlns:a16="http://schemas.microsoft.com/office/drawing/2014/main" id="{25F075DE-5832-817A-5A4F-E1AFE530DA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422" y="2236136"/>
            <a:ext cx="1068345" cy="1068345"/>
          </a:xfrm>
          <a:prstGeom prst="rect">
            <a:avLst/>
          </a:prstGeom>
        </p:spPr>
      </p:pic>
      <p:pic>
        <p:nvPicPr>
          <p:cNvPr id="9" name="Graphic 8" descr="Right pointing backhand index with solid fill">
            <a:extLst>
              <a:ext uri="{FF2B5EF4-FFF2-40B4-BE49-F238E27FC236}">
                <a16:creationId xmlns:a16="http://schemas.microsoft.com/office/drawing/2014/main" id="{7169A316-1060-B2AA-86B0-1FA542A8D2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7934" y="4636619"/>
            <a:ext cx="1068345" cy="1068345"/>
          </a:xfrm>
          <a:prstGeom prst="rect">
            <a:avLst/>
          </a:prstGeom>
        </p:spPr>
      </p:pic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6D5C29E9-70E9-9A7C-9C62-B0BB7B1B72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12" y="6301873"/>
            <a:ext cx="2346540" cy="63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671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57518" y="-1711779"/>
            <a:ext cx="4487328" cy="10791369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28742" y="-3357864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023021" y="-2359439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841538"/>
            <a:ext cx="4354878" cy="10620539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4929621" y="2168375"/>
            <a:ext cx="626766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9000" b="1" dirty="0">
                <a:solidFill>
                  <a:schemeClr val="bg1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Gwe Parch</a:t>
            </a:r>
            <a:endParaRPr lang="cy-GB" sz="9000" b="1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F64BCFF7-FE3D-EBFF-1EDE-7ED17FA14508}"/>
              </a:ext>
            </a:extLst>
          </p:cNvPr>
          <p:cNvSpPr/>
          <p:nvPr/>
        </p:nvSpPr>
        <p:spPr>
          <a:xfrm rot="5400000">
            <a:off x="3654691" y="-1098262"/>
            <a:ext cx="927164" cy="4779108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0766C4-CE9D-5046-13AD-5ED7AD4A0B71}"/>
              </a:ext>
            </a:extLst>
          </p:cNvPr>
          <p:cNvSpPr txBox="1"/>
          <p:nvPr/>
        </p:nvSpPr>
        <p:spPr>
          <a:xfrm>
            <a:off x="0" y="937349"/>
            <a:ext cx="82668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GWEITHGAREDD</a:t>
            </a:r>
          </a:p>
        </p:txBody>
      </p:sp>
      <p:pic>
        <p:nvPicPr>
          <p:cNvPr id="6" name="Graphic 5" descr="Spider web with solid fill">
            <a:extLst>
              <a:ext uri="{FF2B5EF4-FFF2-40B4-BE49-F238E27FC236}">
                <a16:creationId xmlns:a16="http://schemas.microsoft.com/office/drawing/2014/main" id="{18184795-2C33-66BD-B4CC-3A3D29095E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31157" y="1766973"/>
            <a:ext cx="3816008" cy="3816008"/>
          </a:xfrm>
          <a:prstGeom prst="rect">
            <a:avLst/>
          </a:prstGeom>
        </p:spPr>
      </p:pic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D407E564-9CCD-D1E8-7438-5766C785F7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866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26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CA57CB-FE3E-7150-AF38-F11CF30C73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D4749B5-AA53-1EB8-C554-22CEBF8FA7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CFEDE86-F45C-73D1-B5B9-34FF16AA9F50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1C472-1A0F-001C-3CCC-787BA2532E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F08B51C-08AC-B106-05BE-AD9ECF3F59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3A40BED-B739-BA03-C18F-85EBBF5BE036}"/>
              </a:ext>
            </a:extLst>
          </p:cNvPr>
          <p:cNvSpPr/>
          <p:nvPr/>
        </p:nvSpPr>
        <p:spPr>
          <a:xfrm>
            <a:off x="7726919" y="3731198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56CB460-7AA9-AC36-93F1-5F02513B39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pic>
        <p:nvPicPr>
          <p:cNvPr id="22" name="Picture 2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CDBCB0CA-1E71-AE87-AB6F-9775A48C5B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294" y="5318262"/>
            <a:ext cx="4705407" cy="1585604"/>
          </a:xfrm>
          <a:prstGeom prst="rect">
            <a:avLst/>
          </a:prstGeom>
        </p:spPr>
      </p:pic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48A9AB1-FF86-8363-4E57-018BF95A95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839830" y="1516781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84F4FA9B-A1B8-9748-1795-F502A8A67F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070447" y="5874129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77D4863-FD46-8DD4-B440-AA2E1DAB49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9615407" y="1919277"/>
            <a:ext cx="453879" cy="587718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10B0BEA9-8AEC-FB83-35AC-3A9ED1D9F4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54019" y="4323203"/>
            <a:ext cx="472285" cy="531341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EE8636E-E6CB-5EB4-42C0-FBE496A59E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BC95422B-8274-8B26-D617-3E7F1A3BFAB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6FBB7B0-21E1-371C-93DD-2B074C2FBF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459166" y="-320130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FC674C5B-02FF-B863-435B-870085DFF6F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539823"/>
            <a:ext cx="902043" cy="830365"/>
          </a:xfrm>
          <a:prstGeom prst="rect">
            <a:avLst/>
          </a:prstGeom>
          <a:solidFill>
            <a:srgbClr val="1B1862"/>
          </a:solidFill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48C4F24-1D7E-AD7F-9C29-22D4972B9E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4250" y="1001611"/>
            <a:ext cx="7814475" cy="4477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275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57518" y="-1617995"/>
            <a:ext cx="4487328" cy="1079136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28742" y="-3357864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023021" y="-2359439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747754"/>
            <a:ext cx="4354878" cy="10620539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5787008" y="1818908"/>
            <a:ext cx="571858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7000" b="1" dirty="0">
                <a:solidFill>
                  <a:schemeClr val="bg1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Creu Addewid Parch</a:t>
            </a:r>
            <a:endParaRPr lang="cy-GB" sz="7000" b="1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F64BCFF7-FE3D-EBFF-1EDE-7ED17FA14508}"/>
              </a:ext>
            </a:extLst>
          </p:cNvPr>
          <p:cNvSpPr/>
          <p:nvPr/>
        </p:nvSpPr>
        <p:spPr>
          <a:xfrm rot="5400000">
            <a:off x="3583093" y="-1178261"/>
            <a:ext cx="927164" cy="493728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0766C4-CE9D-5046-13AD-5ED7AD4A0B71}"/>
              </a:ext>
            </a:extLst>
          </p:cNvPr>
          <p:cNvSpPr txBox="1"/>
          <p:nvPr/>
        </p:nvSpPr>
        <p:spPr>
          <a:xfrm>
            <a:off x="-122267" y="937281"/>
            <a:ext cx="82668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GWEITHGAREDD</a:t>
            </a:r>
          </a:p>
        </p:txBody>
      </p:sp>
      <p:pic>
        <p:nvPicPr>
          <p:cNvPr id="8" name="Graphic 7" descr="Scribble with solid fill">
            <a:extLst>
              <a:ext uri="{FF2B5EF4-FFF2-40B4-BE49-F238E27FC236}">
                <a16:creationId xmlns:a16="http://schemas.microsoft.com/office/drawing/2014/main" id="{C2E88850-744B-AB33-8ADA-1117EF0FD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63339" y="1890273"/>
            <a:ext cx="3774832" cy="3774832"/>
          </a:xfrm>
          <a:prstGeom prst="rect">
            <a:avLst/>
          </a:prstGeom>
        </p:spPr>
      </p:pic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27BC2A08-3D6D-120F-B280-9780FE1530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65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8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720714" y="1023015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9" name="Rounded Rectangle 16">
            <a:extLst>
              <a:ext uri="{FF2B5EF4-FFF2-40B4-BE49-F238E27FC236}">
                <a16:creationId xmlns:a16="http://schemas.microsoft.com/office/drawing/2014/main" id="{BD540AE7-60F1-6455-5BD4-A2E008898C37}"/>
              </a:ext>
            </a:extLst>
          </p:cNvPr>
          <p:cNvSpPr/>
          <p:nvPr/>
        </p:nvSpPr>
        <p:spPr>
          <a:xfrm rot="5400000">
            <a:off x="5265917" y="-3675291"/>
            <a:ext cx="1766420" cy="1012583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3057933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983392" y="3504263"/>
            <a:ext cx="3469038" cy="2495000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16BAF99-2F69-EFAC-F311-686B70C11F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-297423" y="2888171"/>
            <a:ext cx="902043" cy="830365"/>
          </a:xfrm>
          <a:prstGeom prst="rect">
            <a:avLst/>
          </a:prstGeom>
        </p:spPr>
      </p:pic>
      <p:pic>
        <p:nvPicPr>
          <p:cNvPr id="14" name="Picture 1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4565301-2DB6-9FB7-C63F-A00706C1B3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132335" y="5982098"/>
            <a:ext cx="472285" cy="531341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209336E-2810-E93C-1463-D5211F706F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17" name="Picture 1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F061B03B-9423-8170-9764-D24EFD6BE2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8905243" y="6312110"/>
            <a:ext cx="667265" cy="741405"/>
          </a:xfrm>
          <a:prstGeom prst="rect">
            <a:avLst/>
          </a:prstGeom>
        </p:spPr>
      </p:pic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E68BCED-EBAE-67C3-46B9-11F4F4A429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1172195" y="3367663"/>
            <a:ext cx="734959" cy="861775"/>
          </a:xfrm>
          <a:prstGeom prst="rect">
            <a:avLst/>
          </a:prstGeom>
        </p:spPr>
      </p:pic>
      <p:pic>
        <p:nvPicPr>
          <p:cNvPr id="19" name="Picture 1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AF3FE54-2022-85F3-9710-4EED3ABD30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106029"/>
            <a:ext cx="902043" cy="830365"/>
          </a:xfrm>
          <a:prstGeom prst="rect">
            <a:avLst/>
          </a:prstGeom>
        </p:spPr>
      </p:pic>
      <p:pic>
        <p:nvPicPr>
          <p:cNvPr id="20" name="Picture 1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90F3FEC-6374-96B2-E8A6-E529800058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5619515" y="-377118"/>
            <a:ext cx="734959" cy="861775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8647722-E10D-CBE0-3611-36DC996C83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10027162" y="205395"/>
            <a:ext cx="453879" cy="587718"/>
          </a:xfrm>
          <a:prstGeom prst="rect">
            <a:avLst/>
          </a:prstGeom>
        </p:spPr>
      </p:pic>
      <p:sp>
        <p:nvSpPr>
          <p:cNvPr id="6" name="Rounded Rectangle 16">
            <a:extLst>
              <a:ext uri="{FF2B5EF4-FFF2-40B4-BE49-F238E27FC236}">
                <a16:creationId xmlns:a16="http://schemas.microsoft.com/office/drawing/2014/main" id="{6D83570B-FEB1-02D4-64BA-0EBEF368C676}"/>
              </a:ext>
            </a:extLst>
          </p:cNvPr>
          <p:cNvSpPr/>
          <p:nvPr/>
        </p:nvSpPr>
        <p:spPr>
          <a:xfrm rot="5400000">
            <a:off x="5261454" y="-3677439"/>
            <a:ext cx="1695648" cy="1012583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A8EA4B01-A23F-244C-D79D-7FCC88073AE9}"/>
              </a:ext>
            </a:extLst>
          </p:cNvPr>
          <p:cNvSpPr txBox="1"/>
          <p:nvPr/>
        </p:nvSpPr>
        <p:spPr>
          <a:xfrm>
            <a:off x="1699791" y="612689"/>
            <a:ext cx="832737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AT BWY ALLWCH CHI DROI I SIARAD YN YSGOL?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D80DA7-054F-220A-D0D0-4244663E9C7C}"/>
              </a:ext>
            </a:extLst>
          </p:cNvPr>
          <p:cNvSpPr/>
          <p:nvPr/>
        </p:nvSpPr>
        <p:spPr>
          <a:xfrm>
            <a:off x="1368956" y="2948291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D39768-375C-80E3-09D6-6AADDB3B7813}"/>
              </a:ext>
            </a:extLst>
          </p:cNvPr>
          <p:cNvSpPr/>
          <p:nvPr/>
        </p:nvSpPr>
        <p:spPr>
          <a:xfrm>
            <a:off x="4893935" y="296981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EACA7E-4799-93F7-AF61-A8C16AA0291F}"/>
              </a:ext>
            </a:extLst>
          </p:cNvPr>
          <p:cNvSpPr/>
          <p:nvPr/>
        </p:nvSpPr>
        <p:spPr>
          <a:xfrm>
            <a:off x="8401220" y="2994324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pic>
        <p:nvPicPr>
          <p:cNvPr id="23" name="Graphic 22" descr="Raised hand with solid fill">
            <a:extLst>
              <a:ext uri="{FF2B5EF4-FFF2-40B4-BE49-F238E27FC236}">
                <a16:creationId xmlns:a16="http://schemas.microsoft.com/office/drawing/2014/main" id="{43CEA8DC-53B9-2083-CBD9-E86705003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1041960" y="2611707"/>
            <a:ext cx="773093" cy="773093"/>
          </a:xfrm>
          <a:prstGeom prst="rect">
            <a:avLst/>
          </a:prstGeom>
        </p:spPr>
      </p:pic>
      <p:pic>
        <p:nvPicPr>
          <p:cNvPr id="25" name="Graphic 24" descr="Raised hand with solid fill">
            <a:extLst>
              <a:ext uri="{FF2B5EF4-FFF2-40B4-BE49-F238E27FC236}">
                <a16:creationId xmlns:a16="http://schemas.microsoft.com/office/drawing/2014/main" id="{2D8232B7-0EC9-1297-61FD-B37AB12DE1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4509081" y="2576058"/>
            <a:ext cx="773093" cy="773093"/>
          </a:xfrm>
          <a:prstGeom prst="rect">
            <a:avLst/>
          </a:prstGeom>
        </p:spPr>
      </p:pic>
      <p:pic>
        <p:nvPicPr>
          <p:cNvPr id="26" name="Graphic 25" descr="Raised hand with solid fill">
            <a:extLst>
              <a:ext uri="{FF2B5EF4-FFF2-40B4-BE49-F238E27FC236}">
                <a16:creationId xmlns:a16="http://schemas.microsoft.com/office/drawing/2014/main" id="{885363CE-130C-5FEE-D83A-8041473C49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8032366" y="2644455"/>
            <a:ext cx="773093" cy="773093"/>
          </a:xfrm>
          <a:prstGeom prst="rect">
            <a:avLst/>
          </a:prstGeom>
        </p:spPr>
      </p:pic>
      <p:sp>
        <p:nvSpPr>
          <p:cNvPr id="27" name="Rounded Rectangle 16">
            <a:extLst>
              <a:ext uri="{FF2B5EF4-FFF2-40B4-BE49-F238E27FC236}">
                <a16:creationId xmlns:a16="http://schemas.microsoft.com/office/drawing/2014/main" id="{C5CB5DE1-58CE-0DF4-BF0A-EF60D09E4603}"/>
              </a:ext>
            </a:extLst>
          </p:cNvPr>
          <p:cNvSpPr/>
          <p:nvPr/>
        </p:nvSpPr>
        <p:spPr>
          <a:xfrm rot="5400000">
            <a:off x="2367765" y="4153687"/>
            <a:ext cx="325794" cy="333102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7DDBC59-A46B-345D-A9FE-6B3562B38376}"/>
              </a:ext>
            </a:extLst>
          </p:cNvPr>
          <p:cNvSpPr txBox="1"/>
          <p:nvPr/>
        </p:nvSpPr>
        <p:spPr>
          <a:xfrm>
            <a:off x="983392" y="5595772"/>
            <a:ext cx="58210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Enw’r aelod o’r staff yma</a:t>
            </a:r>
          </a:p>
        </p:txBody>
      </p:sp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8E4F0E83-F199-2B0E-FDB8-B6D14A6F70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10810490" y="6219447"/>
            <a:ext cx="453879" cy="587718"/>
          </a:xfrm>
          <a:prstGeom prst="rect">
            <a:avLst/>
          </a:prstGeom>
        </p:spPr>
      </p:pic>
      <p:pic>
        <p:nvPicPr>
          <p:cNvPr id="41" name="Picture 40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C226B6D-4699-58E9-2B93-1A5520FFC4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366867" y="3709359"/>
            <a:ext cx="472285" cy="531341"/>
          </a:xfrm>
          <a:prstGeom prst="rect">
            <a:avLst/>
          </a:prstGeom>
        </p:spPr>
      </p:pic>
      <p:pic>
        <p:nvPicPr>
          <p:cNvPr id="3" name="Picture 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F2805B5F-6EB0-B44D-69A6-5BDE5FA16A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AD450315-CE16-5803-207C-9A52ABD59AA3}"/>
              </a:ext>
            </a:extLst>
          </p:cNvPr>
          <p:cNvSpPr/>
          <p:nvPr/>
        </p:nvSpPr>
        <p:spPr>
          <a:xfrm rot="5400000">
            <a:off x="5962242" y="4127942"/>
            <a:ext cx="325794" cy="333102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317886E8-E2CE-6FE7-E166-1A60A10E8C47}"/>
              </a:ext>
            </a:extLst>
          </p:cNvPr>
          <p:cNvSpPr/>
          <p:nvPr/>
        </p:nvSpPr>
        <p:spPr>
          <a:xfrm rot="5400000">
            <a:off x="9561516" y="4153687"/>
            <a:ext cx="325794" cy="333102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5CE912D-3A12-2F67-A811-D00339CF6012}"/>
              </a:ext>
            </a:extLst>
          </p:cNvPr>
          <p:cNvSpPr txBox="1"/>
          <p:nvPr/>
        </p:nvSpPr>
        <p:spPr>
          <a:xfrm>
            <a:off x="8126916" y="5583953"/>
            <a:ext cx="58210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Enw’r aelod o’r staff yma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68BE61D-813E-8DFB-8472-E78416CD366F}"/>
              </a:ext>
            </a:extLst>
          </p:cNvPr>
          <p:cNvSpPr txBox="1"/>
          <p:nvPr/>
        </p:nvSpPr>
        <p:spPr>
          <a:xfrm>
            <a:off x="4570674" y="5572133"/>
            <a:ext cx="58210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Enw’r aelod o’r staff yma</a:t>
            </a:r>
          </a:p>
        </p:txBody>
      </p:sp>
    </p:spTree>
    <p:extLst>
      <p:ext uri="{BB962C8B-B14F-4D97-AF65-F5344CB8AC3E}">
        <p14:creationId xmlns:p14="http://schemas.microsoft.com/office/powerpoint/2010/main" val="5305074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8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02F09B8-57F9-4AA5-2921-3CE90521A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9C96347-3B1E-DD3D-6337-375DB0F41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7762088" y="3747642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914D5A0-3653-62F4-5DDB-FEAC452F0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AD3DB61-0CD2-F3C8-3B20-696CE9E4F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405419" y="1504314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">
            <a:extLst>
              <a:ext uri="{FF2B5EF4-FFF2-40B4-BE49-F238E27FC236}">
                <a16:creationId xmlns:a16="http://schemas.microsoft.com/office/drawing/2014/main" id="{E0339EE0-8D8F-915A-85BA-4E6D0AAAD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616161" y="6072854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B72C164-7281-F5A5-F27E-30B19F27A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4546923" y="1529050"/>
            <a:ext cx="453879" cy="587718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33E72E1-3279-75EF-03CB-1BA978117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-89062" y="4693540"/>
            <a:ext cx="472285" cy="531341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497B49C-3E12-E990-8A22-02D243B94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979FC8A-4447-BADE-01AF-6A4A19C85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EE83BE5-4B2F-D9BB-085A-E4EDC61BC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46D80-4252-9C6D-B0CB-9169862FF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539823"/>
            <a:ext cx="902043" cy="830365"/>
          </a:xfrm>
          <a:prstGeom prst="rect">
            <a:avLst/>
          </a:prstGeom>
        </p:spPr>
      </p:pic>
      <p:sp>
        <p:nvSpPr>
          <p:cNvPr id="10" name="Rounded Rectangle 16">
            <a:extLst>
              <a:ext uri="{FF2B5EF4-FFF2-40B4-BE49-F238E27FC236}">
                <a16:creationId xmlns:a16="http://schemas.microsoft.com/office/drawing/2014/main" id="{09C05007-A139-7554-C305-BD4593C6EAE3}"/>
              </a:ext>
            </a:extLst>
          </p:cNvPr>
          <p:cNvSpPr/>
          <p:nvPr/>
        </p:nvSpPr>
        <p:spPr>
          <a:xfrm rot="10800000">
            <a:off x="6095997" y="1806707"/>
            <a:ext cx="45719" cy="406742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4">
            <a:extLst>
              <a:ext uri="{FF2B5EF4-FFF2-40B4-BE49-F238E27FC236}">
                <a16:creationId xmlns:a16="http://schemas.microsoft.com/office/drawing/2014/main" id="{04E4BCE7-2F4A-A0DA-D9F8-802E1E9041BD}"/>
              </a:ext>
            </a:extLst>
          </p:cNvPr>
          <p:cNvSpPr txBox="1"/>
          <p:nvPr/>
        </p:nvSpPr>
        <p:spPr>
          <a:xfrm>
            <a:off x="6506993" y="1919277"/>
            <a:ext cx="4409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 err="1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Dydd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Llun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11 – </a:t>
            </a:r>
            <a:r>
              <a:rPr lang="en-US" sz="3000" b="1" dirty="0" err="1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Dydd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Gwener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15 </a:t>
            </a:r>
            <a:r>
              <a:rPr lang="en-US" sz="3000" b="1" dirty="0" err="1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Tachwedd</a:t>
            </a:r>
            <a:endParaRPr lang="en-US" sz="3000" b="1" dirty="0">
              <a:solidFill>
                <a:schemeClr val="bg1"/>
              </a:solidFill>
              <a:latin typeface="Cera Round Pro" panose="00000500000000000000" pitchFamily="50" charset="0"/>
              <a:cs typeface="Segoe UI" panose="020B0502040204020203" pitchFamily="34" charset="0"/>
            </a:endParaRPr>
          </a:p>
        </p:txBody>
      </p:sp>
      <p:pic>
        <p:nvPicPr>
          <p:cNvPr id="17" name="Graphic 16" descr="Line arrow: Clockwise curve with solid fill">
            <a:extLst>
              <a:ext uri="{FF2B5EF4-FFF2-40B4-BE49-F238E27FC236}">
                <a16:creationId xmlns:a16="http://schemas.microsoft.com/office/drawing/2014/main" id="{433FD81C-EEF7-B5AF-6529-BEFC38E8F7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2006444">
            <a:off x="10501818" y="1420495"/>
            <a:ext cx="914400" cy="914400"/>
          </a:xfrm>
          <a:prstGeom prst="rect">
            <a:avLst/>
          </a:prstGeom>
        </p:spPr>
      </p:pic>
      <p:sp>
        <p:nvSpPr>
          <p:cNvPr id="19" name="Rounded Rectangle 16">
            <a:extLst>
              <a:ext uri="{FF2B5EF4-FFF2-40B4-BE49-F238E27FC236}">
                <a16:creationId xmlns:a16="http://schemas.microsoft.com/office/drawing/2014/main" id="{E61E273F-03CD-4795-4A17-8A15E7BB6D53}"/>
              </a:ext>
            </a:extLst>
          </p:cNvPr>
          <p:cNvSpPr/>
          <p:nvPr/>
        </p:nvSpPr>
        <p:spPr>
          <a:xfrm rot="5400000">
            <a:off x="7935848" y="1752014"/>
            <a:ext cx="1932195" cy="4886014"/>
          </a:xfrm>
          <a:prstGeom prst="roundRect">
            <a:avLst>
              <a:gd name="adj" fmla="val 48711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23" name="TextBox 14">
            <a:extLst>
              <a:ext uri="{FF2B5EF4-FFF2-40B4-BE49-F238E27FC236}">
                <a16:creationId xmlns:a16="http://schemas.microsoft.com/office/drawing/2014/main" id="{A57482C3-2237-75F3-8383-9421E8B04C0B}"/>
              </a:ext>
            </a:extLst>
          </p:cNvPr>
          <p:cNvSpPr txBox="1"/>
          <p:nvPr/>
        </p:nvSpPr>
        <p:spPr>
          <a:xfrm>
            <a:off x="6697211" y="4455636"/>
            <a:ext cx="44094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500" b="1" dirty="0" err="1">
                <a:solidFill>
                  <a:srgbClr val="1B1464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Dydd</a:t>
            </a:r>
            <a:r>
              <a:rPr lang="en-US" sz="2500" b="1" dirty="0">
                <a:solidFill>
                  <a:srgbClr val="1B1464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Mawrth 12 </a:t>
            </a:r>
            <a:r>
              <a:rPr lang="en-US" sz="2500" b="1" dirty="0" err="1">
                <a:solidFill>
                  <a:srgbClr val="1B1464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Tachwedd</a:t>
            </a:r>
            <a:endParaRPr lang="en-US" sz="2500" b="1" dirty="0">
              <a:solidFill>
                <a:srgbClr val="1B1464"/>
              </a:solidFill>
              <a:latin typeface="Cera Round Pro" panose="00000500000000000000" pitchFamily="50" charset="0"/>
              <a:cs typeface="Segoe UI" panose="020B0502040204020203" pitchFamily="34" charset="0"/>
            </a:endParaRPr>
          </a:p>
        </p:txBody>
      </p:sp>
      <p:pic>
        <p:nvPicPr>
          <p:cNvPr id="25" name="Picture 24" descr="A cartoon character with socks and a large letter&#10;&#10;Description automatically generated">
            <a:extLst>
              <a:ext uri="{FF2B5EF4-FFF2-40B4-BE49-F238E27FC236}">
                <a16:creationId xmlns:a16="http://schemas.microsoft.com/office/drawing/2014/main" id="{E4AAC780-36FA-3872-BA6D-BF8CF27FE325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7453" y="3465696"/>
            <a:ext cx="2000691" cy="1125388"/>
          </a:xfrm>
          <a:prstGeom prst="rect">
            <a:avLst/>
          </a:prstGeom>
        </p:spPr>
      </p:pic>
      <p:sp>
        <p:nvSpPr>
          <p:cNvPr id="26" name="TextBox 14">
            <a:extLst>
              <a:ext uri="{FF2B5EF4-FFF2-40B4-BE49-F238E27FC236}">
                <a16:creationId xmlns:a16="http://schemas.microsoft.com/office/drawing/2014/main" id="{6E41BBC5-D251-F285-41A0-A309EB769042}"/>
              </a:ext>
            </a:extLst>
          </p:cNvPr>
          <p:cNvSpPr txBox="1"/>
          <p:nvPr/>
        </p:nvSpPr>
        <p:spPr>
          <a:xfrm>
            <a:off x="6827061" y="3439973"/>
            <a:ext cx="33357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 err="1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Diwrnod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Sanau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Od 2024</a:t>
            </a:r>
          </a:p>
        </p:txBody>
      </p:sp>
      <p:pic>
        <p:nvPicPr>
          <p:cNvPr id="27" name="Picture 2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5042B09-58FA-D280-8E05-0A1F88C72B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7667651" y="5696784"/>
            <a:ext cx="734959" cy="861775"/>
          </a:xfrm>
          <a:prstGeom prst="rect">
            <a:avLst/>
          </a:prstGeom>
        </p:spPr>
      </p:pic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5A0BE94B-407F-F8F4-DD1B-9E78024F17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sp>
        <p:nvSpPr>
          <p:cNvPr id="3" name="TextBox 14">
            <a:extLst>
              <a:ext uri="{FF2B5EF4-FFF2-40B4-BE49-F238E27FC236}">
                <a16:creationId xmlns:a16="http://schemas.microsoft.com/office/drawing/2014/main" id="{D853D528-D998-299E-3B4E-6224E60329AF}"/>
              </a:ext>
            </a:extLst>
          </p:cNvPr>
          <p:cNvSpPr txBox="1"/>
          <p:nvPr/>
        </p:nvSpPr>
        <p:spPr>
          <a:xfrm>
            <a:off x="856440" y="628959"/>
            <a:ext cx="102892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WYTHNOS GWRTH-FWLIO 2024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D1E569-9C45-95E1-6DFA-F594B9E02AF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7328" y="2102359"/>
            <a:ext cx="5619109" cy="321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01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8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ounded Rectangle 16">
            <a:extLst>
              <a:ext uri="{FF2B5EF4-FFF2-40B4-BE49-F238E27FC236}">
                <a16:creationId xmlns:a16="http://schemas.microsoft.com/office/drawing/2014/main" id="{5ABE0E64-404A-24C2-0011-CFE4728ACEB3}"/>
              </a:ext>
            </a:extLst>
          </p:cNvPr>
          <p:cNvSpPr/>
          <p:nvPr/>
        </p:nvSpPr>
        <p:spPr>
          <a:xfrm rot="5400000">
            <a:off x="5406644" y="-2745397"/>
            <a:ext cx="1000117" cy="756798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8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16">
            <a:extLst>
              <a:ext uri="{FF2B5EF4-FFF2-40B4-BE49-F238E27FC236}">
                <a16:creationId xmlns:a16="http://schemas.microsoft.com/office/drawing/2014/main" id="{8C642A86-1796-8F1D-A638-B0AB665F5952}"/>
              </a:ext>
            </a:extLst>
          </p:cNvPr>
          <p:cNvSpPr/>
          <p:nvPr/>
        </p:nvSpPr>
        <p:spPr>
          <a:xfrm rot="5400000">
            <a:off x="5374653" y="-2578777"/>
            <a:ext cx="945144" cy="7234741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2940366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0E1A1EB-9CA8-E24B-43AC-4810CC4E2C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7422119" y="3784744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0BFCC819-AE2F-DBC1-0C86-6CBDF26CF2B7}"/>
              </a:ext>
            </a:extLst>
          </p:cNvPr>
          <p:cNvSpPr txBox="1"/>
          <p:nvPr/>
        </p:nvSpPr>
        <p:spPr>
          <a:xfrm>
            <a:off x="839830" y="1657559"/>
            <a:ext cx="1071513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24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Arial" panose="020B0604020202020204" pitchFamily="34" charset="0"/>
              </a:rPr>
              <a:t>O feysydd chwarae i’r Senedd, o’n cartrefi i’n ffonau, yn ystod Wythnos Gwrth-fwlio eleni, dewch i ni ‘Ddewis Parch’ a threchu bwlio sy’n effeithio’n negyddol ar filiynau o fywydau ifanc.</a:t>
            </a:r>
            <a:br>
              <a:rPr lang="cy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endParaRPr lang="cy-GB" sz="2400" b="1" dirty="0">
              <a:solidFill>
                <a:schemeClr val="bg1"/>
              </a:solidFill>
              <a:latin typeface="Cera Round Pro" panose="00000500000000000000" pitchFamily="50" charset="0"/>
            </a:endParaRPr>
          </a:p>
          <a:p>
            <a:pPr algn="ctr"/>
            <a:r>
              <a:rPr lang="cy-GB" sz="24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Eleni, byddwn yn grymuso plant a phobl ifanc i beidio â dewis bwlio, hyd yn oed pan fyddwn yn anghytuno, ac atgoffa oedolion i arwain trwy osod esiampl, ar-lein ac yn y byd go iawn.</a:t>
            </a:r>
            <a:br>
              <a:rPr lang="cy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endParaRPr lang="cy-GB" sz="2400" b="1" dirty="0">
              <a:solidFill>
                <a:schemeClr val="bg1"/>
              </a:solidFill>
              <a:latin typeface="Cera Round Pro" panose="00000500000000000000" pitchFamily="50" charset="0"/>
            </a:endParaRPr>
          </a:p>
          <a:p>
            <a:pPr algn="ctr"/>
            <a:r>
              <a:rPr lang="cy-GB" sz="24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Dychmygwch fyd ble mae parch a charedigrwydd yn ffynnu – mae hynny’n fwy na breuddwyd, gall ddigwydd trwy ein dewisiadau ni. Ymunwch â ni yn ystod Wythnos Gwrth-fwlio Eleni ac ymrwymwch i’n</a:t>
            </a:r>
            <a:r>
              <a:rPr lang="cy-GB" sz="2400" b="1" dirty="0">
                <a:solidFill>
                  <a:schemeClr val="bg1"/>
                </a:solidFill>
                <a:latin typeface="Cera Round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 hymgyrch</a:t>
            </a:r>
            <a:r>
              <a:rPr lang="cy-GB" sz="24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 ‘Dewiswch Barch</a:t>
            </a:r>
            <a:r>
              <a:rPr lang="cy-GB" sz="2400" b="1" dirty="0">
                <a:solidFill>
                  <a:schemeClr val="bg1"/>
                </a:solidFill>
                <a:latin typeface="Cera Round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’</a:t>
            </a:r>
            <a:r>
              <a:rPr lang="cy-GB" sz="24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. Beth wnewch chi ddewis?</a:t>
            </a:r>
            <a:endParaRPr lang="cy-GB" sz="2400" b="1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8" name="TextBox 14">
            <a:extLst>
              <a:ext uri="{FF2B5EF4-FFF2-40B4-BE49-F238E27FC236}">
                <a16:creationId xmlns:a16="http://schemas.microsoft.com/office/drawing/2014/main" id="{F2481FCD-ACB4-97A0-DCBE-81EBA1B2402B}"/>
              </a:ext>
            </a:extLst>
          </p:cNvPr>
          <p:cNvSpPr txBox="1"/>
          <p:nvPr/>
        </p:nvSpPr>
        <p:spPr>
          <a:xfrm>
            <a:off x="1511654" y="605173"/>
            <a:ext cx="86711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GALWAD I WEITHREDU</a:t>
            </a:r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82F7F802-5532-AEE3-0F4D-DA77657E64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350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urple rectangle with white rectangle&#10;&#10;Description automatically generated">
            <a:extLst>
              <a:ext uri="{FF2B5EF4-FFF2-40B4-BE49-F238E27FC236}">
                <a16:creationId xmlns:a16="http://schemas.microsoft.com/office/drawing/2014/main" id="{D5F12A8E-DD02-7222-02E6-FF585630275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7359" y="0"/>
            <a:ext cx="13406718" cy="7541280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617349" y="-3319755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96568" y="-226848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4291749" y="2426318"/>
            <a:ext cx="6525871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Beth </a:t>
            </a:r>
            <a:r>
              <a:rPr lang="en-US" sz="7000" b="1" dirty="0" err="1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yw</a:t>
            </a:r>
            <a:r>
              <a:rPr lang="en-US" sz="7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n-US" sz="7000" b="1" dirty="0" err="1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ystyr</a:t>
            </a:r>
            <a:r>
              <a:rPr lang="en-US" sz="7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  “parch”?</a:t>
            </a:r>
            <a:endParaRPr lang="en-GB" sz="70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382417" y="1974003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E5A072-AA07-B35B-405C-D59C1A2A62E9}"/>
              </a:ext>
            </a:extLst>
          </p:cNvPr>
          <p:cNvSpPr txBox="1"/>
          <p:nvPr/>
        </p:nvSpPr>
        <p:spPr>
          <a:xfrm>
            <a:off x="2033557" y="1292802"/>
            <a:ext cx="248340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0" b="1" dirty="0">
                <a:solidFill>
                  <a:srgbClr val="8757E5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34DC61DB-564D-8E76-41B8-09C021F865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158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8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16">
            <a:extLst>
              <a:ext uri="{FF2B5EF4-FFF2-40B4-BE49-F238E27FC236}">
                <a16:creationId xmlns:a16="http://schemas.microsoft.com/office/drawing/2014/main" id="{3233D655-834C-AC87-D953-788131475CBB}"/>
              </a:ext>
            </a:extLst>
          </p:cNvPr>
          <p:cNvSpPr/>
          <p:nvPr/>
        </p:nvSpPr>
        <p:spPr>
          <a:xfrm rot="5400000">
            <a:off x="3605153" y="-1447206"/>
            <a:ext cx="4389211" cy="106205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769773" y="-1599169"/>
            <a:ext cx="4354878" cy="10620539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9644314" y="-2727132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621867" y="-2375593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49D777-FBE6-B9A2-12D8-85B9582764B6}"/>
              </a:ext>
            </a:extLst>
          </p:cNvPr>
          <p:cNvSpPr txBox="1"/>
          <p:nvPr/>
        </p:nvSpPr>
        <p:spPr>
          <a:xfrm>
            <a:off x="1535696" y="2025606"/>
            <a:ext cx="8967505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 </a:t>
            </a:r>
            <a:r>
              <a:rPr lang="cy-GB" sz="3200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Unigolyn neu grŵp </a:t>
            </a:r>
            <a:r>
              <a:rPr lang="cy-GB" sz="32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yn cael ei niweidio’n fwriadol dro ar ôl tro</a:t>
            </a:r>
            <a:r>
              <a:rPr lang="cy-GB" sz="3200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 gan unigolyn neu grŵp arall, pan fydd y berthynas yn cynnwys </a:t>
            </a:r>
            <a:r>
              <a:rPr lang="cy-GB" sz="32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anghydbwysedd grym</a:t>
            </a:r>
            <a:r>
              <a:rPr lang="cy-GB" sz="3200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. Gall bwlio fod yn gorfforol, yn eiriol neu’n seicolegol.</a:t>
            </a:r>
          </a:p>
          <a:p>
            <a:pPr algn="ctr"/>
            <a:endParaRPr lang="cy-GB" sz="3200" dirty="0">
              <a:solidFill>
                <a:schemeClr val="bg1"/>
              </a:solidFill>
              <a:latin typeface="Cera Round Pro" panose="00000500000000000000" pitchFamily="50" charset="0"/>
              <a:cs typeface="Arial" panose="020B0604020202020204" pitchFamily="34" charset="0"/>
            </a:endParaRPr>
          </a:p>
          <a:p>
            <a:pPr algn="ctr"/>
            <a:r>
              <a:rPr lang="cy-GB" sz="3200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Gall ddigwydd wyneb yn wyneb neu ar-lein.</a:t>
            </a:r>
            <a:endParaRPr lang="en-GB" sz="3200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E2FB3B-9249-4ABD-0416-27A825764588}"/>
              </a:ext>
            </a:extLst>
          </p:cNvPr>
          <p:cNvSpPr txBox="1"/>
          <p:nvPr/>
        </p:nvSpPr>
        <p:spPr>
          <a:xfrm>
            <a:off x="64807" y="440557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4340C4-B76C-A17D-2D00-4938CDFEAD81}"/>
              </a:ext>
            </a:extLst>
          </p:cNvPr>
          <p:cNvSpPr txBox="1"/>
          <p:nvPr/>
        </p:nvSpPr>
        <p:spPr>
          <a:xfrm rot="10800000">
            <a:off x="10111261" y="4141739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2842498E-4FFC-471A-FC0D-8210592F04B2}"/>
              </a:ext>
            </a:extLst>
          </p:cNvPr>
          <p:cNvSpPr/>
          <p:nvPr/>
        </p:nvSpPr>
        <p:spPr>
          <a:xfrm rot="5400000">
            <a:off x="4135338" y="-1335023"/>
            <a:ext cx="945144" cy="52740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4A1DFD-9DDB-B1C6-854C-0DFCE1EADAFB}"/>
              </a:ext>
            </a:extLst>
          </p:cNvPr>
          <p:cNvSpPr txBox="1"/>
          <p:nvPr/>
        </p:nvSpPr>
        <p:spPr>
          <a:xfrm>
            <a:off x="361465" y="942935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1B1862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BETH YW BWLIO?</a:t>
            </a:r>
          </a:p>
        </p:txBody>
      </p:sp>
      <p:pic>
        <p:nvPicPr>
          <p:cNvPr id="10" name="Picture 9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C7E78E34-9FA7-C1D1-5F6C-5DCC96530B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D1FF9D2-7E3D-3C6F-8109-15EB060DBBBC}"/>
              </a:ext>
            </a:extLst>
          </p:cNvPr>
          <p:cNvSpPr txBox="1"/>
          <p:nvPr/>
        </p:nvSpPr>
        <p:spPr>
          <a:xfrm>
            <a:off x="2529137" y="1421361"/>
            <a:ext cx="1143345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b="1" dirty="0" err="1">
                <a:solidFill>
                  <a:srgbClr val="1B1464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Diffiniad</a:t>
            </a:r>
            <a:r>
              <a:rPr lang="en-GB" sz="1500" b="1" dirty="0">
                <a:solidFill>
                  <a:srgbClr val="1B1464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sz="1500" b="1" dirty="0" err="1">
                <a:solidFill>
                  <a:srgbClr val="1B1464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Gynghrair</a:t>
            </a:r>
            <a:r>
              <a:rPr lang="en-GB" sz="1500" b="1" dirty="0">
                <a:solidFill>
                  <a:srgbClr val="1B1464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500" b="1" dirty="0" err="1">
                <a:solidFill>
                  <a:srgbClr val="1B1464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Gwrth-fwlio</a:t>
            </a:r>
            <a:r>
              <a:rPr lang="en-GB" sz="1500" b="1" dirty="0">
                <a:solidFill>
                  <a:srgbClr val="1B1464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en-GB" sz="1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70585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FB697F52-EA1E-DC05-9BBF-12E5BB91B7FE}"/>
              </a:ext>
            </a:extLst>
          </p:cNvPr>
          <p:cNvSpPr/>
          <p:nvPr/>
        </p:nvSpPr>
        <p:spPr>
          <a:xfrm rot="16200000">
            <a:off x="4121727" y="-1680271"/>
            <a:ext cx="3778623" cy="10603944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rgbClr val="1B1263"/>
              </a:solidFill>
            </a:endParaRPr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E4DE469E-BC00-8F33-C7DB-1B922E57A82A}"/>
              </a:ext>
            </a:extLst>
          </p:cNvPr>
          <p:cNvSpPr/>
          <p:nvPr/>
        </p:nvSpPr>
        <p:spPr>
          <a:xfrm rot="16200000">
            <a:off x="4341258" y="-1771934"/>
            <a:ext cx="3595299" cy="10603944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3135739" y="2844224"/>
            <a:ext cx="10902797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00" b="1" dirty="0" err="1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Diffinio</a:t>
            </a:r>
            <a:r>
              <a:rPr lang="en-US" sz="7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 Parch</a:t>
            </a:r>
          </a:p>
        </p:txBody>
      </p:sp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5F368744-FF35-896B-5A89-99609D6D4A15}"/>
              </a:ext>
            </a:extLst>
          </p:cNvPr>
          <p:cNvSpPr/>
          <p:nvPr/>
        </p:nvSpPr>
        <p:spPr>
          <a:xfrm rot="15537429">
            <a:off x="8953681" y="4575473"/>
            <a:ext cx="1572163" cy="5475582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D497F630-75D5-FC79-7420-4E93E582DF4F}"/>
              </a:ext>
            </a:extLst>
          </p:cNvPr>
          <p:cNvSpPr/>
          <p:nvPr/>
        </p:nvSpPr>
        <p:spPr>
          <a:xfrm rot="13169336">
            <a:off x="12350816" y="2468550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ounded Rectangle 16">
            <a:extLst>
              <a:ext uri="{FF2B5EF4-FFF2-40B4-BE49-F238E27FC236}">
                <a16:creationId xmlns:a16="http://schemas.microsoft.com/office/drawing/2014/main" id="{7094D47E-E2B3-BD94-FE0E-E43BEF454B24}"/>
              </a:ext>
            </a:extLst>
          </p:cNvPr>
          <p:cNvSpPr/>
          <p:nvPr/>
        </p:nvSpPr>
        <p:spPr>
          <a:xfrm rot="13169336">
            <a:off x="-2224841" y="-711520"/>
            <a:ext cx="1879818" cy="602196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Rounded Rectangle 16">
            <a:extLst>
              <a:ext uri="{FF2B5EF4-FFF2-40B4-BE49-F238E27FC236}">
                <a16:creationId xmlns:a16="http://schemas.microsoft.com/office/drawing/2014/main" id="{F44C631A-186C-A985-0AA0-FEAA89A94DE1}"/>
              </a:ext>
            </a:extLst>
          </p:cNvPr>
          <p:cNvSpPr/>
          <p:nvPr/>
        </p:nvSpPr>
        <p:spPr>
          <a:xfrm rot="5400000">
            <a:off x="5038363" y="-2228904"/>
            <a:ext cx="902800" cy="8013363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9FF8AA89-A71A-893E-E14D-D0EE26B7FC70}"/>
              </a:ext>
            </a:extLst>
          </p:cNvPr>
          <p:cNvSpPr txBox="1"/>
          <p:nvPr/>
        </p:nvSpPr>
        <p:spPr>
          <a:xfrm>
            <a:off x="1247300" y="1444843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GWEITHGAREDD AR GYFER GRWPIAU</a:t>
            </a:r>
          </a:p>
        </p:txBody>
      </p:sp>
      <p:pic>
        <p:nvPicPr>
          <p:cNvPr id="6" name="Picture 5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4BE3CCC0-B1FF-C638-1840-7139FCE4A9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12" y="6301873"/>
            <a:ext cx="2346540" cy="63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840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8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73810" y="-1557035"/>
            <a:ext cx="4487328" cy="10791369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46187" y="-3016879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96568" y="-226848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686794"/>
            <a:ext cx="4354878" cy="106205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4" name="Rounded Rectangle 16">
            <a:extLst>
              <a:ext uri="{FF2B5EF4-FFF2-40B4-BE49-F238E27FC236}">
                <a16:creationId xmlns:a16="http://schemas.microsoft.com/office/drawing/2014/main" id="{BAE14904-B7DE-626A-F652-B82B0E05DF5B}"/>
              </a:ext>
            </a:extLst>
          </p:cNvPr>
          <p:cNvSpPr/>
          <p:nvPr/>
        </p:nvSpPr>
        <p:spPr>
          <a:xfrm rot="5400000">
            <a:off x="3979667" y="-948142"/>
            <a:ext cx="902800" cy="4573954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DAE2FB3B-9249-4ABD-0416-27A825764588}"/>
              </a:ext>
            </a:extLst>
          </p:cNvPr>
          <p:cNvSpPr txBox="1"/>
          <p:nvPr/>
        </p:nvSpPr>
        <p:spPr>
          <a:xfrm>
            <a:off x="106045" y="286001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1" name="TextBox 4">
            <a:extLst>
              <a:ext uri="{FF2B5EF4-FFF2-40B4-BE49-F238E27FC236}">
                <a16:creationId xmlns:a16="http://schemas.microsoft.com/office/drawing/2014/main" id="{424340C4-B76C-A17D-2D00-4938CDFEAD81}"/>
              </a:ext>
            </a:extLst>
          </p:cNvPr>
          <p:cNvSpPr txBox="1"/>
          <p:nvPr/>
        </p:nvSpPr>
        <p:spPr>
          <a:xfrm rot="10800000">
            <a:off x="10367599" y="4016101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388637" y="2016113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99DF3A1C-7885-17E2-E4A3-11C204771E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260" y="6006804"/>
            <a:ext cx="2917368" cy="983080"/>
          </a:xfrm>
          <a:prstGeom prst="rect">
            <a:avLst/>
          </a:prstGeom>
        </p:spPr>
      </p:pic>
      <p:sp>
        <p:nvSpPr>
          <p:cNvPr id="6" name="TextBox 7">
            <a:extLst>
              <a:ext uri="{FF2B5EF4-FFF2-40B4-BE49-F238E27FC236}">
                <a16:creationId xmlns:a16="http://schemas.microsoft.com/office/drawing/2014/main" id="{661FF3DF-186E-D10A-D626-069454DF0533}"/>
              </a:ext>
            </a:extLst>
          </p:cNvPr>
          <p:cNvSpPr txBox="1"/>
          <p:nvPr/>
        </p:nvSpPr>
        <p:spPr>
          <a:xfrm>
            <a:off x="230921" y="970220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BETH YW PARCH?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FC6E26-4CAB-06E1-605E-041B0BBA0777}"/>
              </a:ext>
            </a:extLst>
          </p:cNvPr>
          <p:cNvSpPr txBox="1"/>
          <p:nvPr/>
        </p:nvSpPr>
        <p:spPr>
          <a:xfrm>
            <a:off x="2487993" y="1414841"/>
            <a:ext cx="114334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b="1" dirty="0" err="1">
                <a:solidFill>
                  <a:schemeClr val="bg1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Diffiniad</a:t>
            </a:r>
            <a:r>
              <a:rPr lang="en-GB" sz="1500" b="1" dirty="0">
                <a:solidFill>
                  <a:schemeClr val="bg1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Oxford Language</a:t>
            </a:r>
            <a:r>
              <a:rPr lang="en-GB" sz="15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0AD2E4-61D5-5504-BE31-99C67A89D3C4}"/>
              </a:ext>
            </a:extLst>
          </p:cNvPr>
          <p:cNvSpPr txBox="1"/>
          <p:nvPr/>
        </p:nvSpPr>
        <p:spPr>
          <a:xfrm>
            <a:off x="1073372" y="2486647"/>
            <a:ext cx="1015340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Rhoi</a:t>
            </a:r>
            <a:r>
              <a:rPr lang="en-US" sz="48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sylw</a:t>
            </a:r>
            <a:r>
              <a:rPr lang="en-US" sz="48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 teg </a:t>
            </a:r>
            <a:r>
              <a:rPr lang="en-US" sz="4800" b="1" dirty="0" err="1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i</a:t>
            </a:r>
            <a:r>
              <a:rPr lang="en-US" sz="48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deimladau,dymuniadau</a:t>
            </a:r>
            <a:r>
              <a:rPr lang="en-US" sz="48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 neu </a:t>
            </a:r>
            <a:r>
              <a:rPr lang="en-US" sz="4800" b="1" dirty="0" err="1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hawliau</a:t>
            </a:r>
            <a:r>
              <a:rPr lang="en-US" sz="48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pobl</a:t>
            </a:r>
            <a:r>
              <a:rPr lang="en-US" sz="48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eraill</a:t>
            </a:r>
            <a:endParaRPr lang="en-GB" sz="48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643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FBA961CF-258A-9D4C-4CDF-0EC875908319}"/>
              </a:ext>
            </a:extLst>
          </p:cNvPr>
          <p:cNvSpPr/>
          <p:nvPr/>
        </p:nvSpPr>
        <p:spPr>
          <a:xfrm rot="16200000">
            <a:off x="5135874" y="-3207720"/>
            <a:ext cx="1784079" cy="9760171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FD8D30C4-A751-B545-D48F-581CE49A9DDF}"/>
              </a:ext>
            </a:extLst>
          </p:cNvPr>
          <p:cNvSpPr/>
          <p:nvPr/>
        </p:nvSpPr>
        <p:spPr>
          <a:xfrm rot="16200000">
            <a:off x="5522282" y="-2204687"/>
            <a:ext cx="1095081" cy="7682972"/>
          </a:xfrm>
          <a:prstGeom prst="roundRect">
            <a:avLst>
              <a:gd name="adj" fmla="val 50000"/>
            </a:avLst>
          </a:prstGeom>
          <a:solidFill>
            <a:srgbClr val="1B1263"/>
          </a:solidFill>
          <a:ln w="57150">
            <a:solidFill>
              <a:srgbClr val="1B18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E4DE469E-BC00-8F33-C7DB-1B922E57A82A}"/>
              </a:ext>
            </a:extLst>
          </p:cNvPr>
          <p:cNvSpPr/>
          <p:nvPr/>
        </p:nvSpPr>
        <p:spPr>
          <a:xfrm rot="16200000">
            <a:off x="5240536" y="-3284151"/>
            <a:ext cx="1784079" cy="9760171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rgbClr val="1B18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1147828" y="780326"/>
            <a:ext cx="10178539" cy="86177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DEALL ANGHYTUNO A GWRTHDARO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D811CB08-C74C-23DE-B51E-47257838B1C9}"/>
              </a:ext>
            </a:extLst>
          </p:cNvPr>
          <p:cNvSpPr txBox="1"/>
          <p:nvPr/>
        </p:nvSpPr>
        <p:spPr>
          <a:xfrm>
            <a:off x="2156688" y="3275798"/>
            <a:ext cx="10035312" cy="217707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16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GB" sz="3500" b="1" dirty="0">
                <a:solidFill>
                  <a:srgbClr val="1B1464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Beth </a:t>
            </a:r>
            <a:r>
              <a:rPr lang="en-GB" sz="3500" b="1" dirty="0" err="1">
                <a:solidFill>
                  <a:srgbClr val="1B1464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sy’n</a:t>
            </a:r>
            <a:r>
              <a:rPr lang="en-GB" sz="3500" b="1" dirty="0">
                <a:solidFill>
                  <a:srgbClr val="1B1464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500" b="1" dirty="0" err="1">
                <a:solidFill>
                  <a:srgbClr val="1B1464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digwydd</a:t>
            </a:r>
            <a:r>
              <a:rPr lang="en-GB" sz="3500" b="1" dirty="0">
                <a:solidFill>
                  <a:srgbClr val="1B1464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 pan </a:t>
            </a:r>
            <a:r>
              <a:rPr lang="en-GB" sz="3500" b="1" dirty="0" err="1">
                <a:solidFill>
                  <a:srgbClr val="1B1464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fyddwn</a:t>
            </a:r>
            <a:r>
              <a:rPr lang="en-GB" sz="3500" b="1" dirty="0">
                <a:solidFill>
                  <a:srgbClr val="1B1464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500" b="1" dirty="0" err="1">
                <a:solidFill>
                  <a:srgbClr val="1B1464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3500" b="1" dirty="0">
                <a:solidFill>
                  <a:srgbClr val="1B1464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500" b="1" dirty="0" err="1">
                <a:solidFill>
                  <a:srgbClr val="1B1464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anghytuno</a:t>
            </a:r>
            <a:r>
              <a:rPr lang="en-GB" sz="3500" b="1" dirty="0">
                <a:solidFill>
                  <a:srgbClr val="1B1464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y-GB" sz="3500" b="1" dirty="0">
                <a:effectLst/>
                <a:latin typeface="Cera Round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â rhywun</a:t>
            </a:r>
            <a:r>
              <a:rPr lang="en-GB" sz="3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lvl="0">
              <a:lnSpc>
                <a:spcPct val="116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GB" sz="3500" b="1" dirty="0">
                <a:solidFill>
                  <a:srgbClr val="8757E5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Beth </a:t>
            </a:r>
            <a:r>
              <a:rPr lang="en-GB" sz="3500" b="1" dirty="0" err="1">
                <a:solidFill>
                  <a:srgbClr val="8757E5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yw</a:t>
            </a:r>
            <a:r>
              <a:rPr lang="en-GB" sz="3500" b="1" dirty="0">
                <a:solidFill>
                  <a:srgbClr val="8757E5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500" b="1" dirty="0" err="1">
                <a:solidFill>
                  <a:srgbClr val="8757E5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gwrthdaro</a:t>
            </a:r>
            <a:r>
              <a:rPr lang="en-GB" sz="3500" b="1" dirty="0">
                <a:solidFill>
                  <a:srgbClr val="8757E5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GB" sz="3500" b="1" dirty="0">
              <a:solidFill>
                <a:srgbClr val="8757E5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5F368744-FF35-896B-5A89-99609D6D4A15}"/>
              </a:ext>
            </a:extLst>
          </p:cNvPr>
          <p:cNvSpPr/>
          <p:nvPr/>
        </p:nvSpPr>
        <p:spPr>
          <a:xfrm rot="15537429">
            <a:off x="8953681" y="4575473"/>
            <a:ext cx="1572163" cy="5475582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D497F630-75D5-FC79-7420-4E93E582DF4F}"/>
              </a:ext>
            </a:extLst>
          </p:cNvPr>
          <p:cNvSpPr/>
          <p:nvPr/>
        </p:nvSpPr>
        <p:spPr>
          <a:xfrm rot="13169336">
            <a:off x="12350816" y="2468550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ounded Rectangle 16">
            <a:extLst>
              <a:ext uri="{FF2B5EF4-FFF2-40B4-BE49-F238E27FC236}">
                <a16:creationId xmlns:a16="http://schemas.microsoft.com/office/drawing/2014/main" id="{7094D47E-E2B3-BD94-FE0E-E43BEF454B24}"/>
              </a:ext>
            </a:extLst>
          </p:cNvPr>
          <p:cNvSpPr/>
          <p:nvPr/>
        </p:nvSpPr>
        <p:spPr>
          <a:xfrm rot="13169336">
            <a:off x="-2083845" y="-860646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Graphic 3" descr="Right pointing backhand index with solid fill">
            <a:extLst>
              <a:ext uri="{FF2B5EF4-FFF2-40B4-BE49-F238E27FC236}">
                <a16:creationId xmlns:a16="http://schemas.microsoft.com/office/drawing/2014/main" id="{8862C9B5-C5A1-6126-6339-667ADD3511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4806" y="4621864"/>
            <a:ext cx="1068345" cy="1068345"/>
          </a:xfrm>
          <a:prstGeom prst="rect">
            <a:avLst/>
          </a:prstGeom>
        </p:spPr>
      </p:pic>
      <p:pic>
        <p:nvPicPr>
          <p:cNvPr id="8" name="Graphic 7" descr="Right pointing backhand index with solid fill">
            <a:extLst>
              <a:ext uri="{FF2B5EF4-FFF2-40B4-BE49-F238E27FC236}">
                <a16:creationId xmlns:a16="http://schemas.microsoft.com/office/drawing/2014/main" id="{25F075DE-5832-817A-5A4F-E1AFE530DA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8989" y="3339862"/>
            <a:ext cx="1068345" cy="1068345"/>
          </a:xfrm>
          <a:prstGeom prst="rect">
            <a:avLst/>
          </a:prstGeom>
        </p:spPr>
      </p:pic>
      <p:pic>
        <p:nvPicPr>
          <p:cNvPr id="6" name="Picture 5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CF8792CA-3D98-9B6D-7124-53CDB4E54B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12" y="6301873"/>
            <a:ext cx="2346540" cy="63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903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57518" y="-1617995"/>
            <a:ext cx="4487328" cy="10791369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691487" y="-3143663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84845" y="-2308266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747754"/>
            <a:ext cx="4354878" cy="106205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1103202" y="2250360"/>
            <a:ext cx="998559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Beth yn union </a:t>
            </a:r>
            <a:r>
              <a:rPr lang="en-GB" sz="6000" b="1" dirty="0" err="1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yw</a:t>
            </a:r>
            <a:r>
              <a:rPr lang="en-GB" sz="6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n-GB" sz="6000" b="1" dirty="0" err="1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anghytuno</a:t>
            </a:r>
            <a:r>
              <a:rPr lang="en-GB" sz="6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n-GB" sz="6000" b="1" dirty="0" err="1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parchus</a:t>
            </a:r>
            <a:r>
              <a:rPr lang="en-GB" sz="6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 ac </a:t>
            </a:r>
            <a:r>
              <a:rPr lang="en-GB" sz="6000" b="1" dirty="0" err="1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amharchus</a:t>
            </a:r>
            <a:r>
              <a:rPr lang="en-GB" sz="6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?</a:t>
            </a:r>
            <a:endParaRPr lang="en-GB" sz="60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372345" y="1955153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4" name="Rounded Rectangle 16">
            <a:extLst>
              <a:ext uri="{FF2B5EF4-FFF2-40B4-BE49-F238E27FC236}">
                <a16:creationId xmlns:a16="http://schemas.microsoft.com/office/drawing/2014/main" id="{063DB51C-4CDB-B22D-695B-A8EF3270D752}"/>
              </a:ext>
            </a:extLst>
          </p:cNvPr>
          <p:cNvSpPr/>
          <p:nvPr/>
        </p:nvSpPr>
        <p:spPr>
          <a:xfrm rot="5400000">
            <a:off x="4891826" y="-2374900"/>
            <a:ext cx="902800" cy="7963363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id="{26893861-73BF-ABBF-87AA-EC42B4889012}"/>
              </a:ext>
            </a:extLst>
          </p:cNvPr>
          <p:cNvSpPr txBox="1"/>
          <p:nvPr/>
        </p:nvSpPr>
        <p:spPr>
          <a:xfrm>
            <a:off x="1209819" y="1317394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GWEITHGAREDD AR GYFER GRWPIAU:</a:t>
            </a:r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9B0F88CE-6DE8-74FA-6960-134A4FDB51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854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8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speech bubble on a purple background&#10;&#10;Description automatically generated">
            <a:extLst>
              <a:ext uri="{FF2B5EF4-FFF2-40B4-BE49-F238E27FC236}">
                <a16:creationId xmlns:a16="http://schemas.microsoft.com/office/drawing/2014/main" id="{280CCB1D-B47C-0257-3BE8-D57546E777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3" t="14436" r="16005" b="2830"/>
          <a:stretch/>
        </p:blipFill>
        <p:spPr>
          <a:xfrm>
            <a:off x="785728" y="922631"/>
            <a:ext cx="11015000" cy="6694557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987846" y="-3432179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229387" y="-259512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2504084" y="2097402"/>
            <a:ext cx="9417429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</a:pPr>
            <a:r>
              <a:rPr lang="cy-GB" sz="32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“D</a:t>
            </a:r>
            <a:r>
              <a:rPr lang="cy-GB" sz="3200" b="1" dirty="0">
                <a:solidFill>
                  <a:srgbClr val="1B1464"/>
                </a:solidFill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yna syniad twp, mae fy syniad i yn well o lawer</a:t>
            </a:r>
            <a:r>
              <a:rPr lang="cy-GB" sz="32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.“</a:t>
            </a:r>
            <a:endParaRPr lang="cy-GB" sz="3200" b="1" dirty="0">
              <a:solidFill>
                <a:srgbClr val="1B1464"/>
              </a:solidFill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1200"/>
              </a:spcBef>
            </a:pPr>
            <a:r>
              <a:rPr lang="cy-GB" sz="3200" b="1" dirty="0">
                <a:solidFill>
                  <a:srgbClr val="3A8DFF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“</a:t>
            </a:r>
            <a:r>
              <a:rPr lang="cy-GB" sz="3200" b="1" dirty="0">
                <a:solidFill>
                  <a:srgbClr val="3A8DFF"/>
                </a:solidFill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Ti’n anghywir a dwyt ti ddim yn deall dy bethau</a:t>
            </a:r>
            <a:r>
              <a:rPr lang="cy-GB" sz="3200" b="1" dirty="0">
                <a:solidFill>
                  <a:srgbClr val="3A8DFF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.“</a:t>
            </a:r>
            <a:endParaRPr lang="cy-GB" sz="3200" b="1" dirty="0">
              <a:solidFill>
                <a:srgbClr val="3A8DFF"/>
              </a:solidFill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1200"/>
              </a:spcBef>
            </a:pPr>
            <a:r>
              <a:rPr lang="cy-GB" sz="32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“</a:t>
            </a:r>
            <a:r>
              <a:rPr lang="cy-GB" sz="3200" b="1" dirty="0">
                <a:solidFill>
                  <a:srgbClr val="1B1464"/>
                </a:solidFill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Does neb yn malio am dy farn di</a:t>
            </a:r>
            <a:r>
              <a:rPr lang="cy-GB" sz="32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."</a:t>
            </a:r>
            <a:endParaRPr lang="cy-GB" sz="3200" b="1" dirty="0">
              <a:solidFill>
                <a:srgbClr val="1B1464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C2FFEE-2D8E-77D8-536A-0A5759905DBE}"/>
              </a:ext>
            </a:extLst>
          </p:cNvPr>
          <p:cNvSpPr/>
          <p:nvPr/>
        </p:nvSpPr>
        <p:spPr>
          <a:xfrm>
            <a:off x="2154848" y="5494497"/>
            <a:ext cx="70339" cy="67132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516167-2218-B938-05A2-161ED54DDFF2}"/>
              </a:ext>
            </a:extLst>
          </p:cNvPr>
          <p:cNvSpPr txBox="1"/>
          <p:nvPr/>
        </p:nvSpPr>
        <p:spPr>
          <a:xfrm>
            <a:off x="1898" y="-199812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83A146-B486-9B4D-6FC1-A3B4BB771938}"/>
              </a:ext>
            </a:extLst>
          </p:cNvPr>
          <p:cNvSpPr txBox="1"/>
          <p:nvPr/>
        </p:nvSpPr>
        <p:spPr>
          <a:xfrm rot="10800000">
            <a:off x="10253994" y="3971588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pic>
        <p:nvPicPr>
          <p:cNvPr id="4" name="Graphic 3" descr="Right pointing backhand index with solid fill">
            <a:extLst>
              <a:ext uri="{FF2B5EF4-FFF2-40B4-BE49-F238E27FC236}">
                <a16:creationId xmlns:a16="http://schemas.microsoft.com/office/drawing/2014/main" id="{763AB937-F743-8B5D-7538-43A7AC8517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04146" y="2039272"/>
            <a:ext cx="787249" cy="787249"/>
          </a:xfrm>
          <a:prstGeom prst="rect">
            <a:avLst/>
          </a:prstGeom>
        </p:spPr>
      </p:pic>
      <p:pic>
        <p:nvPicPr>
          <p:cNvPr id="8" name="Graphic 7" descr="Right pointing backhand index with solid fill">
            <a:extLst>
              <a:ext uri="{FF2B5EF4-FFF2-40B4-BE49-F238E27FC236}">
                <a16:creationId xmlns:a16="http://schemas.microsoft.com/office/drawing/2014/main" id="{43939948-E0A4-1D60-EAB5-38D557D0F7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96050" y="3184339"/>
            <a:ext cx="787249" cy="787249"/>
          </a:xfrm>
          <a:prstGeom prst="rect">
            <a:avLst/>
          </a:prstGeom>
        </p:spPr>
      </p:pic>
      <p:pic>
        <p:nvPicPr>
          <p:cNvPr id="9" name="Graphic 8" descr="Right pointing backhand index with solid fill">
            <a:extLst>
              <a:ext uri="{FF2B5EF4-FFF2-40B4-BE49-F238E27FC236}">
                <a16:creationId xmlns:a16="http://schemas.microsoft.com/office/drawing/2014/main" id="{C2DE8C0E-A7B0-E163-3B3A-8A46C3C191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04146" y="4240477"/>
            <a:ext cx="787249" cy="787249"/>
          </a:xfrm>
          <a:prstGeom prst="rect">
            <a:avLst/>
          </a:prstGeom>
        </p:spPr>
      </p:pic>
      <p:sp>
        <p:nvSpPr>
          <p:cNvPr id="10" name="Rounded Rectangle 16">
            <a:extLst>
              <a:ext uri="{FF2B5EF4-FFF2-40B4-BE49-F238E27FC236}">
                <a16:creationId xmlns:a16="http://schemas.microsoft.com/office/drawing/2014/main" id="{BA009A24-A953-1249-CEED-E27DD187FEC5}"/>
              </a:ext>
            </a:extLst>
          </p:cNvPr>
          <p:cNvSpPr/>
          <p:nvPr/>
        </p:nvSpPr>
        <p:spPr>
          <a:xfrm rot="5400000">
            <a:off x="5177857" y="-2704676"/>
            <a:ext cx="1070939" cy="8266814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D3645614-19DB-E85F-F094-6BBAC2FBA676}"/>
              </a:ext>
            </a:extLst>
          </p:cNvPr>
          <p:cNvSpPr txBox="1"/>
          <p:nvPr/>
        </p:nvSpPr>
        <p:spPr>
          <a:xfrm>
            <a:off x="1972537" y="1023364"/>
            <a:ext cx="8266814" cy="85946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y-GB" sz="2400" b="1" kern="100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ENGHREIFFTIAU O YMADRODDION ANGHYTUNO’N AMHARCHUS</a:t>
            </a:r>
            <a:endParaRPr lang="en-GB" sz="2400" b="1" kern="100" dirty="0">
              <a:solidFill>
                <a:schemeClr val="bg1"/>
              </a:solidFill>
              <a:effectLst/>
              <a:latin typeface="Cera Round Pro" panose="00000500000000000000" pitchFamily="50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00A5925D-BFDF-816E-BEA2-3AC8CF7212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260" y="6006804"/>
            <a:ext cx="2917368" cy="98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142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069515C4C01E4AB51222EDC3AFCB3B" ma:contentTypeVersion="13" ma:contentTypeDescription="Create a new document." ma:contentTypeScope="" ma:versionID="325ca87849dc9008ea5d56cd5aa57898">
  <xsd:schema xmlns:xsd="http://www.w3.org/2001/XMLSchema" xmlns:xs="http://www.w3.org/2001/XMLSchema" xmlns:p="http://schemas.microsoft.com/office/2006/metadata/properties" xmlns:ns2="25bce31e-210f-4595-b6f1-ad167b62b966" xmlns:ns3="16ae49f3-829e-48a4-b770-42088e17cf9e" targetNamespace="http://schemas.microsoft.com/office/2006/metadata/properties" ma:root="true" ma:fieldsID="0a737e42a372012122270de0f81db743" ns2:_="" ns3:_="">
    <xsd:import namespace="25bce31e-210f-4595-b6f1-ad167b62b966"/>
    <xsd:import namespace="16ae49f3-829e-48a4-b770-42088e17cf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bce31e-210f-4595-b6f1-ad167b62b9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15d4c797-396b-422f-9324-c7326d1857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e49f3-829e-48a4-b770-42088e17cf9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e6b1b432-1b3f-4e3d-84fa-547afe762041}" ma:internalName="TaxCatchAll" ma:showField="CatchAllData" ma:web="16ae49f3-829e-48a4-b770-42088e17cf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6ae49f3-829e-48a4-b770-42088e17cf9e" xsi:nil="true"/>
    <lcf76f155ced4ddcb4097134ff3c332f xmlns="25bce31e-210f-4595-b6f1-ad167b62b96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01FFB5F-00B7-4393-9C60-CE859C0E7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bce31e-210f-4595-b6f1-ad167b62b966"/>
    <ds:schemaRef ds:uri="16ae49f3-829e-48a4-b770-42088e17c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EA4F121-9D8A-4E6E-9682-A796EAC3EFD8}">
  <ds:schemaRefs>
    <ds:schemaRef ds:uri="http://purl.org/dc/dcmitype/"/>
    <ds:schemaRef ds:uri="http://schemas.microsoft.com/office/2006/metadata/properties"/>
    <ds:schemaRef ds:uri="http://schemas.openxmlformats.org/package/2006/metadata/core-properties"/>
    <ds:schemaRef ds:uri="25bce31e-210f-4595-b6f1-ad167b62b966"/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16ae49f3-829e-48a4-b770-42088e17cf9e"/>
  </ds:schemaRefs>
</ds:datastoreItem>
</file>

<file path=customXml/itemProps3.xml><?xml version="1.0" encoding="utf-8"?>
<ds:datastoreItem xmlns:ds="http://schemas.openxmlformats.org/officeDocument/2006/customXml" ds:itemID="{5CFA7B3B-087D-4A4D-BC18-4FB748D3D1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497</Words>
  <Application>Microsoft Office PowerPoint</Application>
  <PresentationFormat>Widescreen</PresentationFormat>
  <Paragraphs>63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Aptos</vt:lpstr>
      <vt:lpstr>Aptos Display</vt:lpstr>
      <vt:lpstr>Arial</vt:lpstr>
      <vt:lpstr>Cera Round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Luke Evason-Browning</dc:creator>
  <cp:lastModifiedBy>Thejashri Supriya</cp:lastModifiedBy>
  <cp:revision>18</cp:revision>
  <dcterms:created xsi:type="dcterms:W3CDTF">2024-08-12T13:06:58Z</dcterms:created>
  <dcterms:modified xsi:type="dcterms:W3CDTF">2024-10-25T13:34:35Z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0x010100CC069515C4C01E4AB51222EDC3AFCB3B</vt:lpwstr>
  </property>
  <property fmtid="{D5CDD505-2E9C-101B-9397-08002B2CF9AE}" pid="3" name="MediaServiceImageTags">
    <vt:lpwstr/>
  </property>
</Properties>
</file>