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  <p:sldId id="309" r:id="rId8"/>
    <p:sldId id="311" r:id="rId9"/>
    <p:sldId id="312" r:id="rId10"/>
    <p:sldId id="313" r:id="rId11"/>
    <p:sldId id="3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605F7745-FD85-AAC2-3949-A7F25FEE8212}" name="Gareth Jones" initials="GJ" userId="064f93eea4b7da89" providerId="Windows Live"/>
  <p188:author id="{9E3C1D73-78F0-8DCD-BF71-61164EE955BA}" name="Martha Evans" initials="ME" userId="S::mevans@ncb.org.uk::3c1badc2-301d-4c55-ab15-e0004543ecf2" providerId="AD"/>
  <p188:author id="{BD607792-142E-BCB4-EEE0-9352AC7C123D}" name="Aoife Nic Colaim" initials="AN" userId="S::ANiccolaim@ncb.org.uk::6aaa2443-ec71-4a99-a879-78a614b2bc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57E5"/>
    <a:srgbClr val="8757E5"/>
    <a:srgbClr val="1B1464"/>
    <a:srgbClr val="3A8DFF"/>
    <a:srgbClr val="448DFF"/>
    <a:srgbClr val="878DFF"/>
    <a:srgbClr val="1B1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841374" y="513091"/>
            <a:ext cx="102892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WYTHNOS GWRTH-FWLIO 2024 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459166" y="-320130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  <a:solidFill>
            <a:srgbClr val="1B1862"/>
          </a:solidFill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2680EFD-50E3-580C-9518-47579A194D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480" y="1294477"/>
            <a:ext cx="7814475" cy="447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358842" y="-2793200"/>
            <a:ext cx="1000117" cy="76635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374653" y="-2578777"/>
            <a:ext cx="945144" cy="7234741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19" y="3784744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839830" y="1657559"/>
            <a:ext cx="1071513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Arial" panose="020B0604020202020204" pitchFamily="34" charset="0"/>
              </a:rPr>
              <a:t>O feysydd chwarae i’r Senedd, o’n cartrefi i’n ffonau, yn ystod Wythnos Gwrth-fwlio eleni, dewch i ni ‘Ddewis Parch’ a threchu bwlio sy’n effeithio’n negyddol ar filiynau o fywydau ifanc.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endParaRPr lang="en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  <a:p>
            <a:pPr algn="ctr"/>
            <a:r>
              <a:rPr lang="cy-GB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Eleni, byddwn yn grymuso plant a phobl ifanc i beidio â dewis bwlio, hyd yn oed pan fyddwn yn anghytuno, ac atgoffa oedolion i arwain trwy osod esiampl, ar-lein ac yn y byd go iawn.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endParaRPr lang="en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  <a:p>
            <a:pPr algn="ctr"/>
            <a:r>
              <a:rPr lang="cy-GB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Dychmygwch fyd ble mae parch a charedigrwydd yn ffynnu – mae hynny’n fwy na breuddwyd, gall ddigwydd trwy ein dewisiadau ni. Ymunwch â ni yn ystod Wythnos Gwrth-fwlio Eleni ac ymrwymwch i’n hymgyrch ‘Dewiswch Barch’. Beth wnewch chi ddewis?</a:t>
            </a:r>
            <a:endParaRPr lang="en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398144" y="620737"/>
            <a:ext cx="892151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GALWAD I WEITHREDU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2F7F802-5532-AEE3-0F4D-DA77657E6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20459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50218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11566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30921" y="970220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BETH YW PARCH?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019296" y="2472626"/>
            <a:ext cx="1015340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Rhoi sylw teg i deimladau,dymuniadau neu hawliau pobl eraill</a:t>
            </a:r>
            <a:endParaRPr lang="cy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45668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52689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AF6C1EC-2ADD-88AB-0A76-42433B901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5BB659-BA77-7178-EB98-6EEB09686057}"/>
              </a:ext>
            </a:extLst>
          </p:cNvPr>
          <p:cNvSpPr txBox="1"/>
          <p:nvPr/>
        </p:nvSpPr>
        <p:spPr>
          <a:xfrm>
            <a:off x="2487993" y="141484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Diffiniad</a:t>
            </a:r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Oxford Language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36139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447206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599169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535696" y="2025606"/>
            <a:ext cx="896750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  <a:r>
              <a:rPr lang="cy-GB" sz="3200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Unigolyn neu grŵp </a:t>
            </a:r>
            <a:r>
              <a:rPr lang="cy-GB" sz="32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yn cael ei niweidio’n fwriadol dro ar ôl tro</a:t>
            </a:r>
            <a:r>
              <a:rPr lang="cy-GB" sz="3200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 gan unigolyn neu grŵp arall, pan fydd y berthynas yn cynnwys </a:t>
            </a:r>
            <a:r>
              <a:rPr lang="cy-GB" sz="32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anghydbwysedd grym</a:t>
            </a:r>
            <a:r>
              <a:rPr lang="cy-GB" sz="3200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. Gall bwlio fod yn gorfforol, yn eiriol neu’n seicolegol.</a:t>
            </a:r>
          </a:p>
          <a:p>
            <a:pPr algn="ctr"/>
            <a:endParaRPr lang="cy-GB" sz="3200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  <a:p>
            <a:pPr algn="ctr"/>
            <a:r>
              <a:rPr lang="cy-GB" sz="3200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Gall ddigwydd wyneb yn wyneb neu ar-lein.</a:t>
            </a:r>
            <a:endParaRPr lang="en-GB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44055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414173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335023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361465" y="942935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1B1862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BETH YW BWLIO?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7E78E34-9FA7-C1D1-5F6C-5DCC96530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1FF9D2-7E3D-3C6F-8109-15EB060DBBBC}"/>
              </a:ext>
            </a:extLst>
          </p:cNvPr>
          <p:cNvSpPr txBox="1"/>
          <p:nvPr/>
        </p:nvSpPr>
        <p:spPr>
          <a:xfrm>
            <a:off x="2529137" y="1421361"/>
            <a:ext cx="114334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Diffiniad y Gynghrair Gwrth-fwlio:</a:t>
            </a:r>
          </a:p>
          <a:p>
            <a:r>
              <a:rPr lang="en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5393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6">
            <a:extLst>
              <a:ext uri="{FF2B5EF4-FFF2-40B4-BE49-F238E27FC236}">
                <a16:creationId xmlns:a16="http://schemas.microsoft.com/office/drawing/2014/main" id="{794FD819-3BCC-5431-36A9-7B7D27E0704D}"/>
              </a:ext>
            </a:extLst>
          </p:cNvPr>
          <p:cNvSpPr/>
          <p:nvPr/>
        </p:nvSpPr>
        <p:spPr>
          <a:xfrm rot="16200000">
            <a:off x="5172279" y="-3666273"/>
            <a:ext cx="1601604" cy="10035311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054362" y="-3579220"/>
            <a:ext cx="2079908" cy="10035311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395583" y="631789"/>
            <a:ext cx="93974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WYTHNOS GWRTH-FWLIO:</a:t>
            </a:r>
          </a:p>
          <a:p>
            <a:pPr algn="ctr"/>
            <a:r>
              <a:rPr lang="cy-GB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Dewiswch Barch 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078345" y="3331369"/>
            <a:ext cx="1111365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8757E5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Sut allwn ni ddangos parch at y nail a’r llall yn yr ysgol</a:t>
            </a:r>
            <a:r>
              <a:rPr lang="cy-GB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y-GB" sz="35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y-GB" sz="3500" b="1" dirty="0">
                <a:solidFill>
                  <a:srgbClr val="1B1464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A ddylem ni ddangos parch at bawb</a:t>
            </a:r>
            <a:r>
              <a:rPr lang="cy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y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5" y="3312518"/>
            <a:ext cx="805669" cy="805669"/>
          </a:xfrm>
          <a:prstGeom prst="rect">
            <a:avLst/>
          </a:prstGeom>
        </p:spPr>
      </p:pic>
      <p:pic>
        <p:nvPicPr>
          <p:cNvPr id="10" name="Graphic 9" descr="Right pointing backhand index with solid fill">
            <a:extLst>
              <a:ext uri="{FF2B5EF4-FFF2-40B4-BE49-F238E27FC236}">
                <a16:creationId xmlns:a16="http://schemas.microsoft.com/office/drawing/2014/main" id="{6C079C80-C30C-A51F-0233-E54D44570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5" y="4616085"/>
            <a:ext cx="805669" cy="805669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966F474-01AA-090F-68FA-D860C2C93E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498105" y="117554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4291997" y="-2437563"/>
            <a:ext cx="902801" cy="812900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678895" y="1311642"/>
            <a:ext cx="81290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ADDEWIDION RYDYM YN DEWIS PARCH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435913" y="3179316"/>
            <a:ext cx="101534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4800" b="1" dirty="0">
                <a:solidFill>
                  <a:srgbClr val="8757E5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Trafodaeth </a:t>
            </a:r>
            <a:r>
              <a:rPr lang="cy-GB" sz="4800" b="1" dirty="0">
                <a:solidFill>
                  <a:srgbClr val="8857E5"/>
                </a:solidFill>
                <a:effectLst/>
                <a:latin typeface="Cera Round Pro" panose="00000500000000000000" pitchFamily="50" charset="0"/>
                <a:ea typeface="Aptos" panose="020B0004020202020204" pitchFamily="34" charset="0"/>
                <a:cs typeface="Arial" panose="020B0604020202020204" pitchFamily="34" charset="0"/>
              </a:rPr>
              <a:t>Grŵp</a:t>
            </a:r>
            <a:r>
              <a:rPr lang="cy-GB" sz="4800" b="1" dirty="0">
                <a:solidFill>
                  <a:srgbClr val="8757E5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 </a:t>
            </a:r>
            <a:endParaRPr lang="cy-GB" sz="4800" b="1" dirty="0">
              <a:solidFill>
                <a:srgbClr val="8757E5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2417" y="2299266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A0566D0-4D05-A02F-99C5-9E2A4A1D6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21" name="Graphic 20" descr="Chat with solid fill">
            <a:extLst>
              <a:ext uri="{FF2B5EF4-FFF2-40B4-BE49-F238E27FC236}">
                <a16:creationId xmlns:a16="http://schemas.microsoft.com/office/drawing/2014/main" id="{D8C1CECC-5564-AFA9-4768-EDAA60476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45792" y="2395145"/>
            <a:ext cx="2791522" cy="279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265917" y="-3675291"/>
            <a:ext cx="1766420" cy="101258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97423" y="288817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905243" y="6312110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61454" y="-3677439"/>
            <a:ext cx="1695648" cy="1012583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99791" y="612689"/>
            <a:ext cx="83273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AT BWY ALLWCH CHI DROI I SIARAD YN YSGOL?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368956" y="2948291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893935" y="296981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8401220" y="2994324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041960" y="2611707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509081" y="2576058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8032366" y="264445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367765" y="4153687"/>
            <a:ext cx="325794" cy="333102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983392" y="5595772"/>
            <a:ext cx="582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Enw’r aelod o'r staff yma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2805B5F-6EB0-B44D-69A6-5BDE5FA16A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AD450315-CE16-5803-207C-9A52ABD59AA3}"/>
              </a:ext>
            </a:extLst>
          </p:cNvPr>
          <p:cNvSpPr/>
          <p:nvPr/>
        </p:nvSpPr>
        <p:spPr>
          <a:xfrm rot="5400000">
            <a:off x="5962242" y="4127942"/>
            <a:ext cx="325794" cy="333102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317886E8-E2CE-6FE7-E166-1A60A10E8C47}"/>
              </a:ext>
            </a:extLst>
          </p:cNvPr>
          <p:cNvSpPr/>
          <p:nvPr/>
        </p:nvSpPr>
        <p:spPr>
          <a:xfrm rot="5400000">
            <a:off x="9561516" y="4153687"/>
            <a:ext cx="325794" cy="333102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CE912D-3A12-2F67-A811-D00339CF6012}"/>
              </a:ext>
            </a:extLst>
          </p:cNvPr>
          <p:cNvSpPr txBox="1"/>
          <p:nvPr/>
        </p:nvSpPr>
        <p:spPr>
          <a:xfrm>
            <a:off x="8126916" y="5583953"/>
            <a:ext cx="582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Enw’r aelod o'r staff yma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8BE61D-813E-8DFB-8472-E78416CD366F}"/>
              </a:ext>
            </a:extLst>
          </p:cNvPr>
          <p:cNvSpPr txBox="1"/>
          <p:nvPr/>
        </p:nvSpPr>
        <p:spPr>
          <a:xfrm>
            <a:off x="4570674" y="5572133"/>
            <a:ext cx="582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Enw’r aelod o'r staff yma</a:t>
            </a:r>
          </a:p>
        </p:txBody>
      </p:sp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 Llun 11 – Dydd Gwener 15 Tachwedd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2006444">
            <a:off x="10501818" y="1420495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935848" y="1752014"/>
            <a:ext cx="1932195" cy="4886014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697211" y="4455636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 Mawrth 12 Tachwedd</a:t>
            </a: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453" y="3465696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6827061" y="3439973"/>
            <a:ext cx="33357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Diwrnod Sanau Od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667651" y="5696784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A0BE94B-407F-F8F4-DD1B-9E78024F17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3" name="TextBox 14">
            <a:extLst>
              <a:ext uri="{FF2B5EF4-FFF2-40B4-BE49-F238E27FC236}">
                <a16:creationId xmlns:a16="http://schemas.microsoft.com/office/drawing/2014/main" id="{D853D528-D998-299E-3B4E-6224E60329AF}"/>
              </a:ext>
            </a:extLst>
          </p:cNvPr>
          <p:cNvSpPr txBox="1"/>
          <p:nvPr/>
        </p:nvSpPr>
        <p:spPr>
          <a:xfrm>
            <a:off x="856440" y="628959"/>
            <a:ext cx="102892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WYTHNOS GWRTH-FWLIO 2024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D1E569-9C45-95E1-6DFA-F594B9E02A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7328" y="2102359"/>
            <a:ext cx="5619109" cy="321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25bce31e-210f-4595-b6f1-ad167b62b96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3C0153-D80C-458D-8B20-984C40604148}">
  <ds:schemaRefs>
    <ds:schemaRef ds:uri="25bce31e-210f-4595-b6f1-ad167b62b966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16ae49f3-829e-48a4-b770-42088e17cf9e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286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Thejashri Supriya</cp:lastModifiedBy>
  <cp:revision>13</cp:revision>
  <dcterms:created xsi:type="dcterms:W3CDTF">2024-08-12T13:06:58Z</dcterms:created>
  <dcterms:modified xsi:type="dcterms:W3CDTF">2024-10-25T13:52:18Z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0x010100CC069515C4C01E4AB51222EDC3AFCB3B</vt:lpwstr>
  </property>
  <property fmtid="{D5CDD505-2E9C-101B-9397-08002B2CF9AE}" pid="3" name="MediaServiceImageTags">
    <vt:lpwstr/>
  </property>
</Properties>
</file>