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58" r:id="rId6"/>
    <p:sldId id="309" r:id="rId7"/>
    <p:sldId id="315" r:id="rId8"/>
    <p:sldId id="312" r:id="rId9"/>
    <p:sldId id="317" r:id="rId10"/>
    <p:sldId id="311" r:id="rId11"/>
    <p:sldId id="319" r:id="rId12"/>
    <p:sldId id="320" r:id="rId13"/>
    <p:sldId id="321" r:id="rId14"/>
    <p:sldId id="33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1" r:id="rId23"/>
    <p:sldId id="313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7E5"/>
    <a:srgbClr val="1B1464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jashri Supriya" userId="d4d6c1e8-7cc2-45cc-9019-63955266a5f2" providerId="ADAL" clId="{CD51FC0A-5E05-4616-A89C-E1B28A47CE45}"/>
    <pc:docChg chg="modSld">
      <pc:chgData name="Thejashri Supriya" userId="d4d6c1e8-7cc2-45cc-9019-63955266a5f2" providerId="ADAL" clId="{CD51FC0A-5E05-4616-A89C-E1B28A47CE45}" dt="2024-10-08T13:14:28.999" v="0"/>
      <pc:docMkLst>
        <pc:docMk/>
      </pc:docMkLst>
      <pc:sldChg chg="modSp mod">
        <pc:chgData name="Thejashri Supriya" userId="d4d6c1e8-7cc2-45cc-9019-63955266a5f2" providerId="ADAL" clId="{CD51FC0A-5E05-4616-A89C-E1B28A47CE45}" dt="2024-10-08T13:14:28.999" v="0"/>
        <pc:sldMkLst>
          <pc:docMk/>
          <pc:sldMk cId="3982350120" sldId="258"/>
        </pc:sldMkLst>
        <pc:spChg chg="mod">
          <ac:chgData name="Thejashri Supriya" userId="d4d6c1e8-7cc2-45cc-9019-63955266a5f2" providerId="ADAL" clId="{CD51FC0A-5E05-4616-A89C-E1B28A47CE45}" dt="2024-10-08T13:14:28.999" v="0"/>
          <ac:spMkLst>
            <pc:docMk/>
            <pc:sldMk cId="3982350120" sldId="258"/>
            <ac:spMk id="6" creationId="{0BFCC819-AE2F-DBC1-0C86-6CBDF26CF2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63EE-C57B-496D-9ECB-F74F09FE6586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DB68-1199-4495-B8EA-B475D799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CDB68-1199-4495-B8EA-B475D7990D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85706" y="-2673887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48459" y="-2759494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97268" y="654172"/>
            <a:ext cx="93974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DISCUSSION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519932"/>
            <a:ext cx="100353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possible to disagree and argue respectfully without resorting to bullying?</a:t>
            </a:r>
          </a:p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important that we know how to disagree respectfully without resorting to bullying?</a:t>
            </a:r>
            <a:endParaRPr lang="en-GB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16" y="2548013"/>
            <a:ext cx="1340972" cy="1340972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862C9B5-C5A1-6126-6339-667ADD35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61" y="4002259"/>
            <a:ext cx="1340972" cy="1340972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F77D15-59CD-C62F-E3B2-E95408102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554633" y="-3861318"/>
            <a:ext cx="1095082" cy="962154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648298" y="-3970420"/>
            <a:ext cx="1095081" cy="9621538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564544" y="315696"/>
            <a:ext cx="9397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YOUNG ABA’S THOUGHTS ON IF IT IS POSSIBLE TO DISAREE AND REMAIN RESPECTFUL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1397270" y="1902766"/>
            <a:ext cx="106528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2200" b="1" i="0" dirty="0">
                <a:solidFill>
                  <a:srgbClr val="1B1464"/>
                </a:solidFill>
                <a:effectLst/>
                <a:latin typeface="Cera Round Pro" panose="00000500000000000000" pitchFamily="50" charset="0"/>
              </a:rPr>
              <a:t>“I think respect is always a choice.” </a:t>
            </a:r>
          </a:p>
          <a:p>
            <a:pPr algn="l" rtl="0" fontAlgn="base"/>
            <a:endParaRPr lang="en-GB" sz="22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algn="l" rtl="0" fontAlgn="base"/>
            <a:r>
              <a:rPr lang="en-GB" sz="2200" b="1" i="0" dirty="0">
                <a:solidFill>
                  <a:srgbClr val="8757E5"/>
                </a:solidFill>
                <a:effectLst/>
                <a:latin typeface="Cera Round Pro" panose="00000500000000000000" pitchFamily="50" charset="0"/>
              </a:rPr>
              <a:t>“Respect is just another word for being kind.” </a:t>
            </a:r>
          </a:p>
          <a:p>
            <a:pPr algn="l" rtl="0" fontAlgn="base"/>
            <a:endParaRPr lang="en-GB" sz="2200" b="1" i="0" dirty="0">
              <a:solidFill>
                <a:srgbClr val="1B1464"/>
              </a:solidFill>
              <a:effectLst/>
              <a:latin typeface="Cera Round Pro" panose="00000500000000000000" pitchFamily="50" charset="0"/>
            </a:endParaRPr>
          </a:p>
          <a:p>
            <a:pPr algn="l" rtl="0" fontAlgn="base"/>
            <a:r>
              <a:rPr lang="en-GB" sz="2200" b="1" i="0" dirty="0">
                <a:solidFill>
                  <a:srgbClr val="1B1464"/>
                </a:solidFill>
                <a:effectLst/>
                <a:latin typeface="Cera Round Pro" panose="00000500000000000000" pitchFamily="50" charset="0"/>
              </a:rPr>
              <a:t>“I would say that respect goes both ways.” </a:t>
            </a:r>
          </a:p>
          <a:p>
            <a:pPr algn="l" rtl="0" fontAlgn="base"/>
            <a:endParaRPr lang="en-GB" sz="2200" b="1" i="0" dirty="0">
              <a:solidFill>
                <a:srgbClr val="1B1464"/>
              </a:solidFill>
              <a:effectLst/>
              <a:latin typeface="Cera Round Pro" panose="00000500000000000000" pitchFamily="50" charset="0"/>
            </a:endParaRPr>
          </a:p>
          <a:p>
            <a:pPr algn="l" rtl="0" fontAlgn="base"/>
            <a:r>
              <a:rPr lang="en-GB" sz="2200" b="1" i="0" dirty="0">
                <a:solidFill>
                  <a:srgbClr val="8757E5"/>
                </a:solidFill>
                <a:effectLst/>
                <a:latin typeface="Cera Round Pro" panose="00000500000000000000" pitchFamily="50" charset="0"/>
              </a:rPr>
              <a:t>“To respect people you don’t like, you just don’t interact with them really.”</a:t>
            </a:r>
            <a:r>
              <a:rPr lang="en-GB" sz="2200" b="1" i="0" dirty="0">
                <a:solidFill>
                  <a:srgbClr val="1B1464"/>
                </a:solidFill>
                <a:effectLst/>
                <a:latin typeface="Cera Round Pro" panose="00000500000000000000" pitchFamily="50" charset="0"/>
              </a:rPr>
              <a:t> </a:t>
            </a:r>
          </a:p>
          <a:p>
            <a:pPr algn="l" rtl="0" fontAlgn="base"/>
            <a:endParaRPr lang="en-GB" sz="2200" b="1" i="0" dirty="0">
              <a:solidFill>
                <a:srgbClr val="1B1464"/>
              </a:solidFill>
              <a:effectLst/>
              <a:latin typeface="Cera Round Pro" panose="00000500000000000000" pitchFamily="50" charset="0"/>
            </a:endParaRPr>
          </a:p>
          <a:p>
            <a:pPr algn="l" rtl="0" fontAlgn="base"/>
            <a:r>
              <a:rPr lang="en-GB" sz="2200" b="1" i="0" dirty="0">
                <a:solidFill>
                  <a:srgbClr val="1B1464"/>
                </a:solidFill>
                <a:effectLst/>
                <a:latin typeface="Cera Round Pro" panose="00000500000000000000" pitchFamily="50" charset="0"/>
              </a:rPr>
              <a:t>“You might need to step away from the situations sometimes.” </a:t>
            </a:r>
          </a:p>
          <a:p>
            <a:pPr algn="l" rtl="0" fontAlgn="base"/>
            <a:endParaRPr lang="en-GB" sz="2200" b="1" i="0" dirty="0">
              <a:solidFill>
                <a:srgbClr val="1B1464"/>
              </a:solidFill>
              <a:effectLst/>
              <a:latin typeface="Cera Round Pro" panose="00000500000000000000" pitchFamily="50" charset="0"/>
            </a:endParaRPr>
          </a:p>
          <a:p>
            <a:pPr algn="l" rtl="0" fontAlgn="base"/>
            <a:r>
              <a:rPr lang="en-GB" sz="2200" b="1" i="0" dirty="0">
                <a:solidFill>
                  <a:srgbClr val="8757E5"/>
                </a:solidFill>
                <a:effectLst/>
                <a:latin typeface="Cera Round Pro" panose="00000500000000000000" pitchFamily="50" charset="0"/>
              </a:rPr>
              <a:t>“I try to listen to what the other person is saying and try to keep an open mind.” </a:t>
            </a: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90" y="1711991"/>
            <a:ext cx="806232" cy="806232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75984" y="470676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562690" y="2554658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F77D15-59CD-C62F-E3B2-E95408102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B1926898-D79E-FC55-D421-5C529FC82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89" y="2414997"/>
            <a:ext cx="806232" cy="806232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D11E1F54-253E-56DB-147C-09AAB447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01" y="3090964"/>
            <a:ext cx="806232" cy="80623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987A1170-8507-90A1-0E83-CDEE1C0E7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57" y="3749094"/>
            <a:ext cx="806232" cy="806232"/>
          </a:xfrm>
          <a:prstGeom prst="rect">
            <a:avLst/>
          </a:prstGeom>
        </p:spPr>
      </p:pic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3F0656DB-630B-FD8C-F2C9-F4F63A76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01" y="4450668"/>
            <a:ext cx="806232" cy="806232"/>
          </a:xfrm>
          <a:prstGeom prst="rect">
            <a:avLst/>
          </a:prstGeom>
        </p:spPr>
      </p:pic>
      <p:pic>
        <p:nvPicPr>
          <p:cNvPr id="13" name="Graphic 12" descr="Right pointing backhand index with solid fill">
            <a:extLst>
              <a:ext uri="{FF2B5EF4-FFF2-40B4-BE49-F238E27FC236}">
                <a16:creationId xmlns:a16="http://schemas.microsoft.com/office/drawing/2014/main" id="{3065DACA-C140-9C09-2834-8CD5259B0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01" y="5146009"/>
            <a:ext cx="806232" cy="8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410602" y="2384554"/>
            <a:ext cx="93707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Your top 5 Choose Respect  tips</a:t>
            </a:r>
            <a:endParaRPr lang="en-GB" sz="8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724D52-BB2A-3847-7159-38427D94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263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Active listening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Use "I" statements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Stay calm and take breaks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Focus on </a:t>
            </a:r>
            <a:r>
              <a:rPr lang="en-US" sz="3500" b="1" dirty="0" err="1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character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BAD69F-C43E-3580-94E3-E319FC53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Seek common ground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Agree to disagree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resort to making things personal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 and learn</a:t>
            </a:r>
            <a:endParaRPr lang="en-US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24CB75C-F9B3-D969-2B7F-8574A35849CA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548B3E-5B02-AE8D-1C6D-37C5C0648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Don’t allow them to feel powerful.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Don't fight back with words that are hurtful,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Or act impulsively and end up regretful.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F0435B-86C0-C21C-E782-F4D98047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DF468DF-5226-28E1-9673-021B354F0CE7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6CF56-A3BF-BDD5-9550-5C3652A6CFAA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34394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333706" y="1997839"/>
            <a:ext cx="5718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Reverse the Clock</a:t>
            </a:r>
            <a:endParaRPr lang="en-GB" sz="9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AC0A6B18-DA47-C34B-98E6-1B37A6D6E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7186" y="1774561"/>
            <a:ext cx="3698363" cy="369836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B0FA24-BA31-E08D-A9A2-7079B9767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291413" y="1778741"/>
            <a:ext cx="982175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something that is reflected.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can prevent someone from feeling rejected,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a cycle that is interconnected.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C83F055-E16E-2CBF-5F88-F8C55AE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AB19A5C7-78BD-91FA-89DD-09E9E152A29E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1CA86-F5AA-5BCF-A389-130A2A6A3793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153623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902081" y="2214635"/>
            <a:ext cx="10387837" cy="16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make respect an easy decision. </a:t>
            </a:r>
          </a:p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I choose, you choose, we choose respect.</a:t>
            </a:r>
            <a:endParaRPr lang="en-GB" sz="3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C78AC5C-E121-A5A9-F2CB-77E4C92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FE524BD-DD05-6E74-CC85-569CC16F21AB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1CADA-0DE7-2227-B670-A5077F8E37FF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293680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4A62143-AEF2-A858-AA6E-76C7393C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97745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ircle with different colored arrows&#10;&#10;Description automatically generated">
            <a:extLst>
              <a:ext uri="{FF2B5EF4-FFF2-40B4-BE49-F238E27FC236}">
                <a16:creationId xmlns:a16="http://schemas.microsoft.com/office/drawing/2014/main" id="{B753928F-B0E7-79AA-5029-261906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7636" r="23911" b="21799"/>
          <a:stretch/>
        </p:blipFill>
        <p:spPr>
          <a:xfrm>
            <a:off x="721239" y="250396"/>
            <a:ext cx="6522608" cy="6357207"/>
          </a:xfrm>
          <a:prstGeom prst="rect">
            <a:avLst/>
          </a:prstGeom>
        </p:spPr>
      </p:pic>
      <p:pic>
        <p:nvPicPr>
          <p:cNvPr id="21" name="Picture 2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AD59B8B-4E24-630E-7EB8-E8C72693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7" y="5383707"/>
            <a:ext cx="2122713" cy="15058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FB4A9-5D88-347C-85BD-769ED20B9BB1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C74E9-9A56-5B7E-47F9-A4D489420BC3}"/>
              </a:ext>
            </a:extLst>
          </p:cNvPr>
          <p:cNvGrpSpPr/>
          <p:nvPr/>
        </p:nvGrpSpPr>
        <p:grpSpPr>
          <a:xfrm>
            <a:off x="6567090" y="274077"/>
            <a:ext cx="5358600" cy="1077565"/>
            <a:chOff x="3352800" y="259047"/>
            <a:chExt cx="5358600" cy="1077565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E36E69BF-2E3B-F313-1201-7DB23B826675}"/>
                </a:ext>
              </a:extLst>
            </p:cNvPr>
            <p:cNvSpPr/>
            <p:nvPr/>
          </p:nvSpPr>
          <p:spPr>
            <a:xfrm rot="5400000">
              <a:off x="5474558" y="-1862711"/>
              <a:ext cx="1077565" cy="53210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B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8055799C-E774-3F76-82D4-F70FACA292CF}"/>
                </a:ext>
              </a:extLst>
            </p:cNvPr>
            <p:cNvSpPr/>
            <p:nvPr/>
          </p:nvSpPr>
          <p:spPr>
            <a:xfrm rot="5400000">
              <a:off x="5606945" y="-1803026"/>
              <a:ext cx="911087" cy="5131398"/>
            </a:xfrm>
            <a:prstGeom prst="roundRect">
              <a:avLst>
                <a:gd name="adj" fmla="val 50000"/>
              </a:avLst>
            </a:prstGeom>
            <a:solidFill>
              <a:srgbClr val="8757E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08498980-A0F6-7617-1BD9-C42C3D51664D}"/>
                </a:ext>
              </a:extLst>
            </p:cNvPr>
            <p:cNvSpPr txBox="1"/>
            <p:nvPr/>
          </p:nvSpPr>
          <p:spPr>
            <a:xfrm>
              <a:off x="3451096" y="449897"/>
              <a:ext cx="526030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ra Round Pro" panose="00000500000000000000" pitchFamily="50" charset="0"/>
                  <a:cs typeface="Segoe UI" panose="020B0502040204020203" pitchFamily="34" charset="0"/>
                </a:rPr>
                <a:t>RESPECT IN ACTION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9D4-1338-14F0-E812-4EBC7921DC4D}"/>
              </a:ext>
            </a:extLst>
          </p:cNvPr>
          <p:cNvSpPr txBox="1"/>
          <p:nvPr/>
        </p:nvSpPr>
        <p:spPr>
          <a:xfrm>
            <a:off x="7420353" y="2690118"/>
            <a:ext cx="4005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FFFF"/>
                </a:solidFill>
                <a:effectLst/>
                <a:latin typeface="Cera Round Pro" panose="00000500000000000000" pitchFamily="50" charset="0"/>
              </a:rPr>
              <a:t>Demonstrating respect for others, self-respect, and being respected are interlinked elements essential for fostering healthy and positive interactions.</a:t>
            </a:r>
            <a:endParaRPr lang="en-GB" sz="2000" b="1" dirty="0">
              <a:latin typeface="Cera Round Pro" panose="00000500000000000000" pitchFamily="50" charset="0"/>
            </a:endParaRPr>
          </a:p>
        </p:txBody>
      </p:sp>
      <p:pic>
        <p:nvPicPr>
          <p:cNvPr id="31" name="Picture 3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42CC307-BF61-F10D-7703-2FC06C21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5530015" y="61081"/>
            <a:ext cx="453879" cy="587718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A68C8EB-AF20-F7EC-07D8-7B2A9173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281272" y="1607534"/>
            <a:ext cx="902043" cy="830365"/>
          </a:xfrm>
          <a:prstGeom prst="rect">
            <a:avLst/>
          </a:prstGeom>
        </p:spPr>
      </p:pic>
      <p:pic>
        <p:nvPicPr>
          <p:cNvPr id="33" name="Picture 3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426E7EF-818B-AD70-A526-7D654179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8054715" y="5651503"/>
            <a:ext cx="734959" cy="861775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6C38770-384F-EAC8-B4F5-EAA33AA1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9653" y="3139063"/>
            <a:ext cx="472285" cy="531341"/>
          </a:xfrm>
          <a:prstGeom prst="rect">
            <a:avLst/>
          </a:prstGeom>
        </p:spPr>
      </p:pic>
      <p:pic>
        <p:nvPicPr>
          <p:cNvPr id="35" name="Picture 3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D73CF0E-9123-283B-76B7-61DBC4DE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155126" y="1282929"/>
            <a:ext cx="902043" cy="830365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475827C-B8C3-8EA7-74B3-4374AAE7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411793" y="5715715"/>
            <a:ext cx="453879" cy="587718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54F3AC7-12A3-AE68-9EBF-4CDACB79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10649846" y="5066028"/>
            <a:ext cx="667265" cy="741405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8212419-CF01-5871-881E-C459A05D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6096000" y="5989138"/>
            <a:ext cx="453879" cy="58771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5AED14-914A-6598-4317-6DBF9644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56" y="69102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the Senedd,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A1A797-0075-F92D-1D42-E5BE7AF9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124578" y="6247768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798438" y="4510955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57898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124578" y="5590710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5D8B52-8C3F-C6D6-DFCD-BE24DE63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15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12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920329" y="5604598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1F4624-36F1-6990-3118-C2A29A549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546062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2273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1902037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31698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45859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49763" y="79240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D90BEE-2B45-C70B-6AB7-556401D2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BDE1D-CB29-B882-CCBF-9450813EED3B}"/>
              </a:ext>
            </a:extLst>
          </p:cNvPr>
          <p:cNvSpPr txBox="1"/>
          <p:nvPr/>
        </p:nvSpPr>
        <p:spPr>
          <a:xfrm>
            <a:off x="2504753" y="1253095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019297" y="2631937"/>
            <a:ext cx="10153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Ground Rules</a:t>
            </a:r>
            <a:endParaRPr lang="en-GB" sz="9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1224337-2064-DCFA-5530-D79B5548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Respect, it’s Fundamental,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Essential in life and elemental,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Without it, relationships can be temperamental,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Which can end up being detrimental.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37461C-3D02-881A-F156-8862115C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63552CAE-A6F0-E4E0-2ED0-59F86F4CD803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6DBDC-759B-5E4C-906A-DA1BA4D9B794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16392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46151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07499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54715" y="973672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60756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56756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5A5D-DCE8-1DB3-1014-F10ADE437DF3}"/>
              </a:ext>
            </a:extLst>
          </p:cNvPr>
          <p:cNvSpPr txBox="1"/>
          <p:nvPr/>
        </p:nvSpPr>
        <p:spPr>
          <a:xfrm>
            <a:off x="2487993" y="1430042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2999A95-9355-D114-5513-0FA4A343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C0F880-74F5-D82B-E949-1B2FF5E533EB}"/>
              </a:ext>
            </a:extLst>
          </p:cNvPr>
          <p:cNvSpPr txBox="1"/>
          <p:nvPr/>
        </p:nvSpPr>
        <p:spPr>
          <a:xfrm>
            <a:off x="1126831" y="271780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B697F52-EA1E-DC05-9BBF-12E5BB91B7FE}"/>
              </a:ext>
            </a:extLst>
          </p:cNvPr>
          <p:cNvSpPr/>
          <p:nvPr/>
        </p:nvSpPr>
        <p:spPr>
          <a:xfrm rot="16200000">
            <a:off x="4121727" y="-1680271"/>
            <a:ext cx="3778623" cy="1060394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263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4341258" y="-1771934"/>
            <a:ext cx="3595299" cy="10603944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4099662" y="1868044"/>
            <a:ext cx="7308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Is respect something that is earned?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224841" y="-711520"/>
            <a:ext cx="1879818" cy="602196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B5D2D-7D48-F686-386B-FF3A96F3793D}"/>
              </a:ext>
            </a:extLst>
          </p:cNvPr>
          <p:cNvSpPr txBox="1"/>
          <p:nvPr/>
        </p:nvSpPr>
        <p:spPr>
          <a:xfrm>
            <a:off x="1854367" y="849782"/>
            <a:ext cx="25807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42ACB-0F40-4387-6633-04B9913E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rectangle with white rectangle&#10;&#10;Description automatically generated">
            <a:extLst>
              <a:ext uri="{FF2B5EF4-FFF2-40B4-BE49-F238E27FC236}">
                <a16:creationId xmlns:a16="http://schemas.microsoft.com/office/drawing/2014/main" id="{D5F12A8E-DD02-7222-02E6-FF585630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59" y="0"/>
            <a:ext cx="13406718" cy="7541280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49" y="-3319755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882873" y="2523909"/>
            <a:ext cx="78257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does respect mean to me?</a:t>
            </a:r>
            <a:endParaRPr lang="en-GB" sz="6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197400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9476236" y="1228397"/>
            <a:ext cx="2483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652B6-BBD3-0C8E-503D-D81FF54C5C35}"/>
              </a:ext>
            </a:extLst>
          </p:cNvPr>
          <p:cNvSpPr txBox="1"/>
          <p:nvPr/>
        </p:nvSpPr>
        <p:spPr>
          <a:xfrm>
            <a:off x="3106271" y="2383722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3D122C-C75B-001A-32DB-449F29C8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everyone’s perspective,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A difference in opinion, that’s our prerogative. Listen to others and be appreciative,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Rather than inconsiderate and argumentative.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5DBD166-277A-E7F0-D84E-4E40FEEA5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BA63A0B6-F62B-24CA-B885-6A9DA2D42912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A13C6-07E5-7528-6AD2-A883CA93C448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62934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3" ma:contentTypeDescription="Create a new document." ma:contentTypeScope="" ma:versionID="325ca87849dc9008ea5d56cd5aa57898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0a737e42a372012122270de0f81db743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FFB5F-00B7-4393-9C60-CE859C0E7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7ABCA1-EFD1-4124-8D75-B9A677D4EB07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5bce31e-210f-4595-b6f1-ad167b62b966"/>
    <ds:schemaRef ds:uri="http://schemas.microsoft.com/office/2006/metadata/properties"/>
    <ds:schemaRef ds:uri="http://schemas.openxmlformats.org/package/2006/metadata/core-properties"/>
    <ds:schemaRef ds:uri="16ae49f3-829e-48a4-b770-42088e17cf9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613</Words>
  <Application>Microsoft Office PowerPoint</Application>
  <PresentationFormat>Widescreen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Thejashri Supriya</cp:lastModifiedBy>
  <cp:revision>16</cp:revision>
  <dcterms:created xsi:type="dcterms:W3CDTF">2024-08-12T13:06:58Z</dcterms:created>
  <dcterms:modified xsi:type="dcterms:W3CDTF">2024-10-08T13:14:37Z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