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309" r:id="rId7"/>
    <p:sldId id="312" r:id="rId8"/>
    <p:sldId id="260" r:id="rId9"/>
    <p:sldId id="310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6ED708-973C-0342-3504-C3FCABE63626}" name="Luke Evason-Browning" initials="LE" userId="S::LEvason-Browning@ncb.org.uk::3595951c-6db8-40c2-9ef3-7844efe92eaa" providerId="AD"/>
  <p188:author id="{9E3C1D73-78F0-8DCD-BF71-61164EE955BA}" name="Martha Evans" initials="ME" userId="S::mevans@ncb.org.uk::3c1badc2-301d-4c55-ab15-e0004543ec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8757E5"/>
    <a:srgbClr val="3A8DFF"/>
    <a:srgbClr val="448DFF"/>
    <a:srgbClr val="1B1862"/>
    <a:srgbClr val="1B1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52" y="1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jashri Supriya" userId="d4d6c1e8-7cc2-45cc-9019-63955266a5f2" providerId="ADAL" clId="{1035143C-9765-451C-BE47-4B230B31FAAA}"/>
    <pc:docChg chg="modSld">
      <pc:chgData name="Thejashri Supriya" userId="d4d6c1e8-7cc2-45cc-9019-63955266a5f2" providerId="ADAL" clId="{1035143C-9765-451C-BE47-4B230B31FAAA}" dt="2024-10-08T13:10:58.634" v="0"/>
      <pc:docMkLst>
        <pc:docMk/>
      </pc:docMkLst>
      <pc:sldChg chg="modSp mod">
        <pc:chgData name="Thejashri Supriya" userId="d4d6c1e8-7cc2-45cc-9019-63955266a5f2" providerId="ADAL" clId="{1035143C-9765-451C-BE47-4B230B31FAAA}" dt="2024-10-08T13:10:58.634" v="0"/>
        <pc:sldMkLst>
          <pc:docMk/>
          <pc:sldMk cId="3982350120" sldId="258"/>
        </pc:sldMkLst>
        <pc:spChg chg="mod">
          <ac:chgData name="Thejashri Supriya" userId="d4d6c1e8-7cc2-45cc-9019-63955266a5f2" providerId="ADAL" clId="{1035143C-9765-451C-BE47-4B230B31FAAA}" dt="2024-10-08T13:10:58.634" v="0"/>
          <ac:spMkLst>
            <pc:docMk/>
            <pc:sldMk cId="3982350120" sldId="258"/>
            <ac:spMk id="6" creationId="{0BFCC819-AE2F-DBC1-0C86-6CBDF26CF2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5ABE0E64-404A-24C2-0011-CFE4728ACEB3}"/>
              </a:ext>
            </a:extLst>
          </p:cNvPr>
          <p:cNvSpPr/>
          <p:nvPr/>
        </p:nvSpPr>
        <p:spPr>
          <a:xfrm rot="5400000">
            <a:off x="5402112" y="-1830022"/>
            <a:ext cx="1000117" cy="5780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C642A86-1796-8F1D-A638-B0AB665F5952}"/>
              </a:ext>
            </a:extLst>
          </p:cNvPr>
          <p:cNvSpPr/>
          <p:nvPr/>
        </p:nvSpPr>
        <p:spPr>
          <a:xfrm rot="5400000">
            <a:off x="5538456" y="-1917807"/>
            <a:ext cx="945144" cy="5780751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0E1A1EB-9CA8-E24B-43AC-4810CC4E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7422119" y="37847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2" y="1887228"/>
            <a:ext cx="107151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From playgrounds to the Senedd, our homes to our phones, this Anti-Bullying Week let's 'Choose Respect' and bring an end to bullying which negatively impacts millions of young lives.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This year, we’ll empower children and young people to not resort to bullying, even when we disagree and remind adults to lead by example, online and offline.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Imagine a world where respect and kindness thrives — it’s not just a dream, it's in the choices we make. Join us this Anti-Bullying Week and commit to 'Choose Respect'. What will you choose?</a:t>
            </a:r>
            <a:endParaRPr lang="en-GB" sz="24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481FCD-ACB4-97A0-DCBE-81EBA1B2402B}"/>
              </a:ext>
            </a:extLst>
          </p:cNvPr>
          <p:cNvSpPr txBox="1"/>
          <p:nvPr/>
        </p:nvSpPr>
        <p:spPr>
          <a:xfrm>
            <a:off x="1561947" y="542291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CALL TO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D6E46CF-8BE4-830B-8538-6CEBDB8F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447206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59916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2025607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44055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414173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335023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61465" y="95090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D5E0D-761B-46F8-5357-56A0D9741F70}"/>
              </a:ext>
            </a:extLst>
          </p:cNvPr>
          <p:cNvSpPr txBox="1"/>
          <p:nvPr/>
        </p:nvSpPr>
        <p:spPr>
          <a:xfrm>
            <a:off x="2480040" y="1412420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Anti-Bullying Alliance’s Definition: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EB5772F-C4E6-F0D4-DD02-F24045D3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30" y="1025197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17350" y="-3291217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3812" y="-2321232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002064" y="1894573"/>
            <a:ext cx="56036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How well do we, as a society, show respect to one another?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2417" y="2029635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45323" y="5598606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5A072-AA07-B35B-405C-D59C1A2A62E9}"/>
              </a:ext>
            </a:extLst>
          </p:cNvPr>
          <p:cNvSpPr txBox="1"/>
          <p:nvPr/>
        </p:nvSpPr>
        <p:spPr>
          <a:xfrm>
            <a:off x="2494328" y="750682"/>
            <a:ext cx="38807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87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A44EFD-2551-8F5B-114D-E0400B052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417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B1464"/>
              </a:solidFill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715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32902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63637" y="972639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126831" y="2717802"/>
            <a:ext cx="10153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435353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313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910C1-13E1-D64B-7BAB-B96E9B26C2CA}"/>
              </a:ext>
            </a:extLst>
          </p:cNvPr>
          <p:cNvSpPr txBox="1"/>
          <p:nvPr/>
        </p:nvSpPr>
        <p:spPr>
          <a:xfrm>
            <a:off x="2487993" y="1448872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1AB2DC8-754B-0344-81E4-008C75FB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4A62143-AEF2-A858-AA6E-76C7393C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97745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ircle with different colored arrows&#10;&#10;Description automatically generated">
            <a:extLst>
              <a:ext uri="{FF2B5EF4-FFF2-40B4-BE49-F238E27FC236}">
                <a16:creationId xmlns:a16="http://schemas.microsoft.com/office/drawing/2014/main" id="{B753928F-B0E7-79AA-5029-26190608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B1263"/>
              </a:clrFrom>
              <a:clrTo>
                <a:srgbClr val="1B1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7636" r="23911" b="21799"/>
          <a:stretch/>
        </p:blipFill>
        <p:spPr>
          <a:xfrm>
            <a:off x="721239" y="250396"/>
            <a:ext cx="6522608" cy="6357207"/>
          </a:xfrm>
          <a:prstGeom prst="rect">
            <a:avLst/>
          </a:prstGeom>
        </p:spPr>
      </p:pic>
      <p:pic>
        <p:nvPicPr>
          <p:cNvPr id="21" name="Picture 2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AD59B8B-4E24-630E-7EB8-E8C72693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7" y="5383707"/>
            <a:ext cx="2122713" cy="15058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FB4A9-5D88-347C-85BD-769ED20B9BB1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C74E9-9A56-5B7E-47F9-A4D489420BC3}"/>
              </a:ext>
            </a:extLst>
          </p:cNvPr>
          <p:cNvGrpSpPr/>
          <p:nvPr/>
        </p:nvGrpSpPr>
        <p:grpSpPr>
          <a:xfrm>
            <a:off x="6567090" y="274077"/>
            <a:ext cx="5358600" cy="1077565"/>
            <a:chOff x="3352800" y="259047"/>
            <a:chExt cx="5358600" cy="1077565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E36E69BF-2E3B-F313-1201-7DB23B826675}"/>
                </a:ext>
              </a:extLst>
            </p:cNvPr>
            <p:cNvSpPr/>
            <p:nvPr/>
          </p:nvSpPr>
          <p:spPr>
            <a:xfrm rot="5400000">
              <a:off x="5474558" y="-1862711"/>
              <a:ext cx="1077565" cy="53210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1B1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8055799C-E774-3F76-82D4-F70FACA292CF}"/>
                </a:ext>
              </a:extLst>
            </p:cNvPr>
            <p:cNvSpPr/>
            <p:nvPr/>
          </p:nvSpPr>
          <p:spPr>
            <a:xfrm rot="5400000">
              <a:off x="5606945" y="-1803026"/>
              <a:ext cx="911087" cy="5131398"/>
            </a:xfrm>
            <a:prstGeom prst="roundRect">
              <a:avLst>
                <a:gd name="adj" fmla="val 50000"/>
              </a:avLst>
            </a:prstGeom>
            <a:solidFill>
              <a:srgbClr val="8757E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08498980-A0F6-7617-1BD9-C42C3D51664D}"/>
                </a:ext>
              </a:extLst>
            </p:cNvPr>
            <p:cNvSpPr txBox="1"/>
            <p:nvPr/>
          </p:nvSpPr>
          <p:spPr>
            <a:xfrm>
              <a:off x="3451096" y="449897"/>
              <a:ext cx="526030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ra Round Pro" panose="00000500000000000000" pitchFamily="50" charset="0"/>
                  <a:cs typeface="Segoe UI" panose="020B0502040204020203" pitchFamily="34" charset="0"/>
                </a:rPr>
                <a:t>RESPECT IN ACTION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9D4-1338-14F0-E812-4EBC7921DC4D}"/>
              </a:ext>
            </a:extLst>
          </p:cNvPr>
          <p:cNvSpPr txBox="1"/>
          <p:nvPr/>
        </p:nvSpPr>
        <p:spPr>
          <a:xfrm>
            <a:off x="7420353" y="2690118"/>
            <a:ext cx="4005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solidFill>
                  <a:srgbClr val="FFFFFF"/>
                </a:solidFill>
                <a:effectLst/>
                <a:latin typeface="Cera Round Pro" panose="00000500000000000000" pitchFamily="50" charset="0"/>
              </a:rPr>
              <a:t>Demonstrating respect for others, self-respect, and being respected are interlinked elements essential for fostering healthy and positive interactions.</a:t>
            </a:r>
            <a:endParaRPr lang="en-GB" sz="2000" b="1" dirty="0">
              <a:latin typeface="Cera Round Pro" panose="00000500000000000000" pitchFamily="50" charset="0"/>
            </a:endParaRPr>
          </a:p>
        </p:txBody>
      </p:sp>
      <p:pic>
        <p:nvPicPr>
          <p:cNvPr id="31" name="Picture 3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42CC307-BF61-F10D-7703-2FC06C21E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5530015" y="61081"/>
            <a:ext cx="453879" cy="587718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A68C8EB-AF20-F7EC-07D8-7B2A9173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281272" y="1607534"/>
            <a:ext cx="902043" cy="830365"/>
          </a:xfrm>
          <a:prstGeom prst="rect">
            <a:avLst/>
          </a:prstGeom>
        </p:spPr>
      </p:pic>
      <p:pic>
        <p:nvPicPr>
          <p:cNvPr id="33" name="Picture 3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426E7EF-818B-AD70-A526-7D654179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8054715" y="5651503"/>
            <a:ext cx="734959" cy="861775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6C38770-384F-EAC8-B4F5-EAA33AA1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9653" y="3139063"/>
            <a:ext cx="472285" cy="531341"/>
          </a:xfrm>
          <a:prstGeom prst="rect">
            <a:avLst/>
          </a:prstGeom>
        </p:spPr>
      </p:pic>
      <p:pic>
        <p:nvPicPr>
          <p:cNvPr id="35" name="Picture 3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D73CF0E-9123-283B-76B7-61DBC4DE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155126" y="1282929"/>
            <a:ext cx="902043" cy="830365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475827C-B8C3-8EA7-74B3-4374AAE7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411793" y="5715715"/>
            <a:ext cx="453879" cy="587718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54F3AC7-12A3-AE68-9EBF-4CDACB79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10649846" y="5066028"/>
            <a:ext cx="667265" cy="741405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8212419-CF01-5871-881E-C459A05DE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6096000" y="5989138"/>
            <a:ext cx="453879" cy="58771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5AED14-914A-6598-4317-6DBF9644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56" y="69102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-297423" y="288817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087283" y="6231326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5619515" y="-377118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83258" y="537651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762866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4903637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43CEA8DC-53B9-2083-CBD9-E8670500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1226179" y="2441096"/>
            <a:ext cx="773093" cy="77309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2D8232B7-0EC9-1297-61FD-B37AB12D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4377428" y="2461545"/>
            <a:ext cx="773093" cy="77309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885363CE-130C-5FEE-D83A-8041473C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7452605" y="2455675"/>
            <a:ext cx="773093" cy="773093"/>
          </a:xfrm>
          <a:prstGeom prst="rect">
            <a:avLst/>
          </a:prstGeom>
        </p:spPr>
      </p:pic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798438" y="4510955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932315" y="4524626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9020878" y="4536351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042446" y="557898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8124578" y="5590710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21477BE-C6AF-8753-4BBF-2252242C2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15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12</a:t>
            </a:r>
            <a:r>
              <a:rPr lang="en-US" sz="2500" b="1" baseline="30000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491600" y="5596313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5CA722-CB66-0BF7-2397-800B4CAE2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3" ma:contentTypeDescription="Create a new document." ma:contentTypeScope="" ma:versionID="325ca87849dc9008ea5d56cd5aa57898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0a737e42a372012122270de0f81db743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0181D-64BE-49D9-9303-CE6B9E9740D3}">
  <ds:schemaRefs>
    <ds:schemaRef ds:uri="16ae49f3-829e-48a4-b770-42088e17cf9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bce31e-210f-4595-b6f1-ad167b62b966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FFB5F-00B7-4393-9C60-CE859C0E7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262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Evason-Browning</dc:creator>
  <cp:lastModifiedBy>Thejashri Supriya</cp:lastModifiedBy>
  <cp:revision>12</cp:revision>
  <dcterms:created xsi:type="dcterms:W3CDTF">2024-08-12T13:06:58Z</dcterms:created>
  <dcterms:modified xsi:type="dcterms:W3CDTF">2024-10-08T13:11:08Z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