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72" r:id="rId5"/>
    <p:sldId id="307" r:id="rId6"/>
    <p:sldId id="304" r:id="rId7"/>
    <p:sldId id="315" r:id="rId8"/>
    <p:sldId id="308" r:id="rId9"/>
    <p:sldId id="314" r:id="rId10"/>
    <p:sldId id="312" r:id="rId11"/>
    <p:sldId id="296" r:id="rId12"/>
    <p:sldId id="306" r:id="rId13"/>
    <p:sldId id="30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A906C5-E656-B4A1-0778-582642FB9B90}" name="Dixey, Enfys (ESJWL - Education - Equity in Education Division)" initials="DE(EEiED" userId="S::Enfys.Dixey@gov.wales::40efe005-d5dc-4d1b-a4af-588fc545b8e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761"/>
    <a:srgbClr val="FF557A"/>
    <a:srgbClr val="8857E5"/>
    <a:srgbClr val="1B14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4660"/>
  </p:normalViewPr>
  <p:slideViewPr>
    <p:cSldViewPr snapToGrid="0">
      <p:cViewPr varScale="1">
        <p:scale>
          <a:sx n="74" d="100"/>
          <a:sy n="74" d="100"/>
        </p:scale>
        <p:origin x="49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EB420-D80A-4FFE-AFBB-4A452E183774}" type="datetimeFigureOut">
              <a:rPr lang="en-GB" smtClean="0"/>
              <a:t>05/11/2023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E1F1B-CD3E-434B-A7B3-57E27B579900}" type="slidenum">
              <a:rPr lang="en-GB" smtClean="0"/>
              <a:t>‹#›</a:t>
            </a:fld>
            <a:endParaRPr lang="en-GB"/>
          </a:p>
        </p:txBody>
      </p:sp>
    </p:spTree>
    <p:extLst>
      <p:ext uri="{BB962C8B-B14F-4D97-AF65-F5344CB8AC3E}">
        <p14:creationId xmlns:p14="http://schemas.microsoft.com/office/powerpoint/2010/main" val="3618313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2456FD-49EC-44C2-96CA-B703C76C6C5D}" type="slidenum">
              <a:rPr lang="en-GB" smtClean="0"/>
              <a:t>4</a:t>
            </a:fld>
            <a:endParaRPr lang="en-GB"/>
          </a:p>
        </p:txBody>
      </p:sp>
    </p:spTree>
    <p:extLst>
      <p:ext uri="{BB962C8B-B14F-4D97-AF65-F5344CB8AC3E}">
        <p14:creationId xmlns:p14="http://schemas.microsoft.com/office/powerpoint/2010/main" val="113228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1B1A77-816A-4710-83EB-0A8D1DF6BA17}" type="slidenum">
              <a:rPr lang="en-GB" smtClean="0"/>
              <a:t>8</a:t>
            </a:fld>
            <a:endParaRPr lang="en-GB"/>
          </a:p>
        </p:txBody>
      </p:sp>
    </p:spTree>
    <p:extLst>
      <p:ext uri="{BB962C8B-B14F-4D97-AF65-F5344CB8AC3E}">
        <p14:creationId xmlns:p14="http://schemas.microsoft.com/office/powerpoint/2010/main" val="3033493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74D55-6CC2-93B2-FB32-2B9FC96851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A10159F-469C-8BEB-D7E2-3EF61E8737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7CB5351-9B39-BE77-DE1B-7859C7E39600}"/>
              </a:ext>
            </a:extLst>
          </p:cNvPr>
          <p:cNvSpPr>
            <a:spLocks noGrp="1"/>
          </p:cNvSpPr>
          <p:nvPr>
            <p:ph type="dt" sz="half" idx="10"/>
          </p:nvPr>
        </p:nvSpPr>
        <p:spPr/>
        <p:txBody>
          <a:bodyPr/>
          <a:lstStyle/>
          <a:p>
            <a:fld id="{555F4E96-9D04-4670-B7E9-4A67B63328B8}" type="datetimeFigureOut">
              <a:rPr lang="en-GB" smtClean="0"/>
              <a:t>05/11/2023</a:t>
            </a:fld>
            <a:endParaRPr lang="en-GB"/>
          </a:p>
        </p:txBody>
      </p:sp>
      <p:sp>
        <p:nvSpPr>
          <p:cNvPr id="5" name="Footer Placeholder 4">
            <a:extLst>
              <a:ext uri="{FF2B5EF4-FFF2-40B4-BE49-F238E27FC236}">
                <a16:creationId xmlns:a16="http://schemas.microsoft.com/office/drawing/2014/main" id="{654C457F-DA4B-3334-5AC2-43C7254112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E181D1-646D-6757-6F36-70C4FF1495D0}"/>
              </a:ext>
            </a:extLst>
          </p:cNvPr>
          <p:cNvSpPr>
            <a:spLocks noGrp="1"/>
          </p:cNvSpPr>
          <p:nvPr>
            <p:ph type="sldNum" sz="quarter" idx="12"/>
          </p:nvPr>
        </p:nvSpPr>
        <p:spPr/>
        <p:txBody>
          <a:bodyPr/>
          <a:lstStyle/>
          <a:p>
            <a:fld id="{8F6CBDFA-5B03-4EEE-9397-1AA8C962A19B}" type="slidenum">
              <a:rPr lang="en-GB" smtClean="0"/>
              <a:t>‹#›</a:t>
            </a:fld>
            <a:endParaRPr lang="en-GB"/>
          </a:p>
        </p:txBody>
      </p:sp>
    </p:spTree>
    <p:extLst>
      <p:ext uri="{BB962C8B-B14F-4D97-AF65-F5344CB8AC3E}">
        <p14:creationId xmlns:p14="http://schemas.microsoft.com/office/powerpoint/2010/main" val="152856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ADFEA-3061-A0C2-D207-93EFF2C7069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2EC464-9149-FB05-FCED-B5A7C31C3C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679DBE-3CB8-5362-F92D-26C825FE400C}"/>
              </a:ext>
            </a:extLst>
          </p:cNvPr>
          <p:cNvSpPr>
            <a:spLocks noGrp="1"/>
          </p:cNvSpPr>
          <p:nvPr>
            <p:ph type="dt" sz="half" idx="10"/>
          </p:nvPr>
        </p:nvSpPr>
        <p:spPr/>
        <p:txBody>
          <a:bodyPr/>
          <a:lstStyle/>
          <a:p>
            <a:fld id="{555F4E96-9D04-4670-B7E9-4A67B63328B8}" type="datetimeFigureOut">
              <a:rPr lang="en-GB" smtClean="0"/>
              <a:t>05/11/2023</a:t>
            </a:fld>
            <a:endParaRPr lang="en-GB"/>
          </a:p>
        </p:txBody>
      </p:sp>
      <p:sp>
        <p:nvSpPr>
          <p:cNvPr id="5" name="Footer Placeholder 4">
            <a:extLst>
              <a:ext uri="{FF2B5EF4-FFF2-40B4-BE49-F238E27FC236}">
                <a16:creationId xmlns:a16="http://schemas.microsoft.com/office/drawing/2014/main" id="{5CF1190A-0348-3D69-004A-26F08B6C11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8950D2-95DF-91FC-FBBA-0890EC1743D5}"/>
              </a:ext>
            </a:extLst>
          </p:cNvPr>
          <p:cNvSpPr>
            <a:spLocks noGrp="1"/>
          </p:cNvSpPr>
          <p:nvPr>
            <p:ph type="sldNum" sz="quarter" idx="12"/>
          </p:nvPr>
        </p:nvSpPr>
        <p:spPr/>
        <p:txBody>
          <a:bodyPr/>
          <a:lstStyle/>
          <a:p>
            <a:fld id="{8F6CBDFA-5B03-4EEE-9397-1AA8C962A19B}" type="slidenum">
              <a:rPr lang="en-GB" smtClean="0"/>
              <a:t>‹#›</a:t>
            </a:fld>
            <a:endParaRPr lang="en-GB"/>
          </a:p>
        </p:txBody>
      </p:sp>
    </p:spTree>
    <p:extLst>
      <p:ext uri="{BB962C8B-B14F-4D97-AF65-F5344CB8AC3E}">
        <p14:creationId xmlns:p14="http://schemas.microsoft.com/office/powerpoint/2010/main" val="11779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098504-B00A-E08F-F2C2-DE5603AC832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E28E70-0500-4344-EDB1-BA41600DCE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2CF1B8-F073-3A6D-62F2-1A6838AB688D}"/>
              </a:ext>
            </a:extLst>
          </p:cNvPr>
          <p:cNvSpPr>
            <a:spLocks noGrp="1"/>
          </p:cNvSpPr>
          <p:nvPr>
            <p:ph type="dt" sz="half" idx="10"/>
          </p:nvPr>
        </p:nvSpPr>
        <p:spPr/>
        <p:txBody>
          <a:bodyPr/>
          <a:lstStyle/>
          <a:p>
            <a:fld id="{555F4E96-9D04-4670-B7E9-4A67B63328B8}" type="datetimeFigureOut">
              <a:rPr lang="en-GB" smtClean="0"/>
              <a:t>05/11/2023</a:t>
            </a:fld>
            <a:endParaRPr lang="en-GB"/>
          </a:p>
        </p:txBody>
      </p:sp>
      <p:sp>
        <p:nvSpPr>
          <p:cNvPr id="5" name="Footer Placeholder 4">
            <a:extLst>
              <a:ext uri="{FF2B5EF4-FFF2-40B4-BE49-F238E27FC236}">
                <a16:creationId xmlns:a16="http://schemas.microsoft.com/office/drawing/2014/main" id="{AC8DECCC-F98D-B298-E8CA-3BBC4522E5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C581A5-D188-1CAD-4846-7CE2294AAFF0}"/>
              </a:ext>
            </a:extLst>
          </p:cNvPr>
          <p:cNvSpPr>
            <a:spLocks noGrp="1"/>
          </p:cNvSpPr>
          <p:nvPr>
            <p:ph type="sldNum" sz="quarter" idx="12"/>
          </p:nvPr>
        </p:nvSpPr>
        <p:spPr/>
        <p:txBody>
          <a:bodyPr/>
          <a:lstStyle/>
          <a:p>
            <a:fld id="{8F6CBDFA-5B03-4EEE-9397-1AA8C962A19B}" type="slidenum">
              <a:rPr lang="en-GB" smtClean="0"/>
              <a:t>‹#›</a:t>
            </a:fld>
            <a:endParaRPr lang="en-GB"/>
          </a:p>
        </p:txBody>
      </p:sp>
    </p:spTree>
    <p:extLst>
      <p:ext uri="{BB962C8B-B14F-4D97-AF65-F5344CB8AC3E}">
        <p14:creationId xmlns:p14="http://schemas.microsoft.com/office/powerpoint/2010/main" val="2916116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0F8E-A81D-F427-6F4F-54C997FCA6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1F5313-76B6-181A-5D12-AE370C23D1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271653-EFEC-6CBC-DF41-C6BEBB639B60}"/>
              </a:ext>
            </a:extLst>
          </p:cNvPr>
          <p:cNvSpPr>
            <a:spLocks noGrp="1"/>
          </p:cNvSpPr>
          <p:nvPr>
            <p:ph type="dt" sz="half" idx="10"/>
          </p:nvPr>
        </p:nvSpPr>
        <p:spPr/>
        <p:txBody>
          <a:bodyPr/>
          <a:lstStyle/>
          <a:p>
            <a:fld id="{555F4E96-9D04-4670-B7E9-4A67B63328B8}" type="datetimeFigureOut">
              <a:rPr lang="en-GB" smtClean="0"/>
              <a:t>05/11/2023</a:t>
            </a:fld>
            <a:endParaRPr lang="en-GB"/>
          </a:p>
        </p:txBody>
      </p:sp>
      <p:sp>
        <p:nvSpPr>
          <p:cNvPr id="5" name="Footer Placeholder 4">
            <a:extLst>
              <a:ext uri="{FF2B5EF4-FFF2-40B4-BE49-F238E27FC236}">
                <a16:creationId xmlns:a16="http://schemas.microsoft.com/office/drawing/2014/main" id="{065E5A68-FB72-33AF-FF4C-41A195C23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7C6DBD-59F5-F9C0-B246-8AF2F0BC5247}"/>
              </a:ext>
            </a:extLst>
          </p:cNvPr>
          <p:cNvSpPr>
            <a:spLocks noGrp="1"/>
          </p:cNvSpPr>
          <p:nvPr>
            <p:ph type="sldNum" sz="quarter" idx="12"/>
          </p:nvPr>
        </p:nvSpPr>
        <p:spPr/>
        <p:txBody>
          <a:bodyPr/>
          <a:lstStyle/>
          <a:p>
            <a:fld id="{8F6CBDFA-5B03-4EEE-9397-1AA8C962A19B}" type="slidenum">
              <a:rPr lang="en-GB" smtClean="0"/>
              <a:t>‹#›</a:t>
            </a:fld>
            <a:endParaRPr lang="en-GB"/>
          </a:p>
        </p:txBody>
      </p:sp>
    </p:spTree>
    <p:extLst>
      <p:ext uri="{BB962C8B-B14F-4D97-AF65-F5344CB8AC3E}">
        <p14:creationId xmlns:p14="http://schemas.microsoft.com/office/powerpoint/2010/main" val="3391016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BE871-C112-F0FB-DD8D-26264790CB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81F3EE4-B037-2FA4-A000-4CF923B3FD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85D7B3-3C46-EDC5-6080-D05F0F2F4F1A}"/>
              </a:ext>
            </a:extLst>
          </p:cNvPr>
          <p:cNvSpPr>
            <a:spLocks noGrp="1"/>
          </p:cNvSpPr>
          <p:nvPr>
            <p:ph type="dt" sz="half" idx="10"/>
          </p:nvPr>
        </p:nvSpPr>
        <p:spPr/>
        <p:txBody>
          <a:bodyPr/>
          <a:lstStyle/>
          <a:p>
            <a:fld id="{555F4E96-9D04-4670-B7E9-4A67B63328B8}" type="datetimeFigureOut">
              <a:rPr lang="en-GB" smtClean="0"/>
              <a:t>05/11/2023</a:t>
            </a:fld>
            <a:endParaRPr lang="en-GB"/>
          </a:p>
        </p:txBody>
      </p:sp>
      <p:sp>
        <p:nvSpPr>
          <p:cNvPr id="5" name="Footer Placeholder 4">
            <a:extLst>
              <a:ext uri="{FF2B5EF4-FFF2-40B4-BE49-F238E27FC236}">
                <a16:creationId xmlns:a16="http://schemas.microsoft.com/office/drawing/2014/main" id="{C84E8813-CAE8-5C77-B0DB-DD6EBF61D1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A379A3-CA5E-DEFC-63DF-DDF6ED5A418C}"/>
              </a:ext>
            </a:extLst>
          </p:cNvPr>
          <p:cNvSpPr>
            <a:spLocks noGrp="1"/>
          </p:cNvSpPr>
          <p:nvPr>
            <p:ph type="sldNum" sz="quarter" idx="12"/>
          </p:nvPr>
        </p:nvSpPr>
        <p:spPr/>
        <p:txBody>
          <a:bodyPr/>
          <a:lstStyle/>
          <a:p>
            <a:fld id="{8F6CBDFA-5B03-4EEE-9397-1AA8C962A19B}" type="slidenum">
              <a:rPr lang="en-GB" smtClean="0"/>
              <a:t>‹#›</a:t>
            </a:fld>
            <a:endParaRPr lang="en-GB"/>
          </a:p>
        </p:txBody>
      </p:sp>
    </p:spTree>
    <p:extLst>
      <p:ext uri="{BB962C8B-B14F-4D97-AF65-F5344CB8AC3E}">
        <p14:creationId xmlns:p14="http://schemas.microsoft.com/office/powerpoint/2010/main" val="2227716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5222D-C53C-AE81-9D4F-799EFA28B0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5DBB51-2DE9-23C2-73C8-EE6F72813E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6AC68A0-5740-41E2-21A5-0A2162206A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B8AA614-E9F1-3BF9-FE06-9D38155E99CC}"/>
              </a:ext>
            </a:extLst>
          </p:cNvPr>
          <p:cNvSpPr>
            <a:spLocks noGrp="1"/>
          </p:cNvSpPr>
          <p:nvPr>
            <p:ph type="dt" sz="half" idx="10"/>
          </p:nvPr>
        </p:nvSpPr>
        <p:spPr/>
        <p:txBody>
          <a:bodyPr/>
          <a:lstStyle/>
          <a:p>
            <a:fld id="{555F4E96-9D04-4670-B7E9-4A67B63328B8}" type="datetimeFigureOut">
              <a:rPr lang="en-GB" smtClean="0"/>
              <a:t>05/11/2023</a:t>
            </a:fld>
            <a:endParaRPr lang="en-GB"/>
          </a:p>
        </p:txBody>
      </p:sp>
      <p:sp>
        <p:nvSpPr>
          <p:cNvPr id="6" name="Footer Placeholder 5">
            <a:extLst>
              <a:ext uri="{FF2B5EF4-FFF2-40B4-BE49-F238E27FC236}">
                <a16:creationId xmlns:a16="http://schemas.microsoft.com/office/drawing/2014/main" id="{9DF10281-E123-182D-A9A5-469E1EEAD6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C1FF2E-F1C8-F6F6-6B96-A64492A732BC}"/>
              </a:ext>
            </a:extLst>
          </p:cNvPr>
          <p:cNvSpPr>
            <a:spLocks noGrp="1"/>
          </p:cNvSpPr>
          <p:nvPr>
            <p:ph type="sldNum" sz="quarter" idx="12"/>
          </p:nvPr>
        </p:nvSpPr>
        <p:spPr/>
        <p:txBody>
          <a:bodyPr/>
          <a:lstStyle/>
          <a:p>
            <a:fld id="{8F6CBDFA-5B03-4EEE-9397-1AA8C962A19B}" type="slidenum">
              <a:rPr lang="en-GB" smtClean="0"/>
              <a:t>‹#›</a:t>
            </a:fld>
            <a:endParaRPr lang="en-GB"/>
          </a:p>
        </p:txBody>
      </p:sp>
    </p:spTree>
    <p:extLst>
      <p:ext uri="{BB962C8B-B14F-4D97-AF65-F5344CB8AC3E}">
        <p14:creationId xmlns:p14="http://schemas.microsoft.com/office/powerpoint/2010/main" val="2283786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8D5BE-B9A3-E7DD-01CD-9DB24498FB9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FA8C60-98A9-66EB-745B-153D2BED60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686CC9-77C7-B57F-8053-9D15FEA23E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C3208A-D857-E57C-DA87-C8CE1E2DAF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210D52-0FBF-716E-4229-415A378ACE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C9AF8D1-23F6-AF12-FC98-93A622182F02}"/>
              </a:ext>
            </a:extLst>
          </p:cNvPr>
          <p:cNvSpPr>
            <a:spLocks noGrp="1"/>
          </p:cNvSpPr>
          <p:nvPr>
            <p:ph type="dt" sz="half" idx="10"/>
          </p:nvPr>
        </p:nvSpPr>
        <p:spPr/>
        <p:txBody>
          <a:bodyPr/>
          <a:lstStyle/>
          <a:p>
            <a:fld id="{555F4E96-9D04-4670-B7E9-4A67B63328B8}" type="datetimeFigureOut">
              <a:rPr lang="en-GB" smtClean="0"/>
              <a:t>05/11/2023</a:t>
            </a:fld>
            <a:endParaRPr lang="en-GB"/>
          </a:p>
        </p:txBody>
      </p:sp>
      <p:sp>
        <p:nvSpPr>
          <p:cNvPr id="8" name="Footer Placeholder 7">
            <a:extLst>
              <a:ext uri="{FF2B5EF4-FFF2-40B4-BE49-F238E27FC236}">
                <a16:creationId xmlns:a16="http://schemas.microsoft.com/office/drawing/2014/main" id="{86958102-A738-0BFC-16C5-3F56B8494A0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BE8CDE3-38B3-1557-8124-BCAAE847C547}"/>
              </a:ext>
            </a:extLst>
          </p:cNvPr>
          <p:cNvSpPr>
            <a:spLocks noGrp="1"/>
          </p:cNvSpPr>
          <p:nvPr>
            <p:ph type="sldNum" sz="quarter" idx="12"/>
          </p:nvPr>
        </p:nvSpPr>
        <p:spPr/>
        <p:txBody>
          <a:bodyPr/>
          <a:lstStyle/>
          <a:p>
            <a:fld id="{8F6CBDFA-5B03-4EEE-9397-1AA8C962A19B}" type="slidenum">
              <a:rPr lang="en-GB" smtClean="0"/>
              <a:t>‹#›</a:t>
            </a:fld>
            <a:endParaRPr lang="en-GB"/>
          </a:p>
        </p:txBody>
      </p:sp>
    </p:spTree>
    <p:extLst>
      <p:ext uri="{BB962C8B-B14F-4D97-AF65-F5344CB8AC3E}">
        <p14:creationId xmlns:p14="http://schemas.microsoft.com/office/powerpoint/2010/main" val="2184350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EFA28-BD58-3F20-BFDD-0DF28289AB3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F1EBCA2-201F-FF52-2B11-ED8BF865430E}"/>
              </a:ext>
            </a:extLst>
          </p:cNvPr>
          <p:cNvSpPr>
            <a:spLocks noGrp="1"/>
          </p:cNvSpPr>
          <p:nvPr>
            <p:ph type="dt" sz="half" idx="10"/>
          </p:nvPr>
        </p:nvSpPr>
        <p:spPr/>
        <p:txBody>
          <a:bodyPr/>
          <a:lstStyle/>
          <a:p>
            <a:fld id="{555F4E96-9D04-4670-B7E9-4A67B63328B8}" type="datetimeFigureOut">
              <a:rPr lang="en-GB" smtClean="0"/>
              <a:t>05/11/2023</a:t>
            </a:fld>
            <a:endParaRPr lang="en-GB"/>
          </a:p>
        </p:txBody>
      </p:sp>
      <p:sp>
        <p:nvSpPr>
          <p:cNvPr id="4" name="Footer Placeholder 3">
            <a:extLst>
              <a:ext uri="{FF2B5EF4-FFF2-40B4-BE49-F238E27FC236}">
                <a16:creationId xmlns:a16="http://schemas.microsoft.com/office/drawing/2014/main" id="{37537E39-523B-1C6E-F98D-D3CBE19B87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0F664CF-2331-BB73-AABF-BAC19DBD8A22}"/>
              </a:ext>
            </a:extLst>
          </p:cNvPr>
          <p:cNvSpPr>
            <a:spLocks noGrp="1"/>
          </p:cNvSpPr>
          <p:nvPr>
            <p:ph type="sldNum" sz="quarter" idx="12"/>
          </p:nvPr>
        </p:nvSpPr>
        <p:spPr/>
        <p:txBody>
          <a:bodyPr/>
          <a:lstStyle/>
          <a:p>
            <a:fld id="{8F6CBDFA-5B03-4EEE-9397-1AA8C962A19B}" type="slidenum">
              <a:rPr lang="en-GB" smtClean="0"/>
              <a:t>‹#›</a:t>
            </a:fld>
            <a:endParaRPr lang="en-GB"/>
          </a:p>
        </p:txBody>
      </p:sp>
    </p:spTree>
    <p:extLst>
      <p:ext uri="{BB962C8B-B14F-4D97-AF65-F5344CB8AC3E}">
        <p14:creationId xmlns:p14="http://schemas.microsoft.com/office/powerpoint/2010/main" val="80677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742216-1FFD-3264-124D-5D4AD9E6BD93}"/>
              </a:ext>
            </a:extLst>
          </p:cNvPr>
          <p:cNvSpPr>
            <a:spLocks noGrp="1"/>
          </p:cNvSpPr>
          <p:nvPr>
            <p:ph type="dt" sz="half" idx="10"/>
          </p:nvPr>
        </p:nvSpPr>
        <p:spPr/>
        <p:txBody>
          <a:bodyPr/>
          <a:lstStyle/>
          <a:p>
            <a:fld id="{555F4E96-9D04-4670-B7E9-4A67B63328B8}" type="datetimeFigureOut">
              <a:rPr lang="en-GB" smtClean="0"/>
              <a:t>05/11/2023</a:t>
            </a:fld>
            <a:endParaRPr lang="en-GB"/>
          </a:p>
        </p:txBody>
      </p:sp>
      <p:sp>
        <p:nvSpPr>
          <p:cNvPr id="3" name="Footer Placeholder 2">
            <a:extLst>
              <a:ext uri="{FF2B5EF4-FFF2-40B4-BE49-F238E27FC236}">
                <a16:creationId xmlns:a16="http://schemas.microsoft.com/office/drawing/2014/main" id="{C2D6B0BB-AC53-70E5-08FD-ADE253ED96B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2B77DB1-C7FB-0410-ED6E-E0BD0A1575D6}"/>
              </a:ext>
            </a:extLst>
          </p:cNvPr>
          <p:cNvSpPr>
            <a:spLocks noGrp="1"/>
          </p:cNvSpPr>
          <p:nvPr>
            <p:ph type="sldNum" sz="quarter" idx="12"/>
          </p:nvPr>
        </p:nvSpPr>
        <p:spPr/>
        <p:txBody>
          <a:bodyPr/>
          <a:lstStyle/>
          <a:p>
            <a:fld id="{8F6CBDFA-5B03-4EEE-9397-1AA8C962A19B}" type="slidenum">
              <a:rPr lang="en-GB" smtClean="0"/>
              <a:t>‹#›</a:t>
            </a:fld>
            <a:endParaRPr lang="en-GB"/>
          </a:p>
        </p:txBody>
      </p:sp>
    </p:spTree>
    <p:extLst>
      <p:ext uri="{BB962C8B-B14F-4D97-AF65-F5344CB8AC3E}">
        <p14:creationId xmlns:p14="http://schemas.microsoft.com/office/powerpoint/2010/main" val="3369144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552F5-E083-DE70-3875-F4BE73D931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060C7A7-E762-9C52-AFD9-534FA209E0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0333215-9654-82F9-BBB2-7F947C5243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F6D995-FEAF-5C1A-1DEE-015D5475D95E}"/>
              </a:ext>
            </a:extLst>
          </p:cNvPr>
          <p:cNvSpPr>
            <a:spLocks noGrp="1"/>
          </p:cNvSpPr>
          <p:nvPr>
            <p:ph type="dt" sz="half" idx="10"/>
          </p:nvPr>
        </p:nvSpPr>
        <p:spPr/>
        <p:txBody>
          <a:bodyPr/>
          <a:lstStyle/>
          <a:p>
            <a:fld id="{555F4E96-9D04-4670-B7E9-4A67B63328B8}" type="datetimeFigureOut">
              <a:rPr lang="en-GB" smtClean="0"/>
              <a:t>05/11/2023</a:t>
            </a:fld>
            <a:endParaRPr lang="en-GB"/>
          </a:p>
        </p:txBody>
      </p:sp>
      <p:sp>
        <p:nvSpPr>
          <p:cNvPr id="6" name="Footer Placeholder 5">
            <a:extLst>
              <a:ext uri="{FF2B5EF4-FFF2-40B4-BE49-F238E27FC236}">
                <a16:creationId xmlns:a16="http://schemas.microsoft.com/office/drawing/2014/main" id="{08BB95AA-8263-8A52-9847-5D2F666FCC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10392F-3B1B-23EE-A479-9ECFE77241D6}"/>
              </a:ext>
            </a:extLst>
          </p:cNvPr>
          <p:cNvSpPr>
            <a:spLocks noGrp="1"/>
          </p:cNvSpPr>
          <p:nvPr>
            <p:ph type="sldNum" sz="quarter" idx="12"/>
          </p:nvPr>
        </p:nvSpPr>
        <p:spPr/>
        <p:txBody>
          <a:bodyPr/>
          <a:lstStyle/>
          <a:p>
            <a:fld id="{8F6CBDFA-5B03-4EEE-9397-1AA8C962A19B}" type="slidenum">
              <a:rPr lang="en-GB" smtClean="0"/>
              <a:t>‹#›</a:t>
            </a:fld>
            <a:endParaRPr lang="en-GB"/>
          </a:p>
        </p:txBody>
      </p:sp>
    </p:spTree>
    <p:extLst>
      <p:ext uri="{BB962C8B-B14F-4D97-AF65-F5344CB8AC3E}">
        <p14:creationId xmlns:p14="http://schemas.microsoft.com/office/powerpoint/2010/main" val="157860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BEB12-F88E-DB05-425E-9754532403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3869BBF-25D2-3A8A-B5DF-BEFE88610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44DBBFE-5FCF-CE51-3840-3A863F959E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D837B9-4735-CFEE-16AC-BACC316DD3B5}"/>
              </a:ext>
            </a:extLst>
          </p:cNvPr>
          <p:cNvSpPr>
            <a:spLocks noGrp="1"/>
          </p:cNvSpPr>
          <p:nvPr>
            <p:ph type="dt" sz="half" idx="10"/>
          </p:nvPr>
        </p:nvSpPr>
        <p:spPr/>
        <p:txBody>
          <a:bodyPr/>
          <a:lstStyle/>
          <a:p>
            <a:fld id="{555F4E96-9D04-4670-B7E9-4A67B63328B8}" type="datetimeFigureOut">
              <a:rPr lang="en-GB" smtClean="0"/>
              <a:t>05/11/2023</a:t>
            </a:fld>
            <a:endParaRPr lang="en-GB"/>
          </a:p>
        </p:txBody>
      </p:sp>
      <p:sp>
        <p:nvSpPr>
          <p:cNvPr id="6" name="Footer Placeholder 5">
            <a:extLst>
              <a:ext uri="{FF2B5EF4-FFF2-40B4-BE49-F238E27FC236}">
                <a16:creationId xmlns:a16="http://schemas.microsoft.com/office/drawing/2014/main" id="{2C80D861-9BBB-46AA-F287-85489FCA48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B282C2-A5C7-6B62-1A61-024550F6B720}"/>
              </a:ext>
            </a:extLst>
          </p:cNvPr>
          <p:cNvSpPr>
            <a:spLocks noGrp="1"/>
          </p:cNvSpPr>
          <p:nvPr>
            <p:ph type="sldNum" sz="quarter" idx="12"/>
          </p:nvPr>
        </p:nvSpPr>
        <p:spPr/>
        <p:txBody>
          <a:bodyPr/>
          <a:lstStyle/>
          <a:p>
            <a:fld id="{8F6CBDFA-5B03-4EEE-9397-1AA8C962A19B}" type="slidenum">
              <a:rPr lang="en-GB" smtClean="0"/>
              <a:t>‹#›</a:t>
            </a:fld>
            <a:endParaRPr lang="en-GB"/>
          </a:p>
        </p:txBody>
      </p:sp>
    </p:spTree>
    <p:extLst>
      <p:ext uri="{BB962C8B-B14F-4D97-AF65-F5344CB8AC3E}">
        <p14:creationId xmlns:p14="http://schemas.microsoft.com/office/powerpoint/2010/main" val="455528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57C9B5-B657-5339-CEDA-564AE95BCB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C57979-A37B-D4CA-4AF4-5CE3DF7A35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217FEC-F14A-06D9-DAA6-E7EB2AEBDF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F4E96-9D04-4670-B7E9-4A67B63328B8}" type="datetimeFigureOut">
              <a:rPr lang="en-GB" smtClean="0"/>
              <a:t>05/11/2023</a:t>
            </a:fld>
            <a:endParaRPr lang="en-GB"/>
          </a:p>
        </p:txBody>
      </p:sp>
      <p:sp>
        <p:nvSpPr>
          <p:cNvPr id="5" name="Footer Placeholder 4">
            <a:extLst>
              <a:ext uri="{FF2B5EF4-FFF2-40B4-BE49-F238E27FC236}">
                <a16:creationId xmlns:a16="http://schemas.microsoft.com/office/drawing/2014/main" id="{8B0C2AB3-A35B-FD59-A313-617FF1A531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C650A5-8EF7-3F07-8481-D51B9134B9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CBDFA-5B03-4EEE-9397-1AA8C962A19B}" type="slidenum">
              <a:rPr lang="en-GB" smtClean="0"/>
              <a:t>‹#›</a:t>
            </a:fld>
            <a:endParaRPr lang="en-GB"/>
          </a:p>
        </p:txBody>
      </p:sp>
    </p:spTree>
    <p:extLst>
      <p:ext uri="{BB962C8B-B14F-4D97-AF65-F5344CB8AC3E}">
        <p14:creationId xmlns:p14="http://schemas.microsoft.com/office/powerpoint/2010/main" val="2257326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B1761"/>
        </a:solidFill>
        <a:effectLst/>
      </p:bgPr>
    </p:bg>
    <p:spTree>
      <p:nvGrpSpPr>
        <p:cNvPr id="1" name=""/>
        <p:cNvGrpSpPr/>
        <p:nvPr/>
      </p:nvGrpSpPr>
      <p:grpSpPr>
        <a:xfrm>
          <a:off x="0" y="0"/>
          <a:ext cx="0" cy="0"/>
          <a:chOff x="0" y="0"/>
          <a:chExt cx="0" cy="0"/>
        </a:xfrm>
      </p:grpSpPr>
      <p:pic>
        <p:nvPicPr>
          <p:cNvPr id="3" name="Picture 2" descr="A poster of a person talking to another person&#10;&#10;Description automatically generated">
            <a:extLst>
              <a:ext uri="{FF2B5EF4-FFF2-40B4-BE49-F238E27FC236}">
                <a16:creationId xmlns:a16="http://schemas.microsoft.com/office/drawing/2014/main" id="{3DD2AECB-9744-9DEF-C1E0-D73CCAD4A917}"/>
              </a:ext>
            </a:extLst>
          </p:cNvPr>
          <p:cNvPicPr>
            <a:picLocks noChangeAspect="1"/>
          </p:cNvPicPr>
          <p:nvPr/>
        </p:nvPicPr>
        <p:blipFill rotWithShape="1">
          <a:blip r:embed="rId2"/>
          <a:srcRect l="58333" r="34271" b="65741"/>
          <a:stretch/>
        </p:blipFill>
        <p:spPr>
          <a:xfrm>
            <a:off x="10833100" y="-1"/>
            <a:ext cx="1181100" cy="3077515"/>
          </a:xfrm>
          <a:prstGeom prst="rect">
            <a:avLst/>
          </a:prstGeom>
        </p:spPr>
      </p:pic>
      <p:pic>
        <p:nvPicPr>
          <p:cNvPr id="6" name="Picture 5" descr="A poster of a person talking to another person&#10;&#10;Description automatically generated">
            <a:extLst>
              <a:ext uri="{FF2B5EF4-FFF2-40B4-BE49-F238E27FC236}">
                <a16:creationId xmlns:a16="http://schemas.microsoft.com/office/drawing/2014/main" id="{60AAD1C4-B25B-4F47-8CF8-DE326DA28FF7}"/>
              </a:ext>
            </a:extLst>
          </p:cNvPr>
          <p:cNvPicPr>
            <a:picLocks noChangeAspect="1"/>
          </p:cNvPicPr>
          <p:nvPr/>
        </p:nvPicPr>
        <p:blipFill rotWithShape="1">
          <a:blip r:embed="rId2"/>
          <a:srcRect t="77407" r="85833"/>
          <a:stretch/>
        </p:blipFill>
        <p:spPr>
          <a:xfrm>
            <a:off x="0" y="5308600"/>
            <a:ext cx="1727200" cy="1549400"/>
          </a:xfrm>
          <a:prstGeom prst="rect">
            <a:avLst/>
          </a:prstGeom>
        </p:spPr>
      </p:pic>
      <p:pic>
        <p:nvPicPr>
          <p:cNvPr id="10" name="Picture 9">
            <a:extLst>
              <a:ext uri="{FF2B5EF4-FFF2-40B4-BE49-F238E27FC236}">
                <a16:creationId xmlns:a16="http://schemas.microsoft.com/office/drawing/2014/main" id="{14081153-12D5-2205-F8AE-05DA8ED11E75}"/>
              </a:ext>
            </a:extLst>
          </p:cNvPr>
          <p:cNvPicPr>
            <a:picLocks noChangeAspect="1"/>
          </p:cNvPicPr>
          <p:nvPr/>
        </p:nvPicPr>
        <p:blipFill rotWithShape="1">
          <a:blip r:embed="rId3"/>
          <a:srcRect l="14271" t="55741" r="65729" b="28703"/>
          <a:stretch/>
        </p:blipFill>
        <p:spPr>
          <a:xfrm rot="5400000">
            <a:off x="-1053193" y="1053193"/>
            <a:ext cx="3744686" cy="1638300"/>
          </a:xfrm>
          <a:prstGeom prst="rect">
            <a:avLst/>
          </a:prstGeom>
        </p:spPr>
      </p:pic>
      <p:sp>
        <p:nvSpPr>
          <p:cNvPr id="15" name="TextBox 14">
            <a:extLst>
              <a:ext uri="{FF2B5EF4-FFF2-40B4-BE49-F238E27FC236}">
                <a16:creationId xmlns:a16="http://schemas.microsoft.com/office/drawing/2014/main" id="{FCB9F3D0-FEAB-42E1-9839-BEDC6089704F}"/>
              </a:ext>
            </a:extLst>
          </p:cNvPr>
          <p:cNvSpPr txBox="1"/>
          <p:nvPr/>
        </p:nvSpPr>
        <p:spPr>
          <a:xfrm>
            <a:off x="1727200" y="430088"/>
            <a:ext cx="8898161" cy="769441"/>
          </a:xfrm>
          <a:prstGeom prst="rect">
            <a:avLst/>
          </a:prstGeom>
          <a:noFill/>
        </p:spPr>
        <p:txBody>
          <a:bodyPr wrap="square" rtlCol="0">
            <a:spAutoFit/>
          </a:bodyPr>
          <a:lstStyle/>
          <a:p>
            <a:pPr algn="ctr"/>
            <a:r>
              <a:rPr lang="cy-GB" sz="4400" b="1" dirty="0">
                <a:solidFill>
                  <a:schemeClr val="bg1"/>
                </a:solidFill>
                <a:effectLst/>
                <a:latin typeface="Cera Round Pro" panose="00000500000000000000" pitchFamily="50" charset="0"/>
                <a:ea typeface="Calibri" panose="020F0502020204030204" pitchFamily="34" charset="0"/>
                <a:cs typeface="Arial" panose="020B0604020202020204" pitchFamily="34" charset="0"/>
              </a:rPr>
              <a:t>WYTHNOS GWRTH-FWLIO 2023</a:t>
            </a:r>
            <a:endParaRPr lang="en-US" sz="4400" b="1" dirty="0">
              <a:solidFill>
                <a:schemeClr val="bg1"/>
              </a:solidFill>
              <a:latin typeface="Cera Round Pro" panose="00000500000000000000" pitchFamily="50" charset="0"/>
              <a:cs typeface="Segoe UI" panose="020B0502040204020203" pitchFamily="34" charset="0"/>
            </a:endParaRPr>
          </a:p>
        </p:txBody>
      </p:sp>
      <p:pic>
        <p:nvPicPr>
          <p:cNvPr id="24" name="Picture 23" descr="A black background with white text&#10;&#10;Description automatically generated">
            <a:extLst>
              <a:ext uri="{FF2B5EF4-FFF2-40B4-BE49-F238E27FC236}">
                <a16:creationId xmlns:a16="http://schemas.microsoft.com/office/drawing/2014/main" id="{9F30B38A-1286-FDD3-FD92-F5F0631796FF}"/>
              </a:ext>
            </a:extLst>
          </p:cNvPr>
          <p:cNvPicPr>
            <a:picLocks noChangeAspect="1"/>
          </p:cNvPicPr>
          <p:nvPr/>
        </p:nvPicPr>
        <p:blipFill>
          <a:blip r:embed="rId4"/>
          <a:stretch>
            <a:fillRect/>
          </a:stretch>
        </p:blipFill>
        <p:spPr>
          <a:xfrm>
            <a:off x="3917893" y="5524946"/>
            <a:ext cx="4705407" cy="1585604"/>
          </a:xfrm>
          <a:prstGeom prst="rect">
            <a:avLst/>
          </a:prstGeom>
        </p:spPr>
      </p:pic>
      <p:pic>
        <p:nvPicPr>
          <p:cNvPr id="4" name="Picture 3" descr="A blue and pink sign with white text&#10;&#10;Description automatically generated">
            <a:extLst>
              <a:ext uri="{FF2B5EF4-FFF2-40B4-BE49-F238E27FC236}">
                <a16:creationId xmlns:a16="http://schemas.microsoft.com/office/drawing/2014/main" id="{C8BC5C7E-4F46-1EC0-1313-9D2504AFF280}"/>
              </a:ext>
            </a:extLst>
          </p:cNvPr>
          <p:cNvPicPr>
            <a:picLocks noChangeAspect="1"/>
          </p:cNvPicPr>
          <p:nvPr/>
        </p:nvPicPr>
        <p:blipFill rotWithShape="1">
          <a:blip r:embed="rId5">
            <a:extLst>
              <a:ext uri="{28A0092B-C50C-407E-A947-70E740481C1C}">
                <a14:useLocalDpi xmlns:a14="http://schemas.microsoft.com/office/drawing/2010/main" val="0"/>
              </a:ext>
            </a:extLst>
          </a:blip>
          <a:srcRect l="3968" b="4686"/>
          <a:stretch/>
        </p:blipFill>
        <p:spPr>
          <a:xfrm>
            <a:off x="3467818" y="1423817"/>
            <a:ext cx="5292201" cy="4304123"/>
          </a:xfrm>
          <a:prstGeom prst="rect">
            <a:avLst/>
          </a:prstGeom>
        </p:spPr>
      </p:pic>
    </p:spTree>
    <p:extLst>
      <p:ext uri="{BB962C8B-B14F-4D97-AF65-F5344CB8AC3E}">
        <p14:creationId xmlns:p14="http://schemas.microsoft.com/office/powerpoint/2010/main" val="511263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backpack&#10;&#10;Description automatically generated">
            <a:extLst>
              <a:ext uri="{FF2B5EF4-FFF2-40B4-BE49-F238E27FC236}">
                <a16:creationId xmlns:a16="http://schemas.microsoft.com/office/drawing/2014/main" id="{9CF612F7-FD4B-4312-30AA-7913FF228D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44446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557A"/>
        </a:solidFill>
        <a:effectLst/>
      </p:bgPr>
    </p:bg>
    <p:spTree>
      <p:nvGrpSpPr>
        <p:cNvPr id="1" name=""/>
        <p:cNvGrpSpPr/>
        <p:nvPr/>
      </p:nvGrpSpPr>
      <p:grpSpPr>
        <a:xfrm>
          <a:off x="0" y="0"/>
          <a:ext cx="0" cy="0"/>
          <a:chOff x="0" y="0"/>
          <a:chExt cx="0" cy="0"/>
        </a:xfrm>
      </p:grpSpPr>
      <p:sp>
        <p:nvSpPr>
          <p:cNvPr id="16" name="Rounded Rectangle 16">
            <a:extLst>
              <a:ext uri="{FF2B5EF4-FFF2-40B4-BE49-F238E27FC236}">
                <a16:creationId xmlns:a16="http://schemas.microsoft.com/office/drawing/2014/main" id="{91E2873D-7A61-CC48-663E-48FDAACC575A}"/>
              </a:ext>
            </a:extLst>
          </p:cNvPr>
          <p:cNvSpPr/>
          <p:nvPr/>
        </p:nvSpPr>
        <p:spPr>
          <a:xfrm rot="5400000">
            <a:off x="3769773" y="-1748457"/>
            <a:ext cx="4354878" cy="10620539"/>
          </a:xfrm>
          <a:prstGeom prst="roundRect">
            <a:avLst>
              <a:gd name="adj" fmla="val 50000"/>
            </a:avLst>
          </a:prstGeom>
          <a:solidFill>
            <a:srgbClr val="885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16">
            <a:extLst>
              <a:ext uri="{FF2B5EF4-FFF2-40B4-BE49-F238E27FC236}">
                <a16:creationId xmlns:a16="http://schemas.microsoft.com/office/drawing/2014/main" id="{A070F455-B078-1732-ABF8-1058635A2C54}"/>
              </a:ext>
            </a:extLst>
          </p:cNvPr>
          <p:cNvSpPr/>
          <p:nvPr/>
        </p:nvSpPr>
        <p:spPr>
          <a:xfrm rot="9232349">
            <a:off x="9644314" y="-2727132"/>
            <a:ext cx="1717775" cy="4678206"/>
          </a:xfrm>
          <a:prstGeom prst="roundRect">
            <a:avLst>
              <a:gd name="adj" fmla="val 50000"/>
            </a:avLst>
          </a:prstGeom>
          <a:solidFill>
            <a:srgbClr val="1A1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6">
            <a:extLst>
              <a:ext uri="{FF2B5EF4-FFF2-40B4-BE49-F238E27FC236}">
                <a16:creationId xmlns:a16="http://schemas.microsoft.com/office/drawing/2014/main" id="{1AA4FFB1-7A93-1744-CA13-EAD8BEF002EC}"/>
              </a:ext>
            </a:extLst>
          </p:cNvPr>
          <p:cNvSpPr/>
          <p:nvPr/>
        </p:nvSpPr>
        <p:spPr>
          <a:xfrm rot="9232349">
            <a:off x="8621867" y="-2375593"/>
            <a:ext cx="616302" cy="3467787"/>
          </a:xfrm>
          <a:prstGeom prst="roundRect">
            <a:avLst>
              <a:gd name="adj" fmla="val 50000"/>
            </a:avLst>
          </a:prstGeom>
          <a:solidFill>
            <a:srgbClr val="1B1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049D777-FBE6-B9A2-12D8-85B9582764B6}"/>
              </a:ext>
            </a:extLst>
          </p:cNvPr>
          <p:cNvSpPr txBox="1"/>
          <p:nvPr/>
        </p:nvSpPr>
        <p:spPr>
          <a:xfrm>
            <a:off x="1314573" y="1792097"/>
            <a:ext cx="9265277" cy="3539430"/>
          </a:xfrm>
          <a:prstGeom prst="rect">
            <a:avLst/>
          </a:prstGeom>
          <a:noFill/>
        </p:spPr>
        <p:txBody>
          <a:bodyPr wrap="square">
            <a:spAutoFit/>
          </a:bodyPr>
          <a:lstStyle/>
          <a:p>
            <a:pPr algn="ctr"/>
            <a:r>
              <a:rPr lang="cy-GB" sz="3200" dirty="0">
                <a:solidFill>
                  <a:schemeClr val="bg1"/>
                </a:solidFill>
                <a:effectLst/>
                <a:latin typeface="Cera Round Pro" panose="00000500000000000000" pitchFamily="50" charset="0"/>
                <a:ea typeface="Calibri" panose="020F0502020204030204" pitchFamily="34" charset="0"/>
                <a:cs typeface="Arial" panose="020B0604020202020204" pitchFamily="34" charset="0"/>
              </a:rPr>
              <a:t>Unigolyn neu grŵp yn cael ei </a:t>
            </a:r>
            <a:r>
              <a:rPr lang="cy-GB" sz="3200" b="1" dirty="0">
                <a:solidFill>
                  <a:schemeClr val="bg1"/>
                </a:solidFill>
                <a:effectLst/>
                <a:latin typeface="Cera Round Pro" panose="00000500000000000000" pitchFamily="50" charset="0"/>
                <a:ea typeface="Calibri" panose="020F0502020204030204" pitchFamily="34" charset="0"/>
                <a:cs typeface="Arial" panose="020B0604020202020204" pitchFamily="34" charset="0"/>
              </a:rPr>
              <a:t>niweidio’n fwriadol dro ar ôl tro</a:t>
            </a:r>
            <a:r>
              <a:rPr lang="cy-GB" sz="3200" dirty="0">
                <a:solidFill>
                  <a:schemeClr val="bg1"/>
                </a:solidFill>
                <a:effectLst/>
                <a:latin typeface="Cera Round Pro" panose="00000500000000000000" pitchFamily="50" charset="0"/>
                <a:ea typeface="Calibri" panose="020F0502020204030204" pitchFamily="34" charset="0"/>
                <a:cs typeface="Arial" panose="020B0604020202020204" pitchFamily="34" charset="0"/>
              </a:rPr>
              <a:t> gan unigolyn neu grŵp arall, pan fydd y berthynas yn cynnwys </a:t>
            </a:r>
            <a:r>
              <a:rPr lang="cy-GB" sz="3200" b="1" dirty="0">
                <a:solidFill>
                  <a:schemeClr val="bg1"/>
                </a:solidFill>
                <a:effectLst/>
                <a:latin typeface="Cera Round Pro" panose="00000500000000000000" pitchFamily="50" charset="0"/>
                <a:ea typeface="Calibri" panose="020F0502020204030204" pitchFamily="34" charset="0"/>
                <a:cs typeface="Arial" panose="020B0604020202020204" pitchFamily="34" charset="0"/>
              </a:rPr>
              <a:t>anghydbwysedd grym</a:t>
            </a:r>
            <a:r>
              <a:rPr lang="cy-GB" sz="3200" dirty="0">
                <a:solidFill>
                  <a:schemeClr val="bg1"/>
                </a:solidFill>
                <a:effectLst/>
                <a:latin typeface="Cera Round Pro" panose="00000500000000000000" pitchFamily="50" charset="0"/>
                <a:ea typeface="Calibri" panose="020F0502020204030204" pitchFamily="34" charset="0"/>
                <a:cs typeface="Arial" panose="020B0604020202020204" pitchFamily="34" charset="0"/>
              </a:rPr>
              <a:t>. Gall bwlio fod yn gorfforol, yn eiriol neu’n seicolegol.</a:t>
            </a:r>
          </a:p>
          <a:p>
            <a:pPr algn="ctr"/>
            <a:r>
              <a:rPr lang="en-GB" sz="3200" dirty="0">
                <a:solidFill>
                  <a:schemeClr val="bg1"/>
                </a:solidFill>
                <a:latin typeface="Cera Round Pro" panose="00000500000000000000" pitchFamily="50" charset="0"/>
              </a:rPr>
              <a:t> </a:t>
            </a:r>
          </a:p>
          <a:p>
            <a:pPr algn="ctr"/>
            <a:r>
              <a:rPr lang="cy-GB" sz="3200" dirty="0">
                <a:solidFill>
                  <a:schemeClr val="bg1"/>
                </a:solidFill>
                <a:effectLst/>
                <a:latin typeface="Cera Round Pro" panose="00000500000000000000" pitchFamily="50" charset="0"/>
                <a:ea typeface="Calibri" panose="020F0502020204030204" pitchFamily="34" charset="0"/>
                <a:cs typeface="Arial" panose="020B0604020202020204" pitchFamily="34" charset="0"/>
              </a:rPr>
              <a:t>Gall ddigwydd wyneb yn wyneb neu ar-lein.</a:t>
            </a:r>
            <a:endParaRPr lang="en-US" sz="3200" dirty="0">
              <a:solidFill>
                <a:schemeClr val="bg1"/>
              </a:solidFill>
              <a:latin typeface="Cera Round Pro" panose="00000500000000000000" pitchFamily="50" charset="0"/>
            </a:endParaRPr>
          </a:p>
        </p:txBody>
      </p:sp>
      <p:sp>
        <p:nvSpPr>
          <p:cNvPr id="2" name="TextBox 1">
            <a:extLst>
              <a:ext uri="{FF2B5EF4-FFF2-40B4-BE49-F238E27FC236}">
                <a16:creationId xmlns:a16="http://schemas.microsoft.com/office/drawing/2014/main" id="{DAE2FB3B-9249-4ABD-0416-27A825764588}"/>
              </a:ext>
            </a:extLst>
          </p:cNvPr>
          <p:cNvSpPr txBox="1"/>
          <p:nvPr/>
        </p:nvSpPr>
        <p:spPr>
          <a:xfrm>
            <a:off x="419872" y="410622"/>
            <a:ext cx="1718356" cy="3170099"/>
          </a:xfrm>
          <a:prstGeom prst="rect">
            <a:avLst/>
          </a:prstGeom>
          <a:noFill/>
        </p:spPr>
        <p:txBody>
          <a:bodyPr wrap="square" rtlCol="0">
            <a:spAutoFit/>
          </a:bodyPr>
          <a:lstStyle/>
          <a:p>
            <a:r>
              <a:rPr lang="en-US" sz="20000" b="1" dirty="0">
                <a:solidFill>
                  <a:schemeClr val="bg1"/>
                </a:solidFill>
                <a:latin typeface="Cera Round Pro" panose="00000500000000000000" pitchFamily="50" charset="0"/>
                <a:cs typeface="Arial" panose="020B0604020202020204" pitchFamily="34" charset="0"/>
              </a:rPr>
              <a:t>“</a:t>
            </a:r>
          </a:p>
        </p:txBody>
      </p:sp>
      <p:sp>
        <p:nvSpPr>
          <p:cNvPr id="5" name="TextBox 4">
            <a:extLst>
              <a:ext uri="{FF2B5EF4-FFF2-40B4-BE49-F238E27FC236}">
                <a16:creationId xmlns:a16="http://schemas.microsoft.com/office/drawing/2014/main" id="{424340C4-B76C-A17D-2D00-4938CDFEAD81}"/>
              </a:ext>
            </a:extLst>
          </p:cNvPr>
          <p:cNvSpPr txBox="1"/>
          <p:nvPr/>
        </p:nvSpPr>
        <p:spPr>
          <a:xfrm rot="10800000">
            <a:off x="9624555" y="3542904"/>
            <a:ext cx="1718356" cy="3170099"/>
          </a:xfrm>
          <a:prstGeom prst="rect">
            <a:avLst/>
          </a:prstGeom>
          <a:noFill/>
        </p:spPr>
        <p:txBody>
          <a:bodyPr wrap="square" rtlCol="0">
            <a:spAutoFit/>
          </a:bodyPr>
          <a:lstStyle/>
          <a:p>
            <a:r>
              <a:rPr lang="en-US" sz="20000" b="1" dirty="0">
                <a:solidFill>
                  <a:schemeClr val="bg1"/>
                </a:solidFill>
                <a:latin typeface="Cera Round Pro" panose="00000500000000000000" pitchFamily="50" charset="0"/>
                <a:cs typeface="Arial" panose="020B0604020202020204" pitchFamily="34" charset="0"/>
              </a:rPr>
              <a:t>“</a:t>
            </a:r>
          </a:p>
        </p:txBody>
      </p:sp>
    </p:spTree>
    <p:extLst>
      <p:ext uri="{BB962C8B-B14F-4D97-AF65-F5344CB8AC3E}">
        <p14:creationId xmlns:p14="http://schemas.microsoft.com/office/powerpoint/2010/main" val="1401018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B1761"/>
        </a:solidFill>
        <a:effectLst/>
      </p:bgPr>
    </p:bg>
    <p:spTree>
      <p:nvGrpSpPr>
        <p:cNvPr id="1" name=""/>
        <p:cNvGrpSpPr/>
        <p:nvPr/>
      </p:nvGrpSpPr>
      <p:grpSpPr>
        <a:xfrm>
          <a:off x="0" y="0"/>
          <a:ext cx="0" cy="0"/>
          <a:chOff x="0" y="0"/>
          <a:chExt cx="0" cy="0"/>
        </a:xfrm>
      </p:grpSpPr>
      <p:pic>
        <p:nvPicPr>
          <p:cNvPr id="5" name="Picture 4" descr="A poster of a person talking to another person&#10;&#10;Description automatically generated">
            <a:extLst>
              <a:ext uri="{FF2B5EF4-FFF2-40B4-BE49-F238E27FC236}">
                <a16:creationId xmlns:a16="http://schemas.microsoft.com/office/drawing/2014/main" id="{85E2D4BB-DB66-5873-2CA4-1B91EF995645}"/>
              </a:ext>
            </a:extLst>
          </p:cNvPr>
          <p:cNvPicPr>
            <a:picLocks noChangeAspect="1"/>
          </p:cNvPicPr>
          <p:nvPr/>
        </p:nvPicPr>
        <p:blipFill rotWithShape="1">
          <a:blip r:embed="rId2"/>
          <a:srcRect t="77407" r="85833"/>
          <a:stretch/>
        </p:blipFill>
        <p:spPr>
          <a:xfrm>
            <a:off x="-101600" y="5422900"/>
            <a:ext cx="1727200" cy="1549400"/>
          </a:xfrm>
          <a:prstGeom prst="rect">
            <a:avLst/>
          </a:prstGeom>
        </p:spPr>
      </p:pic>
      <p:sp>
        <p:nvSpPr>
          <p:cNvPr id="7" name="TextBox 6">
            <a:extLst>
              <a:ext uri="{FF2B5EF4-FFF2-40B4-BE49-F238E27FC236}">
                <a16:creationId xmlns:a16="http://schemas.microsoft.com/office/drawing/2014/main" id="{ED95A696-35FD-50D7-DCF4-FFA05B079B0D}"/>
              </a:ext>
            </a:extLst>
          </p:cNvPr>
          <p:cNvSpPr txBox="1"/>
          <p:nvPr/>
        </p:nvSpPr>
        <p:spPr>
          <a:xfrm>
            <a:off x="903533" y="1201536"/>
            <a:ext cx="10423034" cy="5416868"/>
          </a:xfrm>
          <a:prstGeom prst="rect">
            <a:avLst/>
          </a:prstGeom>
          <a:noFill/>
        </p:spPr>
        <p:txBody>
          <a:bodyPr wrap="square">
            <a:spAutoFit/>
          </a:bodyPr>
          <a:lstStyle/>
          <a:p>
            <a:pPr algn="ctr"/>
            <a:r>
              <a:rPr lang="cy-GB" sz="2300" dirty="0">
                <a:solidFill>
                  <a:schemeClr val="bg1"/>
                </a:solidFill>
                <a:effectLst/>
                <a:latin typeface="Cera Round Pro" panose="00000500000000000000" pitchFamily="50" charset="0"/>
                <a:ea typeface="Calibri" panose="020F0502020204030204" pitchFamily="34" charset="0"/>
                <a:cs typeface="Times New Roman" panose="02020603050405020304" pitchFamily="18" charset="0"/>
              </a:rPr>
              <a:t>Yn rhy aml, byddwn yn cadw’n dawel pan fyddwn yn gweld bwlio’n digwydd, yn dawel am y loes y mae bwlio yn ei achosi, ac yn dawel pan fyddwn yn clywed rhywun yn dweud mai ‘dim ond cellwair’ yw bwlio.</a:t>
            </a:r>
            <a:endParaRPr lang="cy-GB" sz="2300" dirty="0">
              <a:solidFill>
                <a:schemeClr val="bg1"/>
              </a:solidFill>
              <a:latin typeface="Cera Round Pro" panose="00000500000000000000" pitchFamily="50" charset="0"/>
              <a:ea typeface="Calibri" panose="020F0502020204030204" pitchFamily="34" charset="0"/>
              <a:cs typeface="Times New Roman" panose="02020603050405020304" pitchFamily="18" charset="0"/>
            </a:endParaRPr>
          </a:p>
          <a:p>
            <a:pPr algn="ctr">
              <a:spcBef>
                <a:spcPts val="1200"/>
              </a:spcBef>
              <a:spcAft>
                <a:spcPts val="1200"/>
              </a:spcAft>
            </a:pPr>
            <a:r>
              <a:rPr lang="en-GB" sz="2300" dirty="0">
                <a:solidFill>
                  <a:schemeClr val="bg1"/>
                </a:solidFill>
                <a:latin typeface="Cera Round Pro" panose="00000500000000000000" pitchFamily="50" charset="0"/>
              </a:rPr>
              <a:t> </a:t>
            </a:r>
            <a:r>
              <a:rPr lang="cy-GB" sz="2300" kern="100" dirty="0">
                <a:solidFill>
                  <a:schemeClr val="bg1"/>
                </a:solidFill>
                <a:effectLst/>
                <a:latin typeface="Cera Round Pro" panose="00000500000000000000" pitchFamily="50" charset="0"/>
                <a:ea typeface="Calibri" panose="020F0502020204030204" pitchFamily="34" charset="0"/>
                <a:cs typeface="Arial" panose="020B0604020202020204" pitchFamily="34" charset="0"/>
              </a:rPr>
              <a:t>Gyda’n gilydd, gallwn wneud gwahaniaeth a sefyll yn gadarn yn erbyn bwlio. </a:t>
            </a:r>
            <a:r>
              <a:rPr lang="cy-GB" sz="2300" dirty="0">
                <a:solidFill>
                  <a:schemeClr val="bg1"/>
                </a:solidFill>
                <a:effectLst/>
                <a:latin typeface="Cera Round Pro" panose="00000500000000000000" pitchFamily="50" charset="0"/>
                <a:ea typeface="Calibri" panose="020F0502020204030204" pitchFamily="34" charset="0"/>
                <a:cs typeface="Arial" panose="020B0604020202020204" pitchFamily="34" charset="0"/>
              </a:rPr>
              <a:t>O </a:t>
            </a:r>
            <a:r>
              <a:rPr lang="cy-GB" sz="2300" dirty="0">
                <a:solidFill>
                  <a:schemeClr val="bg1"/>
                </a:solidFill>
                <a:latin typeface="Cera Round Pro" panose="00000500000000000000" pitchFamily="50" charset="0"/>
                <a:ea typeface="Calibri" panose="020F0502020204030204" pitchFamily="34" charset="0"/>
                <a:cs typeface="Arial" panose="020B0604020202020204" pitchFamily="34" charset="0"/>
              </a:rPr>
              <a:t>iard</a:t>
            </a:r>
            <a:r>
              <a:rPr lang="cy-GB" sz="2300" dirty="0">
                <a:solidFill>
                  <a:schemeClr val="bg1"/>
                </a:solidFill>
                <a:effectLst/>
                <a:latin typeface="Cera Round Pro" panose="00000500000000000000" pitchFamily="50" charset="0"/>
                <a:ea typeface="Calibri" panose="020F0502020204030204" pitchFamily="34" charset="0"/>
                <a:cs typeface="Arial" panose="020B0604020202020204" pitchFamily="34" charset="0"/>
              </a:rPr>
              <a:t> yr ysgol i’r Senedd, ac o’n ffonau i’n cartrefi, dewch i ni wneud sŵn am fwlio.</a:t>
            </a:r>
          </a:p>
          <a:p>
            <a:pPr algn="ctr">
              <a:spcBef>
                <a:spcPts val="1200"/>
              </a:spcBef>
              <a:spcAft>
                <a:spcPts val="1200"/>
              </a:spcAft>
            </a:pPr>
            <a:r>
              <a:rPr lang="cy-GB" sz="2300" dirty="0">
                <a:solidFill>
                  <a:schemeClr val="bg1"/>
                </a:solidFill>
                <a:effectLst/>
                <a:latin typeface="Cera Round Pro" panose="00000500000000000000" pitchFamily="50" charset="0"/>
                <a:ea typeface="Calibri" panose="020F0502020204030204" pitchFamily="34" charset="0"/>
                <a:cs typeface="Arial" panose="020B0604020202020204" pitchFamily="34" charset="0"/>
              </a:rPr>
              <a:t>Nid oes yn rhaid i bethau fod fel hyn.</a:t>
            </a:r>
          </a:p>
          <a:p>
            <a:pPr algn="ctr">
              <a:spcBef>
                <a:spcPts val="1200"/>
              </a:spcBef>
              <a:spcAft>
                <a:spcPts val="1200"/>
              </a:spcAft>
            </a:pPr>
            <a:r>
              <a:rPr lang="cy-GB" sz="2300" dirty="0">
                <a:solidFill>
                  <a:schemeClr val="bg1"/>
                </a:solidFill>
                <a:effectLst/>
                <a:latin typeface="Cera Round Pro" panose="00000500000000000000" pitchFamily="50" charset="0"/>
                <a:ea typeface="Calibri" panose="020F0502020204030204" pitchFamily="34" charset="0"/>
                <a:cs typeface="Arial" panose="020B0604020202020204" pitchFamily="34" charset="0"/>
              </a:rPr>
              <a:t>Wrth gwrs, ni allwn ni hoffi pawb ac ni fyddwn yn cytuno bob amser, ond gallwn ddewis parch ac undod. </a:t>
            </a:r>
          </a:p>
          <a:p>
            <a:pPr algn="ctr">
              <a:spcBef>
                <a:spcPts val="1200"/>
              </a:spcBef>
              <a:spcAft>
                <a:spcPts val="1200"/>
              </a:spcAft>
            </a:pPr>
            <a:r>
              <a:rPr lang="cy-GB" sz="2300" dirty="0">
                <a:solidFill>
                  <a:schemeClr val="bg1"/>
                </a:solidFill>
                <a:effectLst/>
                <a:latin typeface="Cera Round Pro" panose="00000500000000000000" pitchFamily="50" charset="0"/>
                <a:ea typeface="Calibri" panose="020F0502020204030204" pitchFamily="34" charset="0"/>
                <a:cs typeface="Arial" panose="020B0604020202020204" pitchFamily="34" charset="0"/>
              </a:rPr>
              <a:t>Yn ystod Wythnos Gwrth-fwlio eleni, dewch i ni ddod ynghyd i drafod beth yw ystyr bwlio i ni, sut gall cellwair droi yn rhywbeth mwy cas, a beth allwn ni ei wneud i atal bwlio.</a:t>
            </a:r>
            <a:r>
              <a:rPr lang="en-GB" sz="2300" dirty="0">
                <a:solidFill>
                  <a:schemeClr val="bg1"/>
                </a:solidFill>
                <a:latin typeface="Cera Round Pro" panose="00000500000000000000" pitchFamily="50" charset="0"/>
              </a:rPr>
              <a:t> </a:t>
            </a:r>
          </a:p>
        </p:txBody>
      </p:sp>
      <p:sp>
        <p:nvSpPr>
          <p:cNvPr id="9" name="Rounded Rectangle 16">
            <a:extLst>
              <a:ext uri="{FF2B5EF4-FFF2-40B4-BE49-F238E27FC236}">
                <a16:creationId xmlns:a16="http://schemas.microsoft.com/office/drawing/2014/main" id="{72B5A240-E675-F16C-F328-F1C5367E99E0}"/>
              </a:ext>
            </a:extLst>
          </p:cNvPr>
          <p:cNvSpPr/>
          <p:nvPr/>
        </p:nvSpPr>
        <p:spPr>
          <a:xfrm rot="5400000">
            <a:off x="4256171" y="-4697727"/>
            <a:ext cx="858205" cy="10585498"/>
          </a:xfrm>
          <a:prstGeom prst="roundRect">
            <a:avLst>
              <a:gd name="adj" fmla="val 50000"/>
            </a:avLst>
          </a:prstGeom>
          <a:solidFill>
            <a:srgbClr val="FF5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F5BCDCE-2C29-55E2-B571-EFB403BEEF54}"/>
              </a:ext>
            </a:extLst>
          </p:cNvPr>
          <p:cNvSpPr txBox="1"/>
          <p:nvPr/>
        </p:nvSpPr>
        <p:spPr>
          <a:xfrm>
            <a:off x="-99476" y="334840"/>
            <a:ext cx="9759998" cy="523220"/>
          </a:xfrm>
          <a:prstGeom prst="rect">
            <a:avLst/>
          </a:prstGeom>
          <a:noFill/>
        </p:spPr>
        <p:txBody>
          <a:bodyPr wrap="square" lIns="91440" tIns="45720" rIns="91440" bIns="45720" anchor="t">
            <a:spAutoFit/>
          </a:bodyPr>
          <a:lstStyle/>
          <a:p>
            <a:pPr algn="ctr">
              <a:spcBef>
                <a:spcPts val="1200"/>
              </a:spcBef>
              <a:spcAft>
                <a:spcPts val="1200"/>
              </a:spcAft>
            </a:pPr>
            <a:r>
              <a:rPr lang="cy-GB" sz="2800" b="1" kern="100" dirty="0">
                <a:solidFill>
                  <a:schemeClr val="bg1"/>
                </a:solidFill>
                <a:effectLst/>
                <a:latin typeface="Cera Round Pro"/>
                <a:ea typeface="Calibri"/>
                <a:cs typeface="Times New Roman"/>
              </a:rPr>
              <a:t>Wythnos Gwrth-fwlio 2023:</a:t>
            </a:r>
            <a:r>
              <a:rPr lang="cy-GB" sz="2800" b="1" kern="100" dirty="0">
                <a:solidFill>
                  <a:schemeClr val="bg1"/>
                </a:solidFill>
                <a:latin typeface="Cera Round Pro"/>
                <a:ea typeface="Calibri"/>
                <a:cs typeface="Times New Roman"/>
              </a:rPr>
              <a:t> </a:t>
            </a:r>
            <a:r>
              <a:rPr lang="cy-GB" sz="2800" b="1" dirty="0">
                <a:solidFill>
                  <a:schemeClr val="bg1"/>
                </a:solidFill>
                <a:effectLst/>
                <a:latin typeface="Cera Round Pro"/>
                <a:ea typeface="Calibri"/>
                <a:cs typeface="Times New Roman"/>
              </a:rPr>
              <a:t>Gwnewch Sŵn Am Fwlio</a:t>
            </a:r>
            <a:endParaRPr lang="en-US" sz="2800" b="1" dirty="0">
              <a:solidFill>
                <a:schemeClr val="bg1"/>
              </a:solidFill>
              <a:latin typeface="Cera Round Pro"/>
              <a:ea typeface="Calibri"/>
              <a:cs typeface="Times New Roman"/>
            </a:endParaRPr>
          </a:p>
        </p:txBody>
      </p:sp>
      <p:pic>
        <p:nvPicPr>
          <p:cNvPr id="11" name="Picture 10" descr="A poster of a person talking to another person&#10;&#10;Description automatically generated">
            <a:extLst>
              <a:ext uri="{FF2B5EF4-FFF2-40B4-BE49-F238E27FC236}">
                <a16:creationId xmlns:a16="http://schemas.microsoft.com/office/drawing/2014/main" id="{A63B464A-A723-1D68-4C80-1F2B2453972B}"/>
              </a:ext>
            </a:extLst>
          </p:cNvPr>
          <p:cNvPicPr>
            <a:picLocks noChangeAspect="1"/>
          </p:cNvPicPr>
          <p:nvPr/>
        </p:nvPicPr>
        <p:blipFill rotWithShape="1">
          <a:blip r:embed="rId2"/>
          <a:srcRect l="58333" r="34271" b="65741"/>
          <a:stretch/>
        </p:blipFill>
        <p:spPr>
          <a:xfrm>
            <a:off x="11328400" y="0"/>
            <a:ext cx="685800" cy="1786944"/>
          </a:xfrm>
          <a:prstGeom prst="rect">
            <a:avLst/>
          </a:prstGeom>
        </p:spPr>
      </p:pic>
    </p:spTree>
    <p:extLst>
      <p:ext uri="{BB962C8B-B14F-4D97-AF65-F5344CB8AC3E}">
        <p14:creationId xmlns:p14="http://schemas.microsoft.com/office/powerpoint/2010/main" val="4072185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1761"/>
        </a:solidFill>
        <a:effectLst/>
      </p:bgPr>
    </p:bg>
    <p:spTree>
      <p:nvGrpSpPr>
        <p:cNvPr id="1" name=""/>
        <p:cNvGrpSpPr/>
        <p:nvPr/>
      </p:nvGrpSpPr>
      <p:grpSpPr>
        <a:xfrm>
          <a:off x="0" y="0"/>
          <a:ext cx="0" cy="0"/>
          <a:chOff x="0" y="0"/>
          <a:chExt cx="0" cy="0"/>
        </a:xfrm>
      </p:grpSpPr>
      <p:sp>
        <p:nvSpPr>
          <p:cNvPr id="16" name="Rounded Rectangle 16">
            <a:extLst>
              <a:ext uri="{FF2B5EF4-FFF2-40B4-BE49-F238E27FC236}">
                <a16:creationId xmlns:a16="http://schemas.microsoft.com/office/drawing/2014/main" id="{91E2873D-7A61-CC48-663E-48FDAACC575A}"/>
              </a:ext>
            </a:extLst>
          </p:cNvPr>
          <p:cNvSpPr/>
          <p:nvPr/>
        </p:nvSpPr>
        <p:spPr>
          <a:xfrm rot="5400000">
            <a:off x="3506367" y="-1845357"/>
            <a:ext cx="5179267" cy="11667456"/>
          </a:xfrm>
          <a:prstGeom prst="roundRect">
            <a:avLst>
              <a:gd name="adj" fmla="val 50000"/>
            </a:avLst>
          </a:prstGeom>
          <a:solidFill>
            <a:srgbClr val="885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16">
            <a:extLst>
              <a:ext uri="{FF2B5EF4-FFF2-40B4-BE49-F238E27FC236}">
                <a16:creationId xmlns:a16="http://schemas.microsoft.com/office/drawing/2014/main" id="{A070F455-B078-1732-ABF8-1058635A2C54}"/>
              </a:ext>
            </a:extLst>
          </p:cNvPr>
          <p:cNvSpPr/>
          <p:nvPr/>
        </p:nvSpPr>
        <p:spPr>
          <a:xfrm rot="9232349">
            <a:off x="9644314" y="-2727132"/>
            <a:ext cx="1717775" cy="4678206"/>
          </a:xfrm>
          <a:prstGeom prst="roundRect">
            <a:avLst>
              <a:gd name="adj" fmla="val 50000"/>
            </a:avLst>
          </a:prstGeom>
          <a:solidFill>
            <a:srgbClr val="FF5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6">
            <a:extLst>
              <a:ext uri="{FF2B5EF4-FFF2-40B4-BE49-F238E27FC236}">
                <a16:creationId xmlns:a16="http://schemas.microsoft.com/office/drawing/2014/main" id="{1AA4FFB1-7A93-1744-CA13-EAD8BEF002EC}"/>
              </a:ext>
            </a:extLst>
          </p:cNvPr>
          <p:cNvSpPr/>
          <p:nvPr/>
        </p:nvSpPr>
        <p:spPr>
          <a:xfrm rot="9232349">
            <a:off x="8621867" y="-2375593"/>
            <a:ext cx="616302" cy="3467787"/>
          </a:xfrm>
          <a:prstGeom prst="roundRect">
            <a:avLst>
              <a:gd name="adj" fmla="val 50000"/>
            </a:avLst>
          </a:prstGeom>
          <a:solidFill>
            <a:srgbClr val="FF5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049D777-FBE6-B9A2-12D8-85B9582764B6}"/>
              </a:ext>
            </a:extLst>
          </p:cNvPr>
          <p:cNvSpPr txBox="1"/>
          <p:nvPr/>
        </p:nvSpPr>
        <p:spPr>
          <a:xfrm>
            <a:off x="1468862" y="1862730"/>
            <a:ext cx="9360553" cy="4647426"/>
          </a:xfrm>
          <a:prstGeom prst="rect">
            <a:avLst/>
          </a:prstGeom>
          <a:noFill/>
        </p:spPr>
        <p:txBody>
          <a:bodyPr wrap="square">
            <a:spAutoFit/>
          </a:bodyPr>
          <a:lstStyle/>
          <a:p>
            <a:pPr algn="ctr">
              <a:spcBef>
                <a:spcPts val="1200"/>
              </a:spcBef>
              <a:spcAft>
                <a:spcPts val="1200"/>
              </a:spcAft>
            </a:pPr>
            <a:r>
              <a:rPr lang="cy-GB" kern="100" dirty="0">
                <a:solidFill>
                  <a:schemeClr val="bg1"/>
                </a:solidFill>
                <a:effectLst/>
                <a:latin typeface="Cera Pro" panose="00000500000000000000" pitchFamily="50" charset="0"/>
                <a:ea typeface="Calibri" panose="020F0502020204030204" pitchFamily="34" charset="0"/>
                <a:cs typeface="Arial" panose="020B0604020202020204" pitchFamily="34" charset="0"/>
              </a:rPr>
              <a:t>Wyneb yn wyneb neu trwy ffôn, mae bwlio’n gwneud i bobl deimlo’n unig.</a:t>
            </a:r>
            <a:r>
              <a:rPr lang="en-GB" kern="100" dirty="0">
                <a:solidFill>
                  <a:schemeClr val="bg1"/>
                </a:solidFill>
                <a:latin typeface="Cera Pro" panose="00000500000000000000" pitchFamily="50" charset="0"/>
                <a:ea typeface="Calibri" panose="020F0502020204030204" pitchFamily="34" charset="0"/>
                <a:cs typeface="Arial" panose="020B0604020202020204" pitchFamily="34" charset="0"/>
              </a:rPr>
              <a:t> </a:t>
            </a:r>
            <a:r>
              <a:rPr lang="cy-GB" kern="100" dirty="0">
                <a:solidFill>
                  <a:schemeClr val="bg1"/>
                </a:solidFill>
                <a:effectLst/>
                <a:latin typeface="Cera Pro" panose="00000500000000000000" pitchFamily="50" charset="0"/>
                <a:ea typeface="Calibri" panose="020F0502020204030204" pitchFamily="34" charset="0"/>
                <a:cs typeface="Arial" panose="020B0604020202020204" pitchFamily="34" charset="0"/>
              </a:rPr>
              <a:t>A yw cadw’n dawel yn ddoeth? Wyddoch chi beth yw effaith hynny ar ein bywyd? </a:t>
            </a:r>
            <a:r>
              <a:rPr lang="en-GB" kern="100" dirty="0">
                <a:solidFill>
                  <a:schemeClr val="bg1"/>
                </a:solidFill>
                <a:latin typeface="Cera Pro" panose="00000500000000000000" pitchFamily="50" charset="0"/>
                <a:ea typeface="Calibri" panose="020F0502020204030204" pitchFamily="34" charset="0"/>
                <a:cs typeface="Arial" panose="020B0604020202020204" pitchFamily="34" charset="0"/>
              </a:rPr>
              <a:t> </a:t>
            </a:r>
            <a:r>
              <a:rPr lang="cy-GB" kern="100" dirty="0">
                <a:solidFill>
                  <a:schemeClr val="bg1"/>
                </a:solidFill>
                <a:effectLst/>
                <a:latin typeface="Cera Pro" panose="00000500000000000000" pitchFamily="50" charset="0"/>
                <a:ea typeface="Calibri" panose="020F0502020204030204" pitchFamily="34" charset="0"/>
                <a:cs typeface="Arial" panose="020B0604020202020204" pitchFamily="34" charset="0"/>
              </a:rPr>
              <a:t>Mynd adref yn meddwl beth yn union oedd hynny? Ai cellwair oedd hynny? Neu fwlio? </a:t>
            </a:r>
            <a:endParaRPr lang="en-GB" kern="100" dirty="0">
              <a:solidFill>
                <a:schemeClr val="bg1"/>
              </a:solidFill>
              <a:latin typeface="Cera Pro" panose="00000500000000000000" pitchFamily="50" charset="0"/>
              <a:ea typeface="Calibri" panose="020F0502020204030204" pitchFamily="34" charset="0"/>
              <a:cs typeface="Arial" panose="020B0604020202020204" pitchFamily="34" charset="0"/>
            </a:endParaRPr>
          </a:p>
          <a:p>
            <a:pPr algn="ctr">
              <a:spcBef>
                <a:spcPts val="1200"/>
              </a:spcBef>
              <a:spcAft>
                <a:spcPts val="1200"/>
              </a:spcAft>
            </a:pPr>
            <a:r>
              <a:rPr lang="cy-GB" kern="100" dirty="0">
                <a:solidFill>
                  <a:schemeClr val="bg1"/>
                </a:solidFill>
                <a:effectLst/>
                <a:latin typeface="Cera Pro" panose="00000500000000000000" pitchFamily="50" charset="0"/>
                <a:ea typeface="Calibri" panose="020F0502020204030204" pitchFamily="34" charset="0"/>
                <a:cs typeface="Arial" panose="020B0604020202020204" pitchFamily="34" charset="0"/>
              </a:rPr>
              <a:t>Wrth gwrs, ni fyddwn ni’n gallu hoffi pawb. Ni fyddwn yn cytuno bob amser, Ond gallwn ddewis parch ac undod. Ac os oes bwlio neu agweddau negyddol, Nid oes yn rhaid i bethau fod felly. </a:t>
            </a:r>
            <a:endParaRPr lang="en-GB" kern="100" dirty="0">
              <a:solidFill>
                <a:schemeClr val="bg1"/>
              </a:solidFill>
              <a:effectLst/>
              <a:latin typeface="Cera Pro" panose="00000500000000000000" pitchFamily="50" charset="0"/>
              <a:ea typeface="Calibri" panose="020F0502020204030204" pitchFamily="34" charset="0"/>
              <a:cs typeface="Arial" panose="020B0604020202020204" pitchFamily="34" charset="0"/>
            </a:endParaRPr>
          </a:p>
          <a:p>
            <a:pPr algn="ctr">
              <a:spcBef>
                <a:spcPts val="1200"/>
              </a:spcBef>
              <a:spcAft>
                <a:spcPts val="1200"/>
              </a:spcAft>
            </a:pPr>
            <a:r>
              <a:rPr lang="cy-GB" kern="100" dirty="0">
                <a:solidFill>
                  <a:schemeClr val="bg1"/>
                </a:solidFill>
                <a:effectLst/>
                <a:latin typeface="Cera Pro" panose="00000500000000000000" pitchFamily="50" charset="0"/>
                <a:ea typeface="Calibri" panose="020F0502020204030204" pitchFamily="34" charset="0"/>
                <a:cs typeface="Arial" panose="020B0604020202020204" pitchFamily="34" charset="0"/>
              </a:rPr>
              <a:t>Ystyriwch effaith eich DM neu eich neges testun. Ystyriwch yr ôl-effeithiau, beth wnaiff ddigwydd nesaf?</a:t>
            </a:r>
            <a:r>
              <a:rPr lang="en-GB" kern="100" dirty="0">
                <a:solidFill>
                  <a:schemeClr val="bg1"/>
                </a:solidFill>
                <a:latin typeface="Cera Pro" panose="00000500000000000000" pitchFamily="50" charset="0"/>
                <a:ea typeface="Calibri" panose="020F0502020204030204" pitchFamily="34" charset="0"/>
                <a:cs typeface="Arial" panose="020B0604020202020204" pitchFamily="34" charset="0"/>
              </a:rPr>
              <a:t> </a:t>
            </a:r>
            <a:r>
              <a:rPr lang="cy-GB" kern="100" dirty="0">
                <a:solidFill>
                  <a:schemeClr val="bg1"/>
                </a:solidFill>
                <a:effectLst/>
                <a:latin typeface="Cera Pro" panose="00000500000000000000" pitchFamily="50" charset="0"/>
                <a:ea typeface="Calibri" panose="020F0502020204030204" pitchFamily="34" charset="0"/>
                <a:cs typeface="Arial" panose="020B0604020202020204" pitchFamily="34" charset="0"/>
              </a:rPr>
              <a:t>Gallwch gynorthwyo! Cynnig help llaw. Neu efallai mai chi fydd yr un wnaiff godi llais?</a:t>
            </a:r>
            <a:r>
              <a:rPr lang="en-GB" kern="100" dirty="0">
                <a:solidFill>
                  <a:schemeClr val="bg1"/>
                </a:solidFill>
                <a:latin typeface="Cera Pro" panose="00000500000000000000" pitchFamily="50" charset="0"/>
                <a:ea typeface="Calibri" panose="020F0502020204030204" pitchFamily="34" charset="0"/>
                <a:cs typeface="Arial" panose="020B0604020202020204" pitchFamily="34" charset="0"/>
              </a:rPr>
              <a:t> </a:t>
            </a:r>
            <a:r>
              <a:rPr lang="cy-GB" kern="100" dirty="0">
                <a:solidFill>
                  <a:schemeClr val="bg1"/>
                </a:solidFill>
                <a:effectLst/>
                <a:latin typeface="Cera Pro" panose="00000500000000000000" pitchFamily="50" charset="0"/>
                <a:ea typeface="Calibri" panose="020F0502020204030204" pitchFamily="34" charset="0"/>
                <a:cs typeface="Arial" panose="020B0604020202020204" pitchFamily="34" charset="0"/>
              </a:rPr>
              <a:t>Felly dewch i ni roi terfyn ar fwlio. Ystyriwch sut gallwch chi amddiffyn eraill. </a:t>
            </a:r>
            <a:r>
              <a:rPr lang="cy-GB" kern="100" dirty="0">
                <a:solidFill>
                  <a:schemeClr val="bg1"/>
                </a:solidFill>
                <a:effectLst/>
                <a:latin typeface="Cera Pro" panose="00000500000000000000" pitchFamily="50" charset="0"/>
                <a:ea typeface="Calibri" panose="020F0502020204030204" pitchFamily="34" charset="0"/>
                <a:cs typeface="Cera Pro" panose="00000500000000000000" pitchFamily="50" charset="0"/>
              </a:rPr>
              <a:t>Dewch i ni wneud sŵn a chael clywed eich llais. </a:t>
            </a:r>
            <a:endParaRPr lang="en-GB" kern="100" dirty="0">
              <a:solidFill>
                <a:schemeClr val="bg1"/>
              </a:solidFill>
              <a:effectLst/>
              <a:latin typeface="Cera Pro" panose="00000500000000000000" pitchFamily="50" charset="0"/>
              <a:ea typeface="Calibri" panose="020F0502020204030204" pitchFamily="34" charset="0"/>
              <a:cs typeface="Arial" panose="020B0604020202020204" pitchFamily="34" charset="0"/>
            </a:endParaRPr>
          </a:p>
          <a:p>
            <a:pPr algn="ctr">
              <a:spcBef>
                <a:spcPts val="1200"/>
              </a:spcBef>
              <a:spcAft>
                <a:spcPts val="1200"/>
              </a:spcAft>
            </a:pPr>
            <a:r>
              <a:rPr lang="cy-GB" kern="100" dirty="0">
                <a:solidFill>
                  <a:schemeClr val="bg1"/>
                </a:solidFill>
                <a:effectLst/>
                <a:latin typeface="Cera Pro" panose="00000500000000000000" pitchFamily="50" charset="0"/>
                <a:ea typeface="Calibri" panose="020F0502020204030204" pitchFamily="34" charset="0"/>
                <a:cs typeface="Arial" panose="020B0604020202020204" pitchFamily="34" charset="0"/>
              </a:rPr>
              <a:t>Gwnewch sŵn am fwlio. </a:t>
            </a:r>
            <a:endParaRPr lang="en-GB" kern="100" dirty="0">
              <a:solidFill>
                <a:schemeClr val="bg1"/>
              </a:solidFill>
              <a:effectLst/>
              <a:latin typeface="Cera Pro" panose="00000500000000000000" pitchFamily="50" charset="0"/>
              <a:ea typeface="Calibri" panose="020F0502020204030204" pitchFamily="34" charset="0"/>
              <a:cs typeface="Arial" panose="020B0604020202020204" pitchFamily="34" charset="0"/>
            </a:endParaRPr>
          </a:p>
          <a:p>
            <a:pPr algn="ctr">
              <a:spcBef>
                <a:spcPts val="1200"/>
              </a:spcBef>
              <a:spcAft>
                <a:spcPts val="1200"/>
              </a:spcAft>
            </a:pPr>
            <a:r>
              <a:rPr lang="cy-GB" kern="100" dirty="0">
                <a:solidFill>
                  <a:schemeClr val="bg1"/>
                </a:solidFill>
                <a:effectLst/>
                <a:latin typeface="Cera Pro" panose="00000500000000000000" pitchFamily="50" charset="0"/>
                <a:ea typeface="Calibri" panose="020F0502020204030204" pitchFamily="34" charset="0"/>
                <a:cs typeface="Arial" panose="020B0604020202020204" pitchFamily="34" charset="0"/>
              </a:rPr>
              <a:t>Gallwn ei stopio gyda’n gilydd.</a:t>
            </a:r>
            <a:endParaRPr lang="en-GB" kern="100" dirty="0">
              <a:solidFill>
                <a:schemeClr val="bg1"/>
              </a:solidFill>
              <a:effectLst/>
              <a:latin typeface="Cera Pro" panose="00000500000000000000" pitchFamily="50"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DAE2FB3B-9249-4ABD-0416-27A825764588}"/>
              </a:ext>
            </a:extLst>
          </p:cNvPr>
          <p:cNvSpPr txBox="1"/>
          <p:nvPr/>
        </p:nvSpPr>
        <p:spPr>
          <a:xfrm>
            <a:off x="191992" y="1016344"/>
            <a:ext cx="1718356" cy="3170099"/>
          </a:xfrm>
          <a:prstGeom prst="rect">
            <a:avLst/>
          </a:prstGeom>
          <a:noFill/>
        </p:spPr>
        <p:txBody>
          <a:bodyPr wrap="square" rtlCol="0">
            <a:spAutoFit/>
          </a:bodyPr>
          <a:lstStyle/>
          <a:p>
            <a:r>
              <a:rPr lang="en-US" sz="20000" b="1" dirty="0">
                <a:solidFill>
                  <a:schemeClr val="bg1"/>
                </a:solidFill>
                <a:latin typeface="Cera Round Pro" panose="00000500000000000000" pitchFamily="50" charset="0"/>
                <a:cs typeface="Arial" panose="020B0604020202020204" pitchFamily="34" charset="0"/>
              </a:rPr>
              <a:t>“</a:t>
            </a:r>
          </a:p>
        </p:txBody>
      </p:sp>
      <p:sp>
        <p:nvSpPr>
          <p:cNvPr id="5" name="TextBox 4">
            <a:extLst>
              <a:ext uri="{FF2B5EF4-FFF2-40B4-BE49-F238E27FC236}">
                <a16:creationId xmlns:a16="http://schemas.microsoft.com/office/drawing/2014/main" id="{424340C4-B76C-A17D-2D00-4938CDFEAD81}"/>
              </a:ext>
            </a:extLst>
          </p:cNvPr>
          <p:cNvSpPr txBox="1"/>
          <p:nvPr/>
        </p:nvSpPr>
        <p:spPr>
          <a:xfrm rot="10800000">
            <a:off x="9970237" y="3970296"/>
            <a:ext cx="1718356" cy="3170099"/>
          </a:xfrm>
          <a:prstGeom prst="rect">
            <a:avLst/>
          </a:prstGeom>
          <a:noFill/>
        </p:spPr>
        <p:txBody>
          <a:bodyPr wrap="square" rtlCol="0">
            <a:spAutoFit/>
          </a:bodyPr>
          <a:lstStyle/>
          <a:p>
            <a:r>
              <a:rPr lang="en-US" sz="20000" b="1" dirty="0">
                <a:solidFill>
                  <a:schemeClr val="bg1"/>
                </a:solidFill>
                <a:latin typeface="Cera Round Pro" panose="00000500000000000000" pitchFamily="50" charset="0"/>
                <a:cs typeface="Arial" panose="020B0604020202020204" pitchFamily="34" charset="0"/>
              </a:rPr>
              <a:t>“</a:t>
            </a:r>
          </a:p>
        </p:txBody>
      </p:sp>
      <p:sp>
        <p:nvSpPr>
          <p:cNvPr id="7" name="Rounded Rectangle 16">
            <a:extLst>
              <a:ext uri="{FF2B5EF4-FFF2-40B4-BE49-F238E27FC236}">
                <a16:creationId xmlns:a16="http://schemas.microsoft.com/office/drawing/2014/main" id="{2842498E-4FFC-471A-FC0D-8210592F04B2}"/>
              </a:ext>
            </a:extLst>
          </p:cNvPr>
          <p:cNvSpPr/>
          <p:nvPr/>
        </p:nvSpPr>
        <p:spPr>
          <a:xfrm rot="5400000">
            <a:off x="3100229" y="-2304868"/>
            <a:ext cx="1251424" cy="6752353"/>
          </a:xfrm>
          <a:prstGeom prst="roundRect">
            <a:avLst>
              <a:gd name="adj" fmla="val 50000"/>
            </a:avLst>
          </a:prstGeom>
          <a:solidFill>
            <a:srgbClr val="FF5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D4A1DFD-9DDB-B1C6-854C-0DFCE1EADAFB}"/>
              </a:ext>
            </a:extLst>
          </p:cNvPr>
          <p:cNvSpPr txBox="1"/>
          <p:nvPr/>
        </p:nvSpPr>
        <p:spPr>
          <a:xfrm>
            <a:off x="349764" y="668326"/>
            <a:ext cx="6688732" cy="954107"/>
          </a:xfrm>
          <a:prstGeom prst="rect">
            <a:avLst/>
          </a:prstGeom>
          <a:noFill/>
        </p:spPr>
        <p:txBody>
          <a:bodyPr wrap="square">
            <a:spAutoFit/>
          </a:bodyPr>
          <a:lstStyle/>
          <a:p>
            <a:pPr algn="ctr"/>
            <a:r>
              <a:rPr lang="cy-GB" sz="2800" b="1" dirty="0">
                <a:solidFill>
                  <a:schemeClr val="bg1"/>
                </a:solidFill>
                <a:effectLst/>
                <a:latin typeface="Cera Pro" panose="00000500000000000000" pitchFamily="50" charset="0"/>
                <a:ea typeface="Calibri" panose="020F0502020204030204" pitchFamily="34" charset="0"/>
                <a:cs typeface="Arial" panose="020B0604020202020204" pitchFamily="34" charset="0"/>
              </a:rPr>
              <a:t>Wythnos Gwrth-fwlio 2023: cerdd ‘Gwnewch Sŵn’</a:t>
            </a:r>
            <a:endParaRPr lang="en-US" sz="2800" b="1" dirty="0">
              <a:solidFill>
                <a:schemeClr val="bg1"/>
              </a:solidFill>
              <a:latin typeface="Cera Round Pro" panose="00000500000000000000" pitchFamily="50" charset="0"/>
              <a:cs typeface="Arial" panose="020B0604020202020204" pitchFamily="34" charset="0"/>
            </a:endParaRPr>
          </a:p>
        </p:txBody>
      </p:sp>
    </p:spTree>
    <p:extLst>
      <p:ext uri="{BB962C8B-B14F-4D97-AF65-F5344CB8AC3E}">
        <p14:creationId xmlns:p14="http://schemas.microsoft.com/office/powerpoint/2010/main" val="1579188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857E5"/>
        </a:solidFill>
        <a:effectLst/>
      </p:bgPr>
    </p:bg>
    <p:spTree>
      <p:nvGrpSpPr>
        <p:cNvPr id="1" name=""/>
        <p:cNvGrpSpPr/>
        <p:nvPr/>
      </p:nvGrpSpPr>
      <p:grpSpPr>
        <a:xfrm>
          <a:off x="0" y="0"/>
          <a:ext cx="0" cy="0"/>
          <a:chOff x="0" y="0"/>
          <a:chExt cx="0" cy="0"/>
        </a:xfrm>
      </p:grpSpPr>
      <p:pic>
        <p:nvPicPr>
          <p:cNvPr id="50" name="Graphic 49" descr="Speech with solid fill">
            <a:extLst>
              <a:ext uri="{FF2B5EF4-FFF2-40B4-BE49-F238E27FC236}">
                <a16:creationId xmlns:a16="http://schemas.microsoft.com/office/drawing/2014/main" id="{6333D565-737D-48F3-C779-79BF8DA7C6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53885" y="-1380778"/>
            <a:ext cx="14403808" cy="10089260"/>
          </a:xfrm>
          <a:prstGeom prst="rect">
            <a:avLst/>
          </a:prstGeom>
        </p:spPr>
      </p:pic>
      <p:sp>
        <p:nvSpPr>
          <p:cNvPr id="4" name="TextBox 3">
            <a:extLst>
              <a:ext uri="{FF2B5EF4-FFF2-40B4-BE49-F238E27FC236}">
                <a16:creationId xmlns:a16="http://schemas.microsoft.com/office/drawing/2014/main" id="{81088413-55C2-EFD5-4A0B-FC83984C8CE2}"/>
              </a:ext>
            </a:extLst>
          </p:cNvPr>
          <p:cNvSpPr txBox="1"/>
          <p:nvPr/>
        </p:nvSpPr>
        <p:spPr>
          <a:xfrm>
            <a:off x="1425543" y="1917849"/>
            <a:ext cx="8266814" cy="1569660"/>
          </a:xfrm>
          <a:prstGeom prst="rect">
            <a:avLst/>
          </a:prstGeom>
          <a:noFill/>
        </p:spPr>
        <p:txBody>
          <a:bodyPr wrap="square">
            <a:spAutoFit/>
          </a:bodyPr>
          <a:lstStyle/>
          <a:p>
            <a:pPr algn="ctr"/>
            <a:r>
              <a:rPr lang="en-GB" sz="3200" dirty="0">
                <a:solidFill>
                  <a:schemeClr val="bg1"/>
                </a:solidFill>
                <a:latin typeface="Cera Round Pro" panose="00000500000000000000" pitchFamily="50" charset="0"/>
                <a:ea typeface="Times New Roman" panose="02020603050405020304" pitchFamily="18" charset="0"/>
                <a:cs typeface="Segoe UI" panose="020B0502040204020203" pitchFamily="34" charset="0"/>
              </a:rPr>
              <a:t>What hurts the victim most is not the cruelty of the oppressor, but the silence of the bystander.</a:t>
            </a:r>
            <a:endParaRPr lang="en-US" sz="3200" dirty="0">
              <a:solidFill>
                <a:schemeClr val="bg1"/>
              </a:solidFill>
              <a:latin typeface="Cera Round Pro" panose="00000500000000000000" pitchFamily="50" charset="0"/>
              <a:cs typeface="Arial" panose="020B0604020202020204" pitchFamily="34" charset="0"/>
            </a:endParaRPr>
          </a:p>
        </p:txBody>
      </p:sp>
      <p:sp>
        <p:nvSpPr>
          <p:cNvPr id="45" name="Rounded Rectangle 16">
            <a:extLst>
              <a:ext uri="{FF2B5EF4-FFF2-40B4-BE49-F238E27FC236}">
                <a16:creationId xmlns:a16="http://schemas.microsoft.com/office/drawing/2014/main" id="{D84CACDE-7AA4-6EF0-974A-C3D36853976D}"/>
              </a:ext>
            </a:extLst>
          </p:cNvPr>
          <p:cNvSpPr/>
          <p:nvPr/>
        </p:nvSpPr>
        <p:spPr>
          <a:xfrm rot="5400000">
            <a:off x="7923585" y="2257783"/>
            <a:ext cx="945144" cy="7816480"/>
          </a:xfrm>
          <a:prstGeom prst="roundRect">
            <a:avLst>
              <a:gd name="adj" fmla="val 50000"/>
            </a:avLst>
          </a:prstGeom>
          <a:solidFill>
            <a:srgbClr val="FF5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E3F7DB0F-4586-00E4-042A-B9D561C40C1F}"/>
              </a:ext>
            </a:extLst>
          </p:cNvPr>
          <p:cNvSpPr txBox="1"/>
          <p:nvPr/>
        </p:nvSpPr>
        <p:spPr>
          <a:xfrm>
            <a:off x="4247623" y="5794020"/>
            <a:ext cx="8266814" cy="707886"/>
          </a:xfrm>
          <a:prstGeom prst="rect">
            <a:avLst/>
          </a:prstGeom>
          <a:noFill/>
        </p:spPr>
        <p:txBody>
          <a:bodyPr wrap="square">
            <a:spAutoFit/>
          </a:bodyPr>
          <a:lstStyle/>
          <a:p>
            <a:pPr algn="ctr"/>
            <a:r>
              <a:rPr lang="en-US" sz="2000" b="1" dirty="0">
                <a:solidFill>
                  <a:schemeClr val="bg1"/>
                </a:solidFill>
                <a:latin typeface="Cera Round Pro" panose="00000500000000000000" pitchFamily="50" charset="0"/>
                <a:cs typeface="Arial" panose="020B0604020202020204" pitchFamily="34" charset="0"/>
              </a:rPr>
              <a:t>Elie Wiesel </a:t>
            </a:r>
          </a:p>
          <a:p>
            <a:pPr algn="ctr"/>
            <a:r>
              <a:rPr lang="cy-GB" sz="2000" b="1" dirty="0">
                <a:solidFill>
                  <a:schemeClr val="bg1"/>
                </a:solidFill>
                <a:effectLst/>
                <a:latin typeface="Cera Pro" panose="00000500000000000000" pitchFamily="50" charset="0"/>
                <a:ea typeface="Calibri" panose="020F0502020204030204" pitchFamily="34" charset="0"/>
                <a:cs typeface="Times New Roman" panose="02020603050405020304" pitchFamily="18" charset="0"/>
              </a:rPr>
              <a:t>Un o oroeswyr yr holocost a hyrwyddwr iawnderau dynol</a:t>
            </a:r>
            <a:endParaRPr lang="en-US" sz="2000" b="1" dirty="0">
              <a:solidFill>
                <a:schemeClr val="bg1"/>
              </a:solidFill>
              <a:latin typeface="Cera Round Pro" panose="00000500000000000000" pitchFamily="50" charset="0"/>
              <a:cs typeface="Arial" panose="020B0604020202020204" pitchFamily="34" charset="0"/>
            </a:endParaRPr>
          </a:p>
        </p:txBody>
      </p:sp>
      <p:sp>
        <p:nvSpPr>
          <p:cNvPr id="7" name="TextBox 6">
            <a:extLst>
              <a:ext uri="{FF2B5EF4-FFF2-40B4-BE49-F238E27FC236}">
                <a16:creationId xmlns:a16="http://schemas.microsoft.com/office/drawing/2014/main" id="{074EBBDB-48E6-D26C-B9FB-7F1027855CED}"/>
              </a:ext>
            </a:extLst>
          </p:cNvPr>
          <p:cNvSpPr txBox="1"/>
          <p:nvPr/>
        </p:nvSpPr>
        <p:spPr>
          <a:xfrm>
            <a:off x="285727" y="0"/>
            <a:ext cx="1718356" cy="3170099"/>
          </a:xfrm>
          <a:prstGeom prst="rect">
            <a:avLst/>
          </a:prstGeom>
          <a:noFill/>
        </p:spPr>
        <p:txBody>
          <a:bodyPr wrap="square" rtlCol="0">
            <a:spAutoFit/>
          </a:bodyPr>
          <a:lstStyle/>
          <a:p>
            <a:r>
              <a:rPr lang="en-US" sz="20000" b="1" dirty="0">
                <a:solidFill>
                  <a:schemeClr val="bg1"/>
                </a:solidFill>
                <a:latin typeface="Cera Round Pro" panose="00000500000000000000" pitchFamily="50" charset="0"/>
                <a:cs typeface="Arial" panose="020B0604020202020204" pitchFamily="34" charset="0"/>
              </a:rPr>
              <a:t>“</a:t>
            </a:r>
          </a:p>
        </p:txBody>
      </p:sp>
      <p:sp>
        <p:nvSpPr>
          <p:cNvPr id="8" name="TextBox 7">
            <a:extLst>
              <a:ext uri="{FF2B5EF4-FFF2-40B4-BE49-F238E27FC236}">
                <a16:creationId xmlns:a16="http://schemas.microsoft.com/office/drawing/2014/main" id="{DA9F0F00-75D1-0DD9-2196-2E1D9CBB16D1}"/>
              </a:ext>
            </a:extLst>
          </p:cNvPr>
          <p:cNvSpPr txBox="1"/>
          <p:nvPr/>
        </p:nvSpPr>
        <p:spPr>
          <a:xfrm rot="10800000">
            <a:off x="8816826" y="2671068"/>
            <a:ext cx="1718356" cy="3170099"/>
          </a:xfrm>
          <a:prstGeom prst="rect">
            <a:avLst/>
          </a:prstGeom>
          <a:noFill/>
        </p:spPr>
        <p:txBody>
          <a:bodyPr wrap="square" rtlCol="0">
            <a:spAutoFit/>
          </a:bodyPr>
          <a:lstStyle/>
          <a:p>
            <a:r>
              <a:rPr lang="en-US" sz="20000" b="1" dirty="0">
                <a:solidFill>
                  <a:schemeClr val="bg1"/>
                </a:solidFill>
                <a:latin typeface="Cera Round Pro" panose="00000500000000000000" pitchFamily="50" charset="0"/>
                <a:cs typeface="Arial" panose="020B0604020202020204" pitchFamily="34" charset="0"/>
              </a:rPr>
              <a:t>“</a:t>
            </a:r>
          </a:p>
        </p:txBody>
      </p:sp>
      <p:sp>
        <p:nvSpPr>
          <p:cNvPr id="2" name="Rounded Rectangle 16">
            <a:extLst>
              <a:ext uri="{FF2B5EF4-FFF2-40B4-BE49-F238E27FC236}">
                <a16:creationId xmlns:a16="http://schemas.microsoft.com/office/drawing/2014/main" id="{D940DACC-17D6-4695-ED81-D97383D1F398}"/>
              </a:ext>
            </a:extLst>
          </p:cNvPr>
          <p:cNvSpPr/>
          <p:nvPr/>
        </p:nvSpPr>
        <p:spPr>
          <a:xfrm rot="9167419">
            <a:off x="8018494" y="-4432742"/>
            <a:ext cx="725072" cy="6085617"/>
          </a:xfrm>
          <a:prstGeom prst="roundRect">
            <a:avLst>
              <a:gd name="adj" fmla="val 50000"/>
            </a:avLst>
          </a:prstGeom>
          <a:solidFill>
            <a:srgbClr val="FF5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16">
            <a:extLst>
              <a:ext uri="{FF2B5EF4-FFF2-40B4-BE49-F238E27FC236}">
                <a16:creationId xmlns:a16="http://schemas.microsoft.com/office/drawing/2014/main" id="{37A771FB-6085-D1ED-CA60-CC3A5F4546EB}"/>
              </a:ext>
            </a:extLst>
          </p:cNvPr>
          <p:cNvSpPr/>
          <p:nvPr/>
        </p:nvSpPr>
        <p:spPr>
          <a:xfrm rot="9167419">
            <a:off x="9139303" y="-4282606"/>
            <a:ext cx="1456223" cy="6085617"/>
          </a:xfrm>
          <a:prstGeom prst="roundRect">
            <a:avLst>
              <a:gd name="adj" fmla="val 50000"/>
            </a:avLst>
          </a:prstGeom>
          <a:solidFill>
            <a:srgbClr val="FF5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1580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B1761"/>
        </a:solidFill>
        <a:effectLst/>
      </p:bgPr>
    </p:bg>
    <p:spTree>
      <p:nvGrpSpPr>
        <p:cNvPr id="1" name=""/>
        <p:cNvGrpSpPr/>
        <p:nvPr/>
      </p:nvGrpSpPr>
      <p:grpSpPr>
        <a:xfrm>
          <a:off x="0" y="0"/>
          <a:ext cx="0" cy="0"/>
          <a:chOff x="0" y="0"/>
          <a:chExt cx="0" cy="0"/>
        </a:xfrm>
      </p:grpSpPr>
      <p:pic>
        <p:nvPicPr>
          <p:cNvPr id="7" name="Picture 6" descr="A poster of a person talking to another person&#10;&#10;Description automatically generated">
            <a:extLst>
              <a:ext uri="{FF2B5EF4-FFF2-40B4-BE49-F238E27FC236}">
                <a16:creationId xmlns:a16="http://schemas.microsoft.com/office/drawing/2014/main" id="{98E2F87B-B92D-267B-91A7-8ABAB075D58A}"/>
              </a:ext>
            </a:extLst>
          </p:cNvPr>
          <p:cNvPicPr>
            <a:picLocks noChangeAspect="1"/>
          </p:cNvPicPr>
          <p:nvPr/>
        </p:nvPicPr>
        <p:blipFill rotWithShape="1">
          <a:blip r:embed="rId2"/>
          <a:srcRect t="77407" r="85833"/>
          <a:stretch/>
        </p:blipFill>
        <p:spPr>
          <a:xfrm>
            <a:off x="0" y="3645274"/>
            <a:ext cx="3581400" cy="3212726"/>
          </a:xfrm>
          <a:prstGeom prst="rect">
            <a:avLst/>
          </a:prstGeom>
        </p:spPr>
      </p:pic>
      <p:sp>
        <p:nvSpPr>
          <p:cNvPr id="8" name="Rectangle: Rounded Corners 7">
            <a:extLst>
              <a:ext uri="{FF2B5EF4-FFF2-40B4-BE49-F238E27FC236}">
                <a16:creationId xmlns:a16="http://schemas.microsoft.com/office/drawing/2014/main" id="{36F8E2D2-5FA4-BDD4-7818-D9DBEEECAD7F}"/>
              </a:ext>
            </a:extLst>
          </p:cNvPr>
          <p:cNvSpPr/>
          <p:nvPr/>
        </p:nvSpPr>
        <p:spPr>
          <a:xfrm>
            <a:off x="2955822" y="2488074"/>
            <a:ext cx="5741511" cy="1881852"/>
          </a:xfrm>
          <a:prstGeom prst="roundRect">
            <a:avLst/>
          </a:prstGeom>
          <a:solidFill>
            <a:srgbClr val="FF55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y-GB" sz="4400" b="1" dirty="0">
                <a:effectLst/>
                <a:latin typeface="Cera Pro" panose="00000500000000000000" pitchFamily="50" charset="0"/>
                <a:ea typeface="Calibri" panose="020F0502020204030204" pitchFamily="34" charset="0"/>
                <a:cs typeface="Arial" panose="020B0604020202020204" pitchFamily="34" charset="0"/>
              </a:rPr>
              <a:t>BETH YW CELLWAIR?</a:t>
            </a:r>
            <a:endParaRPr lang="en-GB" sz="4400" b="1" dirty="0">
              <a:latin typeface="Cera Round Pro" panose="00000500000000000000" pitchFamily="50" charset="0"/>
            </a:endParaRPr>
          </a:p>
        </p:txBody>
      </p:sp>
      <p:pic>
        <p:nvPicPr>
          <p:cNvPr id="10" name="Picture 9" descr="A poster of a person talking to another person&#10;&#10;Description automatically generated">
            <a:extLst>
              <a:ext uri="{FF2B5EF4-FFF2-40B4-BE49-F238E27FC236}">
                <a16:creationId xmlns:a16="http://schemas.microsoft.com/office/drawing/2014/main" id="{BB1F9544-0896-3769-295B-0C9D6B1E1EEC}"/>
              </a:ext>
            </a:extLst>
          </p:cNvPr>
          <p:cNvPicPr>
            <a:picLocks noChangeAspect="1"/>
          </p:cNvPicPr>
          <p:nvPr/>
        </p:nvPicPr>
        <p:blipFill rotWithShape="1">
          <a:blip r:embed="rId2"/>
          <a:srcRect t="77407" r="85833"/>
          <a:stretch/>
        </p:blipFill>
        <p:spPr>
          <a:xfrm rot="5400000">
            <a:off x="-88900" y="88900"/>
            <a:ext cx="1727200" cy="1549400"/>
          </a:xfrm>
          <a:prstGeom prst="rect">
            <a:avLst/>
          </a:prstGeom>
        </p:spPr>
      </p:pic>
      <p:sp>
        <p:nvSpPr>
          <p:cNvPr id="5" name="TextBox 4">
            <a:extLst>
              <a:ext uri="{FF2B5EF4-FFF2-40B4-BE49-F238E27FC236}">
                <a16:creationId xmlns:a16="http://schemas.microsoft.com/office/drawing/2014/main" id="{6BDBBBCE-05D3-B189-4748-68A112B5A2F0}"/>
              </a:ext>
            </a:extLst>
          </p:cNvPr>
          <p:cNvSpPr txBox="1"/>
          <p:nvPr/>
        </p:nvSpPr>
        <p:spPr>
          <a:xfrm rot="1472625">
            <a:off x="8293548" y="1389040"/>
            <a:ext cx="6537960" cy="7725192"/>
          </a:xfrm>
          <a:prstGeom prst="rect">
            <a:avLst/>
          </a:prstGeom>
          <a:noFill/>
        </p:spPr>
        <p:txBody>
          <a:bodyPr wrap="square">
            <a:spAutoFit/>
          </a:bodyPr>
          <a:lstStyle/>
          <a:p>
            <a:r>
              <a:rPr lang="en-GB" sz="49600" b="1" dirty="0">
                <a:solidFill>
                  <a:srgbClr val="FF557A"/>
                </a:solidFill>
                <a:latin typeface="Aptos Black" panose="020F0502020204030204" pitchFamily="34" charset="0"/>
              </a:rPr>
              <a:t>?</a:t>
            </a:r>
          </a:p>
        </p:txBody>
      </p:sp>
    </p:spTree>
    <p:extLst>
      <p:ext uri="{BB962C8B-B14F-4D97-AF65-F5344CB8AC3E}">
        <p14:creationId xmlns:p14="http://schemas.microsoft.com/office/powerpoint/2010/main" val="3451526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557A"/>
        </a:solidFill>
        <a:effectLst/>
      </p:bgPr>
    </p:bg>
    <p:spTree>
      <p:nvGrpSpPr>
        <p:cNvPr id="1" name=""/>
        <p:cNvGrpSpPr/>
        <p:nvPr/>
      </p:nvGrpSpPr>
      <p:grpSpPr>
        <a:xfrm>
          <a:off x="0" y="0"/>
          <a:ext cx="0" cy="0"/>
          <a:chOff x="0" y="0"/>
          <a:chExt cx="0" cy="0"/>
        </a:xfrm>
      </p:grpSpPr>
      <p:sp>
        <p:nvSpPr>
          <p:cNvPr id="16" name="Rounded Rectangle 16">
            <a:extLst>
              <a:ext uri="{FF2B5EF4-FFF2-40B4-BE49-F238E27FC236}">
                <a16:creationId xmlns:a16="http://schemas.microsoft.com/office/drawing/2014/main" id="{91E2873D-7A61-CC48-663E-48FDAACC575A}"/>
              </a:ext>
            </a:extLst>
          </p:cNvPr>
          <p:cNvSpPr/>
          <p:nvPr/>
        </p:nvSpPr>
        <p:spPr>
          <a:xfrm rot="5400000">
            <a:off x="3769773" y="-1748457"/>
            <a:ext cx="4354878" cy="10620539"/>
          </a:xfrm>
          <a:prstGeom prst="roundRect">
            <a:avLst>
              <a:gd name="adj" fmla="val 50000"/>
            </a:avLst>
          </a:prstGeom>
          <a:solidFill>
            <a:srgbClr val="885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le 16">
            <a:extLst>
              <a:ext uri="{FF2B5EF4-FFF2-40B4-BE49-F238E27FC236}">
                <a16:creationId xmlns:a16="http://schemas.microsoft.com/office/drawing/2014/main" id="{A070F455-B078-1732-ABF8-1058635A2C54}"/>
              </a:ext>
            </a:extLst>
          </p:cNvPr>
          <p:cNvSpPr/>
          <p:nvPr/>
        </p:nvSpPr>
        <p:spPr>
          <a:xfrm rot="9232349">
            <a:off x="9644314" y="-2727132"/>
            <a:ext cx="1717775" cy="4678206"/>
          </a:xfrm>
          <a:prstGeom prst="roundRect">
            <a:avLst>
              <a:gd name="adj" fmla="val 50000"/>
            </a:avLst>
          </a:prstGeom>
          <a:solidFill>
            <a:srgbClr val="1A1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6">
            <a:extLst>
              <a:ext uri="{FF2B5EF4-FFF2-40B4-BE49-F238E27FC236}">
                <a16:creationId xmlns:a16="http://schemas.microsoft.com/office/drawing/2014/main" id="{1AA4FFB1-7A93-1744-CA13-EAD8BEF002EC}"/>
              </a:ext>
            </a:extLst>
          </p:cNvPr>
          <p:cNvSpPr/>
          <p:nvPr/>
        </p:nvSpPr>
        <p:spPr>
          <a:xfrm rot="9232349">
            <a:off x="8621867" y="-2375593"/>
            <a:ext cx="616302" cy="3467787"/>
          </a:xfrm>
          <a:prstGeom prst="roundRect">
            <a:avLst>
              <a:gd name="adj" fmla="val 50000"/>
            </a:avLst>
          </a:prstGeom>
          <a:solidFill>
            <a:srgbClr val="1B1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049D777-FBE6-B9A2-12D8-85B9582764B6}"/>
              </a:ext>
            </a:extLst>
          </p:cNvPr>
          <p:cNvSpPr txBox="1"/>
          <p:nvPr/>
        </p:nvSpPr>
        <p:spPr>
          <a:xfrm>
            <a:off x="1202419" y="1905506"/>
            <a:ext cx="9489585" cy="3046988"/>
          </a:xfrm>
          <a:prstGeom prst="rect">
            <a:avLst/>
          </a:prstGeom>
          <a:noFill/>
        </p:spPr>
        <p:txBody>
          <a:bodyPr wrap="square">
            <a:spAutoFit/>
          </a:bodyPr>
          <a:lstStyle/>
          <a:p>
            <a:pPr algn="ctr"/>
            <a:r>
              <a:rPr lang="cy-GB" sz="3200" dirty="0">
                <a:solidFill>
                  <a:schemeClr val="bg1"/>
                </a:solidFill>
                <a:effectLst/>
                <a:latin typeface="Cera Round Pro" panose="00000500000000000000" pitchFamily="50" charset="0"/>
                <a:ea typeface="Calibri" panose="020F0502020204030204" pitchFamily="34" charset="0"/>
                <a:cs typeface="Cera Pro" panose="00000500000000000000" pitchFamily="50" charset="0"/>
              </a:rPr>
              <a:t>Mae </a:t>
            </a:r>
            <a:r>
              <a:rPr lang="cy-GB" sz="3200" b="1" dirty="0">
                <a:solidFill>
                  <a:schemeClr val="bg1"/>
                </a:solidFill>
                <a:effectLst/>
                <a:latin typeface="Cera Round Pro" panose="00000500000000000000" pitchFamily="50" charset="0"/>
                <a:ea typeface="Calibri" panose="020F0502020204030204" pitchFamily="34" charset="0"/>
                <a:cs typeface="Cera Pro" panose="00000500000000000000" pitchFamily="50" charset="0"/>
              </a:rPr>
              <a:t>cellwair </a:t>
            </a:r>
            <a:r>
              <a:rPr lang="cy-GB" sz="3200" dirty="0">
                <a:solidFill>
                  <a:schemeClr val="bg1"/>
                </a:solidFill>
                <a:effectLst/>
                <a:latin typeface="Cera Round Pro" panose="00000500000000000000" pitchFamily="50" charset="0"/>
                <a:ea typeface="Calibri" panose="020F0502020204030204" pitchFamily="34" charset="0"/>
                <a:cs typeface="Cera Pro" panose="00000500000000000000" pitchFamily="50" charset="0"/>
              </a:rPr>
              <a:t>yn rhyngweithio cymdeithasol </a:t>
            </a:r>
            <a:r>
              <a:rPr lang="cy-GB" sz="3200" b="1" dirty="0">
                <a:solidFill>
                  <a:schemeClr val="bg1"/>
                </a:solidFill>
                <a:effectLst/>
                <a:latin typeface="Cera Round Pro" panose="00000500000000000000" pitchFamily="50" charset="0"/>
                <a:ea typeface="Calibri" panose="020F0502020204030204" pitchFamily="34" charset="0"/>
                <a:cs typeface="Cera Pro" panose="00000500000000000000" pitchFamily="50" charset="0"/>
              </a:rPr>
              <a:t>diniwed </a:t>
            </a:r>
            <a:r>
              <a:rPr lang="cy-GB" sz="3200" dirty="0">
                <a:solidFill>
                  <a:schemeClr val="bg1"/>
                </a:solidFill>
                <a:effectLst/>
                <a:latin typeface="Cera Round Pro" panose="00000500000000000000" pitchFamily="50" charset="0"/>
                <a:ea typeface="Calibri" panose="020F0502020204030204" pitchFamily="34" charset="0"/>
                <a:cs typeface="Cera Pro" panose="00000500000000000000" pitchFamily="50" charset="0"/>
              </a:rPr>
              <a:t>sy'n digwydd rhwng ffrindiau. Wrth gellwair, byddant yn </a:t>
            </a:r>
            <a:r>
              <a:rPr lang="cy-GB" sz="3200" b="1" dirty="0">
                <a:solidFill>
                  <a:schemeClr val="bg1"/>
                </a:solidFill>
                <a:effectLst/>
                <a:latin typeface="Cera Round Pro" panose="00000500000000000000" pitchFamily="50" charset="0"/>
                <a:ea typeface="Calibri" panose="020F0502020204030204" pitchFamily="34" charset="0"/>
                <a:cs typeface="Cera Pro" panose="00000500000000000000" pitchFamily="50" charset="0"/>
              </a:rPr>
              <a:t>pryfocio </a:t>
            </a:r>
            <a:r>
              <a:rPr lang="cy-GB" sz="3200" dirty="0">
                <a:solidFill>
                  <a:schemeClr val="bg1"/>
                </a:solidFill>
                <a:effectLst/>
                <a:latin typeface="Cera Round Pro" panose="00000500000000000000" pitchFamily="50" charset="0"/>
                <a:ea typeface="Calibri" panose="020F0502020204030204" pitchFamily="34" charset="0"/>
                <a:cs typeface="Cera Pro" panose="00000500000000000000" pitchFamily="50" charset="0"/>
              </a:rPr>
              <a:t>ei gilydd neu’n </a:t>
            </a:r>
            <a:r>
              <a:rPr lang="cy-GB" sz="3200" b="1" dirty="0">
                <a:solidFill>
                  <a:schemeClr val="bg1"/>
                </a:solidFill>
                <a:effectLst/>
                <a:latin typeface="Cera Round Pro" panose="00000500000000000000" pitchFamily="50" charset="0"/>
                <a:ea typeface="Calibri" panose="020F0502020204030204" pitchFamily="34" charset="0"/>
                <a:cs typeface="Cera Pro" panose="00000500000000000000" pitchFamily="50" charset="0"/>
              </a:rPr>
              <a:t>gwneud hwyl am ben ei gilydd</a:t>
            </a:r>
            <a:r>
              <a:rPr lang="cy-GB" sz="3200" dirty="0">
                <a:solidFill>
                  <a:schemeClr val="bg1"/>
                </a:solidFill>
                <a:effectLst/>
                <a:latin typeface="Cera Round Pro" panose="00000500000000000000" pitchFamily="50" charset="0"/>
                <a:ea typeface="Calibri" panose="020F0502020204030204" pitchFamily="34" charset="0"/>
                <a:cs typeface="Cera Pro" panose="00000500000000000000" pitchFamily="50" charset="0"/>
              </a:rPr>
              <a:t>. Gall hynny ddigwydd </a:t>
            </a:r>
            <a:r>
              <a:rPr lang="cy-GB" sz="3200" b="1" dirty="0">
                <a:solidFill>
                  <a:schemeClr val="bg1"/>
                </a:solidFill>
                <a:effectLst/>
                <a:latin typeface="Cera Round Pro" panose="00000500000000000000" pitchFamily="50" charset="0"/>
                <a:ea typeface="Calibri" panose="020F0502020204030204" pitchFamily="34" charset="0"/>
                <a:cs typeface="Cera Pro" panose="00000500000000000000" pitchFamily="50" charset="0"/>
              </a:rPr>
              <a:t>rhwng dau ffrind</a:t>
            </a:r>
            <a:r>
              <a:rPr lang="cy-GB" sz="3200" dirty="0">
                <a:solidFill>
                  <a:schemeClr val="bg1"/>
                </a:solidFill>
                <a:effectLst/>
                <a:latin typeface="Cera Round Pro" panose="00000500000000000000" pitchFamily="50" charset="0"/>
                <a:ea typeface="Calibri" panose="020F0502020204030204" pitchFamily="34" charset="0"/>
                <a:cs typeface="Cera Pro" panose="00000500000000000000" pitchFamily="50" charset="0"/>
              </a:rPr>
              <a:t> ond mae’n digwydd yn fwy cyffredin </a:t>
            </a:r>
            <a:r>
              <a:rPr lang="cy-GB" sz="3200" b="1" dirty="0">
                <a:solidFill>
                  <a:schemeClr val="bg1"/>
                </a:solidFill>
                <a:effectLst/>
                <a:latin typeface="Cera Round Pro" panose="00000500000000000000" pitchFamily="50" charset="0"/>
                <a:ea typeface="Calibri" panose="020F0502020204030204" pitchFamily="34" charset="0"/>
                <a:cs typeface="Cera Pro" panose="00000500000000000000" pitchFamily="50" charset="0"/>
              </a:rPr>
              <a:t>ymhlith grwpiau o ffrindiau</a:t>
            </a:r>
            <a:r>
              <a:rPr lang="cy-GB" sz="3200" dirty="0">
                <a:solidFill>
                  <a:schemeClr val="bg1"/>
                </a:solidFill>
                <a:effectLst/>
                <a:latin typeface="Cera Round Pro" panose="00000500000000000000" pitchFamily="50" charset="0"/>
                <a:ea typeface="Calibri" panose="020F0502020204030204" pitchFamily="34" charset="0"/>
                <a:cs typeface="Cera Pro" panose="00000500000000000000" pitchFamily="50" charset="0"/>
              </a:rPr>
              <a:t>.</a:t>
            </a:r>
            <a:endParaRPr lang="en-US" sz="3200" dirty="0">
              <a:solidFill>
                <a:schemeClr val="bg1"/>
              </a:solidFill>
              <a:latin typeface="Cera Round Pro" panose="00000500000000000000" pitchFamily="50" charset="0"/>
            </a:endParaRPr>
          </a:p>
        </p:txBody>
      </p:sp>
      <p:sp>
        <p:nvSpPr>
          <p:cNvPr id="2" name="TextBox 1">
            <a:extLst>
              <a:ext uri="{FF2B5EF4-FFF2-40B4-BE49-F238E27FC236}">
                <a16:creationId xmlns:a16="http://schemas.microsoft.com/office/drawing/2014/main" id="{DAE2FB3B-9249-4ABD-0416-27A825764588}"/>
              </a:ext>
            </a:extLst>
          </p:cNvPr>
          <p:cNvSpPr txBox="1"/>
          <p:nvPr/>
        </p:nvSpPr>
        <p:spPr>
          <a:xfrm>
            <a:off x="301428" y="1125608"/>
            <a:ext cx="1718356" cy="3170099"/>
          </a:xfrm>
          <a:prstGeom prst="rect">
            <a:avLst/>
          </a:prstGeom>
          <a:noFill/>
        </p:spPr>
        <p:txBody>
          <a:bodyPr wrap="square" rtlCol="0">
            <a:spAutoFit/>
          </a:bodyPr>
          <a:lstStyle/>
          <a:p>
            <a:r>
              <a:rPr lang="en-US" sz="20000" b="1" dirty="0">
                <a:solidFill>
                  <a:schemeClr val="bg1"/>
                </a:solidFill>
                <a:latin typeface="Cera Round Pro" panose="00000500000000000000" pitchFamily="50" charset="0"/>
                <a:cs typeface="Arial" panose="020B0604020202020204" pitchFamily="34" charset="0"/>
              </a:rPr>
              <a:t>“</a:t>
            </a:r>
          </a:p>
        </p:txBody>
      </p:sp>
      <p:sp>
        <p:nvSpPr>
          <p:cNvPr id="5" name="TextBox 4">
            <a:extLst>
              <a:ext uri="{FF2B5EF4-FFF2-40B4-BE49-F238E27FC236}">
                <a16:creationId xmlns:a16="http://schemas.microsoft.com/office/drawing/2014/main" id="{424340C4-B76C-A17D-2D00-4938CDFEAD81}"/>
              </a:ext>
            </a:extLst>
          </p:cNvPr>
          <p:cNvSpPr txBox="1"/>
          <p:nvPr/>
        </p:nvSpPr>
        <p:spPr>
          <a:xfrm rot="10800000">
            <a:off x="9497106" y="3366655"/>
            <a:ext cx="1718356" cy="3170099"/>
          </a:xfrm>
          <a:prstGeom prst="rect">
            <a:avLst/>
          </a:prstGeom>
          <a:noFill/>
        </p:spPr>
        <p:txBody>
          <a:bodyPr wrap="square" rtlCol="0">
            <a:spAutoFit/>
          </a:bodyPr>
          <a:lstStyle/>
          <a:p>
            <a:r>
              <a:rPr lang="en-US" sz="20000" b="1" dirty="0">
                <a:solidFill>
                  <a:schemeClr val="bg1"/>
                </a:solidFill>
                <a:latin typeface="Cera Round Pro" panose="00000500000000000000" pitchFamily="50" charset="0"/>
                <a:cs typeface="Arial" panose="020B0604020202020204" pitchFamily="34" charset="0"/>
              </a:rPr>
              <a:t>“</a:t>
            </a:r>
          </a:p>
        </p:txBody>
      </p:sp>
      <p:sp>
        <p:nvSpPr>
          <p:cNvPr id="7" name="Rounded Rectangle 16">
            <a:extLst>
              <a:ext uri="{FF2B5EF4-FFF2-40B4-BE49-F238E27FC236}">
                <a16:creationId xmlns:a16="http://schemas.microsoft.com/office/drawing/2014/main" id="{72CD7307-9686-22E9-38E7-47159B38CF09}"/>
              </a:ext>
            </a:extLst>
          </p:cNvPr>
          <p:cNvSpPr/>
          <p:nvPr/>
        </p:nvSpPr>
        <p:spPr>
          <a:xfrm rot="5400000">
            <a:off x="4053021" y="-1423644"/>
            <a:ext cx="945144" cy="5274020"/>
          </a:xfrm>
          <a:prstGeom prst="roundRect">
            <a:avLst>
              <a:gd name="adj" fmla="val 50000"/>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0BC0B9-8C5E-690F-75D5-79753247810D}"/>
              </a:ext>
            </a:extLst>
          </p:cNvPr>
          <p:cNvSpPr txBox="1"/>
          <p:nvPr/>
        </p:nvSpPr>
        <p:spPr>
          <a:xfrm>
            <a:off x="326657" y="905375"/>
            <a:ext cx="8266814" cy="584775"/>
          </a:xfrm>
          <a:prstGeom prst="rect">
            <a:avLst/>
          </a:prstGeom>
          <a:noFill/>
        </p:spPr>
        <p:txBody>
          <a:bodyPr wrap="square">
            <a:spAutoFit/>
          </a:bodyPr>
          <a:lstStyle/>
          <a:p>
            <a:pPr algn="ctr"/>
            <a:r>
              <a:rPr lang="cy-GB" sz="3200" b="1" dirty="0">
                <a:solidFill>
                  <a:schemeClr val="bg1"/>
                </a:solidFill>
                <a:effectLst/>
                <a:latin typeface="Cera Round Pro" panose="00000500000000000000" pitchFamily="50" charset="0"/>
                <a:ea typeface="Calibri" panose="020F0502020204030204" pitchFamily="34" charset="0"/>
                <a:cs typeface="Arial" panose="020B0604020202020204" pitchFamily="34" charset="0"/>
              </a:rPr>
              <a:t>Mae cellwair yn...</a:t>
            </a:r>
            <a:endParaRPr lang="en-US" sz="3200" b="1" dirty="0">
              <a:solidFill>
                <a:schemeClr val="bg1"/>
              </a:solidFill>
              <a:latin typeface="Cera Round Pro" panose="00000500000000000000" pitchFamily="50" charset="0"/>
              <a:cs typeface="Arial" panose="020B0604020202020204" pitchFamily="34" charset="0"/>
            </a:endParaRPr>
          </a:p>
        </p:txBody>
      </p:sp>
    </p:spTree>
    <p:extLst>
      <p:ext uri="{BB962C8B-B14F-4D97-AF65-F5344CB8AC3E}">
        <p14:creationId xmlns:p14="http://schemas.microsoft.com/office/powerpoint/2010/main" val="2348622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F7DB65-9C45-7FDD-1ECC-0DA8EB04F501}"/>
              </a:ext>
            </a:extLst>
          </p:cNvPr>
          <p:cNvSpPr/>
          <p:nvPr/>
        </p:nvSpPr>
        <p:spPr>
          <a:xfrm>
            <a:off x="6096000" y="3845128"/>
            <a:ext cx="1346200" cy="17428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D0F469EB-5F74-E420-5429-4283C29632E8}"/>
              </a:ext>
            </a:extLst>
          </p:cNvPr>
          <p:cNvPicPr>
            <a:picLocks noChangeAspect="1"/>
          </p:cNvPicPr>
          <p:nvPr/>
        </p:nvPicPr>
        <p:blipFill rotWithShape="1">
          <a:blip r:embed="rId3"/>
          <a:srcRect l="39062" t="44444" r="53125" b="30142"/>
          <a:stretch/>
        </p:blipFill>
        <p:spPr>
          <a:xfrm>
            <a:off x="6915362" y="1159651"/>
            <a:ext cx="787141" cy="1440300"/>
          </a:xfrm>
          <a:prstGeom prst="rect">
            <a:avLst/>
          </a:prstGeom>
        </p:spPr>
      </p:pic>
      <p:sp>
        <p:nvSpPr>
          <p:cNvPr id="22" name="Rounded Rectangle 16">
            <a:extLst>
              <a:ext uri="{FF2B5EF4-FFF2-40B4-BE49-F238E27FC236}">
                <a16:creationId xmlns:a16="http://schemas.microsoft.com/office/drawing/2014/main" id="{17E810B6-5230-9202-9390-B8FE767E6E6F}"/>
              </a:ext>
            </a:extLst>
          </p:cNvPr>
          <p:cNvSpPr/>
          <p:nvPr/>
        </p:nvSpPr>
        <p:spPr>
          <a:xfrm rot="7017022">
            <a:off x="1733224" y="2940693"/>
            <a:ext cx="2766606" cy="8755700"/>
          </a:xfrm>
          <a:prstGeom prst="roundRect">
            <a:avLst>
              <a:gd name="adj" fmla="val 50000"/>
            </a:avLst>
          </a:prstGeom>
          <a:solidFill>
            <a:srgbClr val="1B1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6">
            <a:extLst>
              <a:ext uri="{FF2B5EF4-FFF2-40B4-BE49-F238E27FC236}">
                <a16:creationId xmlns:a16="http://schemas.microsoft.com/office/drawing/2014/main" id="{7F35A399-E8BA-9B6E-E917-B46B2F38B673}"/>
              </a:ext>
            </a:extLst>
          </p:cNvPr>
          <p:cNvSpPr/>
          <p:nvPr/>
        </p:nvSpPr>
        <p:spPr>
          <a:xfrm rot="7505260">
            <a:off x="9506144" y="-3430504"/>
            <a:ext cx="2271692" cy="5727165"/>
          </a:xfrm>
          <a:prstGeom prst="roundRect">
            <a:avLst>
              <a:gd name="adj" fmla="val 50000"/>
            </a:avLst>
          </a:prstGeom>
          <a:solidFill>
            <a:srgbClr val="1B1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6">
            <a:extLst>
              <a:ext uri="{FF2B5EF4-FFF2-40B4-BE49-F238E27FC236}">
                <a16:creationId xmlns:a16="http://schemas.microsoft.com/office/drawing/2014/main" id="{1C11D27E-1A03-68BA-18CA-DECC6DFFEB2F}"/>
              </a:ext>
            </a:extLst>
          </p:cNvPr>
          <p:cNvSpPr/>
          <p:nvPr/>
        </p:nvSpPr>
        <p:spPr>
          <a:xfrm rot="5400000">
            <a:off x="2414434" y="-143925"/>
            <a:ext cx="1928916" cy="6471975"/>
          </a:xfrm>
          <a:prstGeom prst="roundRect">
            <a:avLst>
              <a:gd name="adj" fmla="val 50000"/>
            </a:avLst>
          </a:prstGeom>
          <a:solidFill>
            <a:srgbClr val="885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0391438-47D0-2CFD-40FB-A0A5CFE73B29}"/>
              </a:ext>
            </a:extLst>
          </p:cNvPr>
          <p:cNvSpPr txBox="1"/>
          <p:nvPr/>
        </p:nvSpPr>
        <p:spPr>
          <a:xfrm>
            <a:off x="278543" y="2494278"/>
            <a:ext cx="6172730" cy="1384995"/>
          </a:xfrm>
          <a:prstGeom prst="rect">
            <a:avLst/>
          </a:prstGeom>
          <a:noFill/>
        </p:spPr>
        <p:txBody>
          <a:bodyPr wrap="square" rtlCol="0">
            <a:spAutoFit/>
          </a:bodyPr>
          <a:lstStyle/>
          <a:p>
            <a:pPr algn="ctr"/>
            <a:r>
              <a:rPr lang="cy-GB" sz="4200" b="1" dirty="0">
                <a:solidFill>
                  <a:schemeClr val="bg1"/>
                </a:solidFill>
                <a:effectLst/>
                <a:latin typeface="Cera Pro" panose="00000500000000000000" pitchFamily="50" charset="0"/>
                <a:ea typeface="Calibri" panose="020F0502020204030204" pitchFamily="34" charset="0"/>
                <a:cs typeface="Arial" panose="020B0604020202020204" pitchFamily="34" charset="0"/>
              </a:rPr>
              <a:t>Dewch i ni wneud sŵn am fwlio!</a:t>
            </a:r>
            <a:endParaRPr lang="en-GB" sz="4200" b="1" dirty="0">
              <a:solidFill>
                <a:schemeClr val="bg1"/>
              </a:solidFill>
              <a:latin typeface="Cera Round Pro" panose="00000500000000000000" pitchFamily="50" charset="0"/>
            </a:endParaRPr>
          </a:p>
        </p:txBody>
      </p:sp>
      <p:pic>
        <p:nvPicPr>
          <p:cNvPr id="52" name="Picture 51">
            <a:extLst>
              <a:ext uri="{FF2B5EF4-FFF2-40B4-BE49-F238E27FC236}">
                <a16:creationId xmlns:a16="http://schemas.microsoft.com/office/drawing/2014/main" id="{0C14A1AA-D635-2714-98B5-B8D1FF79F0F8}"/>
              </a:ext>
            </a:extLst>
          </p:cNvPr>
          <p:cNvPicPr>
            <a:picLocks noChangeAspect="1"/>
          </p:cNvPicPr>
          <p:nvPr/>
        </p:nvPicPr>
        <p:blipFill rotWithShape="1">
          <a:blip r:embed="rId3"/>
          <a:srcRect l="39062" t="44444" r="53125" b="30142"/>
          <a:stretch/>
        </p:blipFill>
        <p:spPr>
          <a:xfrm>
            <a:off x="6883669" y="2855127"/>
            <a:ext cx="787141" cy="1440300"/>
          </a:xfrm>
          <a:prstGeom prst="rect">
            <a:avLst/>
          </a:prstGeom>
        </p:spPr>
      </p:pic>
      <p:pic>
        <p:nvPicPr>
          <p:cNvPr id="53" name="Picture 52">
            <a:extLst>
              <a:ext uri="{FF2B5EF4-FFF2-40B4-BE49-F238E27FC236}">
                <a16:creationId xmlns:a16="http://schemas.microsoft.com/office/drawing/2014/main" id="{E598113A-474B-C5E0-0310-5A7F39B2E8AC}"/>
              </a:ext>
            </a:extLst>
          </p:cNvPr>
          <p:cNvPicPr>
            <a:picLocks noChangeAspect="1"/>
          </p:cNvPicPr>
          <p:nvPr/>
        </p:nvPicPr>
        <p:blipFill rotWithShape="1">
          <a:blip r:embed="rId3"/>
          <a:srcRect l="39062" t="44444" r="53125" b="30142"/>
          <a:stretch/>
        </p:blipFill>
        <p:spPr>
          <a:xfrm>
            <a:off x="6878115" y="4938581"/>
            <a:ext cx="787141" cy="1440300"/>
          </a:xfrm>
          <a:prstGeom prst="rect">
            <a:avLst/>
          </a:prstGeom>
        </p:spPr>
      </p:pic>
      <p:sp>
        <p:nvSpPr>
          <p:cNvPr id="55" name="TextBox 54">
            <a:extLst>
              <a:ext uri="{FF2B5EF4-FFF2-40B4-BE49-F238E27FC236}">
                <a16:creationId xmlns:a16="http://schemas.microsoft.com/office/drawing/2014/main" id="{C3666E5B-BBBD-5A08-4F07-3081C4306384}"/>
              </a:ext>
            </a:extLst>
          </p:cNvPr>
          <p:cNvSpPr txBox="1"/>
          <p:nvPr/>
        </p:nvSpPr>
        <p:spPr>
          <a:xfrm>
            <a:off x="7536909" y="1159713"/>
            <a:ext cx="4805297" cy="461665"/>
          </a:xfrm>
          <a:prstGeom prst="rect">
            <a:avLst/>
          </a:prstGeom>
          <a:noFill/>
        </p:spPr>
        <p:txBody>
          <a:bodyPr wrap="square" rtlCol="0">
            <a:spAutoFit/>
          </a:bodyPr>
          <a:lstStyle/>
          <a:p>
            <a:r>
              <a:rPr lang="cy-GB" sz="2400" b="1" dirty="0">
                <a:solidFill>
                  <a:srgbClr val="FF557A"/>
                </a:solidFill>
                <a:latin typeface="Cera Pro" panose="00000500000000000000" pitchFamily="50" charset="0"/>
                <a:ea typeface="Calibri" panose="020F0502020204030204" pitchFamily="34" charset="0"/>
                <a:cs typeface="Arial" panose="020B0604020202020204" pitchFamily="34" charset="0"/>
              </a:rPr>
              <a:t>Codwch eich llais!</a:t>
            </a:r>
            <a:endParaRPr lang="en-US" sz="2400" b="1" dirty="0">
              <a:solidFill>
                <a:srgbClr val="FF557A"/>
              </a:solidFill>
              <a:latin typeface="Cera Round Pro" panose="00000500000000000000" pitchFamily="50" charset="0"/>
              <a:cs typeface="Arial" panose="020B0604020202020204" pitchFamily="34" charset="0"/>
            </a:endParaRPr>
          </a:p>
        </p:txBody>
      </p:sp>
      <p:sp>
        <p:nvSpPr>
          <p:cNvPr id="56" name="TextBox 55">
            <a:extLst>
              <a:ext uri="{FF2B5EF4-FFF2-40B4-BE49-F238E27FC236}">
                <a16:creationId xmlns:a16="http://schemas.microsoft.com/office/drawing/2014/main" id="{97271AFA-2621-A6A1-77DC-6277B95434E0}"/>
              </a:ext>
            </a:extLst>
          </p:cNvPr>
          <p:cNvSpPr txBox="1"/>
          <p:nvPr/>
        </p:nvSpPr>
        <p:spPr>
          <a:xfrm>
            <a:off x="7442200" y="1550401"/>
            <a:ext cx="4424346" cy="1077218"/>
          </a:xfrm>
          <a:prstGeom prst="rect">
            <a:avLst/>
          </a:prstGeom>
          <a:noFill/>
        </p:spPr>
        <p:txBody>
          <a:bodyPr wrap="square" rtlCol="0">
            <a:spAutoFit/>
          </a:bodyPr>
          <a:lstStyle/>
          <a:p>
            <a:r>
              <a:rPr lang="cy-GB" sz="1600" dirty="0">
                <a:solidFill>
                  <a:srgbClr val="1B1761"/>
                </a:solidFill>
                <a:latin typeface="Cera Pro" panose="00000500000000000000" pitchFamily="50" charset="0"/>
                <a:ea typeface="Calibri" panose="020F0502020204030204" pitchFamily="34" charset="0"/>
                <a:cs typeface="Arial" panose="020B0604020202020204" pitchFamily="34" charset="0"/>
              </a:rPr>
              <a:t>Os gwelwch chi rywbeth, dywedwch rywbeth! Dywedwch dydy hyn ddim yn iawn, dywedwch stopia! Fel y crybwyllir yn y fideo, gall codi llais olygu gofyn cwestiynau. </a:t>
            </a:r>
            <a:endParaRPr lang="en-US" sz="1600" dirty="0">
              <a:solidFill>
                <a:srgbClr val="1B1761"/>
              </a:solidFill>
              <a:latin typeface="Cera Round Pro" panose="00000500000000000000" pitchFamily="50" charset="0"/>
            </a:endParaRPr>
          </a:p>
        </p:txBody>
      </p:sp>
      <p:sp>
        <p:nvSpPr>
          <p:cNvPr id="57" name="TextBox 56">
            <a:extLst>
              <a:ext uri="{FF2B5EF4-FFF2-40B4-BE49-F238E27FC236}">
                <a16:creationId xmlns:a16="http://schemas.microsoft.com/office/drawing/2014/main" id="{BC2DF9C8-3CD2-BA72-A2D1-52CE16839132}"/>
              </a:ext>
            </a:extLst>
          </p:cNvPr>
          <p:cNvSpPr txBox="1"/>
          <p:nvPr/>
        </p:nvSpPr>
        <p:spPr>
          <a:xfrm>
            <a:off x="7497517" y="2888706"/>
            <a:ext cx="4805297" cy="461665"/>
          </a:xfrm>
          <a:prstGeom prst="rect">
            <a:avLst/>
          </a:prstGeom>
          <a:noFill/>
        </p:spPr>
        <p:txBody>
          <a:bodyPr wrap="square" rtlCol="0">
            <a:spAutoFit/>
          </a:bodyPr>
          <a:lstStyle/>
          <a:p>
            <a:r>
              <a:rPr lang="cy-GB" sz="2400" b="1" dirty="0">
                <a:solidFill>
                  <a:srgbClr val="FF557A"/>
                </a:solidFill>
                <a:latin typeface="Cera Pro" panose="00000500000000000000" pitchFamily="50" charset="0"/>
                <a:ea typeface="Calibri" panose="020F0502020204030204" pitchFamily="34" charset="0"/>
                <a:cs typeface="Arial" panose="020B0604020202020204" pitchFamily="34" charset="0"/>
              </a:rPr>
              <a:t>Byddwch yn gefnogol! </a:t>
            </a:r>
            <a:endParaRPr lang="en-US" sz="2400" b="1" dirty="0">
              <a:solidFill>
                <a:srgbClr val="FF557A"/>
              </a:solidFill>
              <a:latin typeface="Cera Round Pro" panose="00000500000000000000" pitchFamily="50" charset="0"/>
              <a:cs typeface="Arial" panose="020B0604020202020204" pitchFamily="34" charset="0"/>
            </a:endParaRPr>
          </a:p>
        </p:txBody>
      </p:sp>
      <p:sp>
        <p:nvSpPr>
          <p:cNvPr id="58" name="TextBox 57">
            <a:extLst>
              <a:ext uri="{FF2B5EF4-FFF2-40B4-BE49-F238E27FC236}">
                <a16:creationId xmlns:a16="http://schemas.microsoft.com/office/drawing/2014/main" id="{476BB79A-2376-39A9-017D-21E4B1E122F5}"/>
              </a:ext>
            </a:extLst>
          </p:cNvPr>
          <p:cNvSpPr txBox="1"/>
          <p:nvPr/>
        </p:nvSpPr>
        <p:spPr>
          <a:xfrm>
            <a:off x="7421248" y="3336563"/>
            <a:ext cx="4424346" cy="1569660"/>
          </a:xfrm>
          <a:prstGeom prst="rect">
            <a:avLst/>
          </a:prstGeom>
          <a:noFill/>
        </p:spPr>
        <p:txBody>
          <a:bodyPr wrap="square" rtlCol="0">
            <a:spAutoFit/>
          </a:bodyPr>
          <a:lstStyle/>
          <a:p>
            <a:r>
              <a:rPr lang="cy-GB" sz="1600" dirty="0">
                <a:solidFill>
                  <a:srgbClr val="1B1761"/>
                </a:solidFill>
                <a:latin typeface="Cera Pro" panose="00000500000000000000" pitchFamily="50" charset="0"/>
                <a:ea typeface="Calibri" panose="020F0502020204030204" pitchFamily="34" charset="0"/>
                <a:cs typeface="Arial" panose="020B0604020202020204" pitchFamily="34" charset="0"/>
              </a:rPr>
              <a:t>Pan fyddwch yn gweld rhywun yn cael eu bwlio, dywedwch wrthynt nad ydynt ar eu pen eu hunain. Holwch a ydynt yn iawn, gofynnwch a hoffent gael help gennych i ymdrin â hynny, neu dywedwch ‘helo’ – mor syml â hynny!</a:t>
            </a:r>
            <a:endParaRPr lang="en-US" sz="1600" dirty="0">
              <a:solidFill>
                <a:srgbClr val="1B1761"/>
              </a:solidFill>
              <a:latin typeface="Cera Round Pro" panose="00000500000000000000" pitchFamily="50" charset="0"/>
            </a:endParaRPr>
          </a:p>
        </p:txBody>
      </p:sp>
      <p:sp>
        <p:nvSpPr>
          <p:cNvPr id="59" name="TextBox 58">
            <a:extLst>
              <a:ext uri="{FF2B5EF4-FFF2-40B4-BE49-F238E27FC236}">
                <a16:creationId xmlns:a16="http://schemas.microsoft.com/office/drawing/2014/main" id="{1EABD545-3E16-E4E7-5D22-9AFE8234B1DD}"/>
              </a:ext>
            </a:extLst>
          </p:cNvPr>
          <p:cNvSpPr txBox="1"/>
          <p:nvPr/>
        </p:nvSpPr>
        <p:spPr>
          <a:xfrm>
            <a:off x="7480955" y="4938581"/>
            <a:ext cx="4805297" cy="830997"/>
          </a:xfrm>
          <a:prstGeom prst="rect">
            <a:avLst/>
          </a:prstGeom>
          <a:noFill/>
        </p:spPr>
        <p:txBody>
          <a:bodyPr wrap="square" rtlCol="0">
            <a:spAutoFit/>
          </a:bodyPr>
          <a:lstStyle/>
          <a:p>
            <a:r>
              <a:rPr lang="cy-GB" sz="2400" b="1" dirty="0">
                <a:solidFill>
                  <a:srgbClr val="FF557A"/>
                </a:solidFill>
                <a:latin typeface="Cera Round Pro" panose="00000500000000000000" pitchFamily="50" charset="0"/>
                <a:ea typeface="Calibri" panose="020F0502020204030204" pitchFamily="34" charset="0"/>
                <a:cs typeface="Arial" panose="020B0604020202020204" pitchFamily="34" charset="0"/>
              </a:rPr>
              <a:t>Dywedwch wrth oedolyn dibynadwy </a:t>
            </a:r>
            <a:endParaRPr lang="en-US" sz="2400" b="1" dirty="0">
              <a:solidFill>
                <a:srgbClr val="FF557A"/>
              </a:solidFill>
              <a:latin typeface="Cera Round Pro" panose="00000500000000000000" pitchFamily="50" charset="0"/>
              <a:cs typeface="Arial" panose="020B0604020202020204" pitchFamily="34" charset="0"/>
            </a:endParaRPr>
          </a:p>
        </p:txBody>
      </p:sp>
      <p:sp>
        <p:nvSpPr>
          <p:cNvPr id="60" name="TextBox 59">
            <a:extLst>
              <a:ext uri="{FF2B5EF4-FFF2-40B4-BE49-F238E27FC236}">
                <a16:creationId xmlns:a16="http://schemas.microsoft.com/office/drawing/2014/main" id="{96B6C511-E806-2F99-72A4-F1F6F1DF65BD}"/>
              </a:ext>
            </a:extLst>
          </p:cNvPr>
          <p:cNvSpPr txBox="1"/>
          <p:nvPr/>
        </p:nvSpPr>
        <p:spPr>
          <a:xfrm>
            <a:off x="7480955" y="5698287"/>
            <a:ext cx="4424346" cy="1077218"/>
          </a:xfrm>
          <a:prstGeom prst="rect">
            <a:avLst/>
          </a:prstGeom>
          <a:noFill/>
        </p:spPr>
        <p:txBody>
          <a:bodyPr wrap="square" rtlCol="0">
            <a:spAutoFit/>
          </a:bodyPr>
          <a:lstStyle/>
          <a:p>
            <a:r>
              <a:rPr lang="cy-GB" sz="1600" dirty="0">
                <a:solidFill>
                  <a:srgbClr val="1B1761"/>
                </a:solidFill>
                <a:latin typeface="Cera Pro" panose="00000500000000000000" pitchFamily="50" charset="0"/>
                <a:ea typeface="Calibri" panose="020F0502020204030204" pitchFamily="34" charset="0"/>
                <a:cs typeface="Arial" panose="020B0604020202020204" pitchFamily="34" charset="0"/>
              </a:rPr>
              <a:t>Bydd yn bwysig bob amser hysbysu oedolyn am y pethau sy’n digwydd. Dywedwch wrthynt beth rydych chi wedi’i weld neu wedi’i glywed. Maent ar gael i helpu!</a:t>
            </a:r>
            <a:endParaRPr lang="en-US" sz="1600" dirty="0">
              <a:solidFill>
                <a:srgbClr val="1B1761"/>
              </a:solidFill>
              <a:latin typeface="Cera Round Pro" panose="00000500000000000000" pitchFamily="50" charset="0"/>
            </a:endParaRPr>
          </a:p>
        </p:txBody>
      </p:sp>
      <p:sp>
        <p:nvSpPr>
          <p:cNvPr id="61" name="Rounded Rectangle 16">
            <a:extLst>
              <a:ext uri="{FF2B5EF4-FFF2-40B4-BE49-F238E27FC236}">
                <a16:creationId xmlns:a16="http://schemas.microsoft.com/office/drawing/2014/main" id="{FAB6807B-3153-BF58-3984-DAB7CEC88BF6}"/>
              </a:ext>
            </a:extLst>
          </p:cNvPr>
          <p:cNvSpPr/>
          <p:nvPr/>
        </p:nvSpPr>
        <p:spPr>
          <a:xfrm rot="12383913">
            <a:off x="3422296" y="5754232"/>
            <a:ext cx="430661" cy="2785639"/>
          </a:xfrm>
          <a:prstGeom prst="roundRect">
            <a:avLst>
              <a:gd name="adj" fmla="val 50000"/>
            </a:avLst>
          </a:prstGeom>
          <a:solidFill>
            <a:srgbClr val="885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16">
            <a:extLst>
              <a:ext uri="{FF2B5EF4-FFF2-40B4-BE49-F238E27FC236}">
                <a16:creationId xmlns:a16="http://schemas.microsoft.com/office/drawing/2014/main" id="{F154C455-1CA5-BA94-8038-2FA2478043DF}"/>
              </a:ext>
            </a:extLst>
          </p:cNvPr>
          <p:cNvSpPr/>
          <p:nvPr/>
        </p:nvSpPr>
        <p:spPr>
          <a:xfrm rot="11529717">
            <a:off x="4328553" y="5621580"/>
            <a:ext cx="430661" cy="2785639"/>
          </a:xfrm>
          <a:prstGeom prst="roundRect">
            <a:avLst>
              <a:gd name="adj" fmla="val 50000"/>
            </a:avLst>
          </a:prstGeom>
          <a:solidFill>
            <a:srgbClr val="885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9E8CC0C-053E-5277-643F-83F3680B0097}"/>
              </a:ext>
            </a:extLst>
          </p:cNvPr>
          <p:cNvSpPr txBox="1"/>
          <p:nvPr/>
        </p:nvSpPr>
        <p:spPr>
          <a:xfrm>
            <a:off x="332761" y="193654"/>
            <a:ext cx="7664984" cy="1446550"/>
          </a:xfrm>
          <a:prstGeom prst="rect">
            <a:avLst/>
          </a:prstGeom>
          <a:noFill/>
        </p:spPr>
        <p:txBody>
          <a:bodyPr wrap="square" rtlCol="0">
            <a:spAutoFit/>
          </a:bodyPr>
          <a:lstStyle/>
          <a:p>
            <a:r>
              <a:rPr lang="cy-GB" sz="4400" b="1" dirty="0">
                <a:solidFill>
                  <a:srgbClr val="1B1761"/>
                </a:solidFill>
                <a:effectLst/>
                <a:latin typeface="Cera Round Pro" panose="00000500000000000000" pitchFamily="50" charset="0"/>
                <a:ea typeface="Calibri" panose="020F0502020204030204" pitchFamily="34" charset="0"/>
                <a:cs typeface="Arial" panose="020B0604020202020204" pitchFamily="34" charset="0"/>
              </a:rPr>
              <a:t>Beth allwch chi ei wneud nawr?</a:t>
            </a:r>
            <a:r>
              <a:rPr lang="en-GB" sz="4400" b="1" dirty="0">
                <a:solidFill>
                  <a:srgbClr val="1B1761"/>
                </a:solidFill>
                <a:latin typeface="Cera Round Pro" panose="00000500000000000000" pitchFamily="50" charset="0"/>
              </a:rPr>
              <a:t> </a:t>
            </a:r>
          </a:p>
        </p:txBody>
      </p:sp>
    </p:spTree>
    <p:extLst>
      <p:ext uri="{BB962C8B-B14F-4D97-AF65-F5344CB8AC3E}">
        <p14:creationId xmlns:p14="http://schemas.microsoft.com/office/powerpoint/2010/main" val="304647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B1761"/>
        </a:solidFill>
        <a:effectLst/>
      </p:bgPr>
    </p:bg>
    <p:spTree>
      <p:nvGrpSpPr>
        <p:cNvPr id="1" name=""/>
        <p:cNvGrpSpPr/>
        <p:nvPr/>
      </p:nvGrpSpPr>
      <p:grpSpPr>
        <a:xfrm>
          <a:off x="0" y="0"/>
          <a:ext cx="0" cy="0"/>
          <a:chOff x="0" y="0"/>
          <a:chExt cx="0" cy="0"/>
        </a:xfrm>
      </p:grpSpPr>
      <p:pic>
        <p:nvPicPr>
          <p:cNvPr id="2" name="Picture 1" descr="A poster of a person talking to another person&#10;&#10;Description automatically generated">
            <a:extLst>
              <a:ext uri="{FF2B5EF4-FFF2-40B4-BE49-F238E27FC236}">
                <a16:creationId xmlns:a16="http://schemas.microsoft.com/office/drawing/2014/main" id="{D8BE3440-750B-D291-33D6-96CD132E3E48}"/>
              </a:ext>
            </a:extLst>
          </p:cNvPr>
          <p:cNvPicPr>
            <a:picLocks noChangeAspect="1"/>
          </p:cNvPicPr>
          <p:nvPr/>
        </p:nvPicPr>
        <p:blipFill rotWithShape="1">
          <a:blip r:embed="rId2"/>
          <a:srcRect l="58333" r="34271" b="65741"/>
          <a:stretch/>
        </p:blipFill>
        <p:spPr>
          <a:xfrm>
            <a:off x="10960100" y="0"/>
            <a:ext cx="1231900" cy="3209881"/>
          </a:xfrm>
          <a:prstGeom prst="rect">
            <a:avLst/>
          </a:prstGeom>
        </p:spPr>
      </p:pic>
      <p:pic>
        <p:nvPicPr>
          <p:cNvPr id="3" name="Picture 2" descr="A poster of a person talking to another person&#10;&#10;Description automatically generated">
            <a:extLst>
              <a:ext uri="{FF2B5EF4-FFF2-40B4-BE49-F238E27FC236}">
                <a16:creationId xmlns:a16="http://schemas.microsoft.com/office/drawing/2014/main" id="{07D3CDB8-3689-F14E-7564-7378705697AB}"/>
              </a:ext>
            </a:extLst>
          </p:cNvPr>
          <p:cNvPicPr>
            <a:picLocks noChangeAspect="1"/>
          </p:cNvPicPr>
          <p:nvPr/>
        </p:nvPicPr>
        <p:blipFill rotWithShape="1">
          <a:blip r:embed="rId2"/>
          <a:srcRect t="77407" r="85833"/>
          <a:stretch/>
        </p:blipFill>
        <p:spPr>
          <a:xfrm rot="5400000">
            <a:off x="-88900" y="88900"/>
            <a:ext cx="1727200" cy="1549400"/>
          </a:xfrm>
          <a:prstGeom prst="rect">
            <a:avLst/>
          </a:prstGeom>
        </p:spPr>
      </p:pic>
      <p:sp>
        <p:nvSpPr>
          <p:cNvPr id="12" name="Rounded Rectangle 16">
            <a:extLst>
              <a:ext uri="{FF2B5EF4-FFF2-40B4-BE49-F238E27FC236}">
                <a16:creationId xmlns:a16="http://schemas.microsoft.com/office/drawing/2014/main" id="{07057DF8-0FF8-7B9B-A101-1F8ADB69625A}"/>
              </a:ext>
            </a:extLst>
          </p:cNvPr>
          <p:cNvSpPr/>
          <p:nvPr/>
        </p:nvSpPr>
        <p:spPr>
          <a:xfrm rot="5400000">
            <a:off x="5239676" y="3913410"/>
            <a:ext cx="866522" cy="3349256"/>
          </a:xfrm>
          <a:prstGeom prst="roundRect">
            <a:avLst>
              <a:gd name="adj" fmla="val 50000"/>
            </a:avLst>
          </a:prstGeom>
          <a:solidFill>
            <a:srgbClr val="FF5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6">
            <a:extLst>
              <a:ext uri="{FF2B5EF4-FFF2-40B4-BE49-F238E27FC236}">
                <a16:creationId xmlns:a16="http://schemas.microsoft.com/office/drawing/2014/main" id="{C61F931C-8543-FFB0-0380-3BB5DF6753E0}"/>
              </a:ext>
            </a:extLst>
          </p:cNvPr>
          <p:cNvSpPr/>
          <p:nvPr/>
        </p:nvSpPr>
        <p:spPr>
          <a:xfrm rot="5400000">
            <a:off x="8981149" y="3913410"/>
            <a:ext cx="866522" cy="3349256"/>
          </a:xfrm>
          <a:prstGeom prst="roundRect">
            <a:avLst>
              <a:gd name="adj" fmla="val 50000"/>
            </a:avLst>
          </a:prstGeom>
          <a:solidFill>
            <a:srgbClr val="FF5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6">
            <a:extLst>
              <a:ext uri="{FF2B5EF4-FFF2-40B4-BE49-F238E27FC236}">
                <a16:creationId xmlns:a16="http://schemas.microsoft.com/office/drawing/2014/main" id="{17F49C65-A38F-7513-ABE7-251C26EF9E0D}"/>
              </a:ext>
            </a:extLst>
          </p:cNvPr>
          <p:cNvSpPr/>
          <p:nvPr/>
        </p:nvSpPr>
        <p:spPr>
          <a:xfrm rot="5400000">
            <a:off x="1546284" y="3913410"/>
            <a:ext cx="866522" cy="3349256"/>
          </a:xfrm>
          <a:prstGeom prst="roundRect">
            <a:avLst>
              <a:gd name="adj" fmla="val 50000"/>
            </a:avLst>
          </a:prstGeom>
          <a:solidFill>
            <a:srgbClr val="FF5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E623857-C552-3988-EBAB-BDA255F9CDA7}"/>
              </a:ext>
            </a:extLst>
          </p:cNvPr>
          <p:cNvSpPr txBox="1"/>
          <p:nvPr/>
        </p:nvSpPr>
        <p:spPr>
          <a:xfrm>
            <a:off x="552960" y="5176432"/>
            <a:ext cx="2853170" cy="830997"/>
          </a:xfrm>
          <a:prstGeom prst="rect">
            <a:avLst/>
          </a:prstGeom>
          <a:noFill/>
        </p:spPr>
        <p:txBody>
          <a:bodyPr wrap="square" rtlCol="0">
            <a:spAutoFit/>
          </a:bodyPr>
          <a:lstStyle/>
          <a:p>
            <a:pPr algn="ctr"/>
            <a:r>
              <a:rPr lang="cy-GB" sz="2400" b="1" dirty="0">
                <a:solidFill>
                  <a:schemeClr val="bg1"/>
                </a:solidFill>
                <a:effectLst/>
                <a:latin typeface="Cera Pro" panose="00000500000000000000" pitchFamily="50" charset="0"/>
                <a:ea typeface="Calibri" panose="020F0502020204030204" pitchFamily="34" charset="0"/>
                <a:cs typeface="Arial" panose="020B0604020202020204" pitchFamily="34" charset="0"/>
              </a:rPr>
              <a:t>Enw’r aelod o staff yma</a:t>
            </a:r>
            <a:endParaRPr lang="en-US" sz="2400" b="1" dirty="0">
              <a:solidFill>
                <a:schemeClr val="bg1"/>
              </a:solidFill>
              <a:latin typeface="Cera Round Pro" panose="00000500000000000000" pitchFamily="50" charset="0"/>
              <a:cs typeface="Arial" panose="020B0604020202020204" pitchFamily="34" charset="0"/>
            </a:endParaRPr>
          </a:p>
        </p:txBody>
      </p:sp>
      <p:sp>
        <p:nvSpPr>
          <p:cNvPr id="15" name="TextBox 14">
            <a:extLst>
              <a:ext uri="{FF2B5EF4-FFF2-40B4-BE49-F238E27FC236}">
                <a16:creationId xmlns:a16="http://schemas.microsoft.com/office/drawing/2014/main" id="{F68BBC65-AB42-01A3-9C94-136A1549D0DD}"/>
              </a:ext>
            </a:extLst>
          </p:cNvPr>
          <p:cNvSpPr txBox="1"/>
          <p:nvPr/>
        </p:nvSpPr>
        <p:spPr>
          <a:xfrm>
            <a:off x="7987825" y="5154777"/>
            <a:ext cx="2853170" cy="830997"/>
          </a:xfrm>
          <a:prstGeom prst="rect">
            <a:avLst/>
          </a:prstGeom>
          <a:noFill/>
        </p:spPr>
        <p:txBody>
          <a:bodyPr wrap="square" rtlCol="0">
            <a:spAutoFit/>
          </a:bodyPr>
          <a:lstStyle/>
          <a:p>
            <a:pPr algn="ctr"/>
            <a:r>
              <a:rPr lang="cy-GB" sz="2400" b="1" dirty="0">
                <a:solidFill>
                  <a:schemeClr val="bg1"/>
                </a:solidFill>
                <a:effectLst/>
                <a:latin typeface="Cera Pro" panose="00000500000000000000" pitchFamily="50" charset="0"/>
                <a:ea typeface="Calibri" panose="020F0502020204030204" pitchFamily="34" charset="0"/>
                <a:cs typeface="Arial" panose="020B0604020202020204" pitchFamily="34" charset="0"/>
              </a:rPr>
              <a:t>Enw’r aelod o staff yma</a:t>
            </a:r>
            <a:endParaRPr lang="en-US" sz="2400" b="1" dirty="0">
              <a:solidFill>
                <a:schemeClr val="bg1"/>
              </a:solidFill>
              <a:latin typeface="Cera Round Pro" panose="00000500000000000000" pitchFamily="50" charset="0"/>
              <a:cs typeface="Arial" panose="020B0604020202020204" pitchFamily="34" charset="0"/>
            </a:endParaRPr>
          </a:p>
        </p:txBody>
      </p:sp>
      <p:sp>
        <p:nvSpPr>
          <p:cNvPr id="16" name="TextBox 15">
            <a:extLst>
              <a:ext uri="{FF2B5EF4-FFF2-40B4-BE49-F238E27FC236}">
                <a16:creationId xmlns:a16="http://schemas.microsoft.com/office/drawing/2014/main" id="{AE59F194-575C-E97D-A25C-41F3C3CD31E1}"/>
              </a:ext>
            </a:extLst>
          </p:cNvPr>
          <p:cNvSpPr txBox="1"/>
          <p:nvPr/>
        </p:nvSpPr>
        <p:spPr>
          <a:xfrm>
            <a:off x="4246352" y="5190302"/>
            <a:ext cx="2853170" cy="830997"/>
          </a:xfrm>
          <a:prstGeom prst="rect">
            <a:avLst/>
          </a:prstGeom>
          <a:noFill/>
        </p:spPr>
        <p:txBody>
          <a:bodyPr wrap="square" rtlCol="0">
            <a:spAutoFit/>
          </a:bodyPr>
          <a:lstStyle/>
          <a:p>
            <a:pPr algn="ctr"/>
            <a:r>
              <a:rPr lang="cy-GB" sz="2400" b="1" dirty="0">
                <a:solidFill>
                  <a:schemeClr val="bg1"/>
                </a:solidFill>
                <a:effectLst/>
                <a:latin typeface="Cera Pro" panose="00000500000000000000" pitchFamily="50" charset="0"/>
                <a:ea typeface="Calibri" panose="020F0502020204030204" pitchFamily="34" charset="0"/>
                <a:cs typeface="Arial" panose="020B0604020202020204" pitchFamily="34" charset="0"/>
              </a:rPr>
              <a:t>Enw’r aelod o staff yma</a:t>
            </a:r>
            <a:endParaRPr lang="en-US" sz="2400" b="1" dirty="0">
              <a:solidFill>
                <a:schemeClr val="bg1"/>
              </a:solidFill>
              <a:latin typeface="Cera Round Pro" panose="00000500000000000000" pitchFamily="50" charset="0"/>
              <a:cs typeface="Arial" panose="020B0604020202020204" pitchFamily="34" charset="0"/>
            </a:endParaRPr>
          </a:p>
        </p:txBody>
      </p:sp>
      <p:sp>
        <p:nvSpPr>
          <p:cNvPr id="18" name="Rectangle 17">
            <a:extLst>
              <a:ext uri="{FF2B5EF4-FFF2-40B4-BE49-F238E27FC236}">
                <a16:creationId xmlns:a16="http://schemas.microsoft.com/office/drawing/2014/main" id="{59D80DA7-054F-220A-D0D0-4244663E9C7C}"/>
              </a:ext>
            </a:extLst>
          </p:cNvPr>
          <p:cNvSpPr/>
          <p:nvPr/>
        </p:nvSpPr>
        <p:spPr>
          <a:xfrm>
            <a:off x="849330" y="2254582"/>
            <a:ext cx="2383148" cy="2421725"/>
          </a:xfrm>
          <a:prstGeom prst="rect">
            <a:avLst/>
          </a:prstGeom>
          <a:solidFill>
            <a:srgbClr val="8857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9E0BDAD-A708-A301-A941-B5B9713B3649}"/>
              </a:ext>
            </a:extLst>
          </p:cNvPr>
          <p:cNvSpPr/>
          <p:nvPr/>
        </p:nvSpPr>
        <p:spPr>
          <a:xfrm>
            <a:off x="4481363" y="2255237"/>
            <a:ext cx="2383148" cy="2421725"/>
          </a:xfrm>
          <a:prstGeom prst="rect">
            <a:avLst/>
          </a:prstGeom>
          <a:solidFill>
            <a:srgbClr val="8857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940CCB2-647F-8CC0-8815-C32CD296EB17}"/>
              </a:ext>
            </a:extLst>
          </p:cNvPr>
          <p:cNvSpPr/>
          <p:nvPr/>
        </p:nvSpPr>
        <p:spPr>
          <a:xfrm>
            <a:off x="8145582" y="2271387"/>
            <a:ext cx="2383148" cy="2421725"/>
          </a:xfrm>
          <a:prstGeom prst="rect">
            <a:avLst/>
          </a:prstGeom>
          <a:solidFill>
            <a:srgbClr val="8857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Megaphone with solid fill">
            <a:extLst>
              <a:ext uri="{FF2B5EF4-FFF2-40B4-BE49-F238E27FC236}">
                <a16:creationId xmlns:a16="http://schemas.microsoft.com/office/drawing/2014/main" id="{D2ABFBDD-C2AA-A749-73FC-7639A7DA27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24907" y="1798037"/>
            <a:ext cx="914400" cy="914400"/>
          </a:xfrm>
          <a:prstGeom prst="rect">
            <a:avLst/>
          </a:prstGeom>
        </p:spPr>
      </p:pic>
      <p:pic>
        <p:nvPicPr>
          <p:cNvPr id="8" name="Graphic 7" descr="Megaphone with solid fill">
            <a:extLst>
              <a:ext uri="{FF2B5EF4-FFF2-40B4-BE49-F238E27FC236}">
                <a16:creationId xmlns:a16="http://schemas.microsoft.com/office/drawing/2014/main" id="{8ABCB146-66AC-7B19-7E93-FBC994FD57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45003" y="1798037"/>
            <a:ext cx="914400" cy="914400"/>
          </a:xfrm>
          <a:prstGeom prst="rect">
            <a:avLst/>
          </a:prstGeom>
        </p:spPr>
      </p:pic>
      <p:pic>
        <p:nvPicPr>
          <p:cNvPr id="10" name="Graphic 9" descr="Megaphone with solid fill">
            <a:extLst>
              <a:ext uri="{FF2B5EF4-FFF2-40B4-BE49-F238E27FC236}">
                <a16:creationId xmlns:a16="http://schemas.microsoft.com/office/drawing/2014/main" id="{AD436E7C-F443-89C2-F6E6-87BBF0B7BB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3807" y="1814187"/>
            <a:ext cx="914400" cy="914400"/>
          </a:xfrm>
          <a:prstGeom prst="rect">
            <a:avLst/>
          </a:prstGeom>
        </p:spPr>
      </p:pic>
      <p:sp>
        <p:nvSpPr>
          <p:cNvPr id="22" name="TextBox 21">
            <a:extLst>
              <a:ext uri="{FF2B5EF4-FFF2-40B4-BE49-F238E27FC236}">
                <a16:creationId xmlns:a16="http://schemas.microsoft.com/office/drawing/2014/main" id="{FB1C7044-1C38-331D-DF8E-D35CDC8361BF}"/>
              </a:ext>
            </a:extLst>
          </p:cNvPr>
          <p:cNvSpPr txBox="1"/>
          <p:nvPr/>
        </p:nvSpPr>
        <p:spPr>
          <a:xfrm>
            <a:off x="692150" y="794627"/>
            <a:ext cx="10807700" cy="1446550"/>
          </a:xfrm>
          <a:prstGeom prst="rect">
            <a:avLst/>
          </a:prstGeom>
          <a:noFill/>
        </p:spPr>
        <p:txBody>
          <a:bodyPr wrap="square">
            <a:spAutoFit/>
          </a:bodyPr>
          <a:lstStyle/>
          <a:p>
            <a:pPr algn="ctr"/>
            <a:r>
              <a:rPr lang="cy-GB" sz="4400" b="1" dirty="0">
                <a:solidFill>
                  <a:schemeClr val="bg1"/>
                </a:solidFill>
                <a:effectLst/>
                <a:latin typeface="Cera Pro" panose="00000500000000000000" pitchFamily="50" charset="0"/>
                <a:ea typeface="Calibri" panose="020F0502020204030204" pitchFamily="34" charset="0"/>
                <a:cs typeface="Arial" panose="020B0604020202020204" pitchFamily="34" charset="0"/>
              </a:rPr>
              <a:t>At bwy allwch chi droi i siarad yn yr ysgol?</a:t>
            </a:r>
            <a:endParaRPr lang="en-US" sz="4400" b="1" dirty="0">
              <a:solidFill>
                <a:schemeClr val="bg1"/>
              </a:solidFill>
              <a:latin typeface="Cera Round Pro" panose="00000500000000000000" pitchFamily="50" charset="0"/>
              <a:cs typeface="Arial" panose="020B0604020202020204" pitchFamily="34" charset="0"/>
            </a:endParaRPr>
          </a:p>
        </p:txBody>
      </p:sp>
    </p:spTree>
    <p:extLst>
      <p:ext uri="{BB962C8B-B14F-4D97-AF65-F5344CB8AC3E}">
        <p14:creationId xmlns:p14="http://schemas.microsoft.com/office/powerpoint/2010/main" val="4262558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6ae49f3-829e-48a4-b770-42088e17cf9e" xsi:nil="true"/>
    <lcf76f155ced4ddcb4097134ff3c332f xmlns="25bce31e-210f-4595-b6f1-ad167b62b96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C069515C4C01E4AB51222EDC3AFCB3B" ma:contentTypeVersion="12" ma:contentTypeDescription="Create a new document." ma:contentTypeScope="" ma:versionID="b732e9f9d94ac8fa5705c2a7aac645f5">
  <xsd:schema xmlns:xsd="http://www.w3.org/2001/XMLSchema" xmlns:xs="http://www.w3.org/2001/XMLSchema" xmlns:p="http://schemas.microsoft.com/office/2006/metadata/properties" xmlns:ns2="25bce31e-210f-4595-b6f1-ad167b62b966" xmlns:ns3="16ae49f3-829e-48a4-b770-42088e17cf9e" targetNamespace="http://schemas.microsoft.com/office/2006/metadata/properties" ma:root="true" ma:fieldsID="821c91d6c7bd34a821fa9129b496a4f1" ns2:_="" ns3:_="">
    <xsd:import namespace="25bce31e-210f-4595-b6f1-ad167b62b966"/>
    <xsd:import namespace="16ae49f3-829e-48a4-b770-42088e17cf9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bce31e-210f-4595-b6f1-ad167b62b9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d4c797-396b-422f-9324-c7326d185716"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ae49f3-829e-48a4-b770-42088e17cf9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6b1b432-1b3f-4e3d-84fa-547afe762041}" ma:internalName="TaxCatchAll" ma:showField="CatchAllData" ma:web="16ae49f3-829e-48a4-b770-42088e17cf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E91F16-DA71-40FA-962B-E675ABD2AB1B}">
  <ds:schemaRefs>
    <ds:schemaRef ds:uri="http://schemas.microsoft.com/office/2006/documentManagement/types"/>
    <ds:schemaRef ds:uri="http://www.w3.org/XML/1998/namespace"/>
    <ds:schemaRef ds:uri="http://schemas.openxmlformats.org/package/2006/metadata/core-properties"/>
    <ds:schemaRef ds:uri="25bce31e-210f-4595-b6f1-ad167b62b966"/>
    <ds:schemaRef ds:uri="http://purl.org/dc/dcmitype/"/>
    <ds:schemaRef ds:uri="http://purl.org/dc/terms/"/>
    <ds:schemaRef ds:uri="http://schemas.microsoft.com/office/infopath/2007/PartnerControls"/>
    <ds:schemaRef ds:uri="16ae49f3-829e-48a4-b770-42088e17cf9e"/>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3A3BB3BB-2395-4D57-943D-B957BE3050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bce31e-210f-4595-b6f1-ad167b62b966"/>
    <ds:schemaRef ds:uri="16ae49f3-829e-48a4-b770-42088e17c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6B6284-2AAC-415E-AC07-1845DE31DB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1775</TotalTime>
  <Words>643</Words>
  <Application>Microsoft Office PowerPoint</Application>
  <PresentationFormat>Widescreen</PresentationFormat>
  <Paragraphs>45</Paragraphs>
  <Slides>10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 Black</vt:lpstr>
      <vt:lpstr>Arial</vt:lpstr>
      <vt:lpstr>Calibri</vt:lpstr>
      <vt:lpstr>Calibri Light</vt:lpstr>
      <vt:lpstr>Cera Pro</vt:lpstr>
      <vt:lpstr>Cera Round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Aoife Nic Colaim</dc:creator>
  <cp:lastModifiedBy>Martha Evans</cp:lastModifiedBy>
  <cp:revision>39</cp:revision>
  <dcterms:created xsi:type="dcterms:W3CDTF">2023-08-01T14:52:16Z</dcterms:created>
  <dcterms:modified xsi:type="dcterms:W3CDTF">2023-11-05T16:00:35Z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0x010100CC069515C4C01E4AB51222EDC3AFCB3B</vt:lpwstr>
  </property>
  <property fmtid="{D5CDD505-2E9C-101B-9397-08002B2CF9AE}" pid="3" name="MediaServiceImageTags">
    <vt:lpwstr/>
  </property>
</Properties>
</file>