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2" r:id="rId5"/>
    <p:sldId id="318" r:id="rId6"/>
    <p:sldId id="315" r:id="rId7"/>
    <p:sldId id="308" r:id="rId8"/>
    <p:sldId id="307" r:id="rId9"/>
    <p:sldId id="309" r:id="rId10"/>
    <p:sldId id="310" r:id="rId11"/>
    <p:sldId id="317" r:id="rId12"/>
    <p:sldId id="313" r:id="rId13"/>
    <p:sldId id="314" r:id="rId14"/>
    <p:sldId id="296" r:id="rId15"/>
    <p:sldId id="312" r:id="rId16"/>
    <p:sldId id="306"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A906C5-E656-B4A1-0778-582642FB9B90}" name="Dixey, Enfys (ESJWL - Education - Equity in Education Division)" initials="ED" userId="S::Enfys.Dixey@gov.wales::40efe005-d5dc-4d1b-a4af-588fc545b8e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FF557A"/>
    <a:srgbClr val="885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4404" autoAdjust="0"/>
  </p:normalViewPr>
  <p:slideViewPr>
    <p:cSldViewPr snapToGrid="0">
      <p:cViewPr varScale="1">
        <p:scale>
          <a:sx n="58" d="100"/>
          <a:sy n="58" d="100"/>
        </p:scale>
        <p:origin x="6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oife Nic Colaim" userId="6aaa2443-ec71-4a99-a879-78a614b2bc72" providerId="ADAL" clId="{0BB0ED5F-BD23-400C-9172-1C8A70B78793}"/>
    <pc:docChg chg="custSel modSld">
      <pc:chgData name="Aoife Nic Colaim" userId="6aaa2443-ec71-4a99-a879-78a614b2bc72" providerId="ADAL" clId="{0BB0ED5F-BD23-400C-9172-1C8A70B78793}" dt="2023-11-03T16:43:12.777" v="177"/>
      <pc:docMkLst>
        <pc:docMk/>
      </pc:docMkLst>
      <pc:sldChg chg="modSp mod delCm modCm">
        <pc:chgData name="Aoife Nic Colaim" userId="6aaa2443-ec71-4a99-a879-78a614b2bc72" providerId="ADAL" clId="{0BB0ED5F-BD23-400C-9172-1C8A70B78793}" dt="2023-11-03T14:44:00.048" v="13"/>
        <pc:sldMkLst>
          <pc:docMk/>
          <pc:sldMk cId="1401018884" sldId="307"/>
        </pc:sldMkLst>
        <pc:spChg chg="mod">
          <ac:chgData name="Aoife Nic Colaim" userId="6aaa2443-ec71-4a99-a879-78a614b2bc72" providerId="ADAL" clId="{0BB0ED5F-BD23-400C-9172-1C8A70B78793}" dt="2023-11-03T14:43:49.038" v="12" actId="20577"/>
          <ac:spMkLst>
            <pc:docMk/>
            <pc:sldMk cId="1401018884" sldId="307"/>
            <ac:spMk id="6" creationId="{9049D777-FBE6-B9A2-12D8-85B9582764B6}"/>
          </ac:spMkLst>
        </pc:spChg>
        <pc:extLst>
          <p:ext xmlns:p="http://schemas.openxmlformats.org/presentationml/2006/main" uri="{D6D511B9-2390-475A-947B-AFAB55BFBCF1}">
            <pc226:cmChg xmlns:pc226="http://schemas.microsoft.com/office/powerpoint/2022/06/main/command" chg="del mod">
              <pc226:chgData name="Aoife Nic Colaim" userId="6aaa2443-ec71-4a99-a879-78a614b2bc72" providerId="ADAL" clId="{0BB0ED5F-BD23-400C-9172-1C8A70B78793}" dt="2023-11-03T14:44:00.048" v="13"/>
              <pc2:cmMkLst xmlns:pc2="http://schemas.microsoft.com/office/powerpoint/2019/9/main/command">
                <pc:docMk/>
                <pc:sldMk cId="1401018884" sldId="307"/>
                <pc2:cmMk id="{C399068B-23E7-4410-BF9E-6B3409CAF06E}"/>
              </pc2:cmMkLst>
            </pc226:cmChg>
          </p:ext>
        </pc:extLst>
      </pc:sldChg>
      <pc:sldChg chg="modSp mod delCm modCm">
        <pc:chgData name="Aoife Nic Colaim" userId="6aaa2443-ec71-4a99-a879-78a614b2bc72" providerId="ADAL" clId="{0BB0ED5F-BD23-400C-9172-1C8A70B78793}" dt="2023-11-03T16:43:12.777" v="177"/>
        <pc:sldMkLst>
          <pc:docMk/>
          <pc:sldMk cId="3191096882" sldId="310"/>
        </pc:sldMkLst>
        <pc:spChg chg="mod">
          <ac:chgData name="Aoife Nic Colaim" userId="6aaa2443-ec71-4a99-a879-78a614b2bc72" providerId="ADAL" clId="{0BB0ED5F-BD23-400C-9172-1C8A70B78793}" dt="2023-11-03T16:42:55.019" v="176" actId="20577"/>
          <ac:spMkLst>
            <pc:docMk/>
            <pc:sldMk cId="3191096882" sldId="310"/>
            <ac:spMk id="3" creationId="{629B5DEA-2B9E-2492-E699-017209B18978}"/>
          </ac:spMkLst>
        </pc:spChg>
        <pc:extLst>
          <p:ext xmlns:p="http://schemas.openxmlformats.org/presentationml/2006/main" uri="{D6D511B9-2390-475A-947B-AFAB55BFBCF1}">
            <pc226:cmChg xmlns:pc226="http://schemas.microsoft.com/office/powerpoint/2022/06/main/command" chg="del mod">
              <pc226:chgData name="Aoife Nic Colaim" userId="6aaa2443-ec71-4a99-a879-78a614b2bc72" providerId="ADAL" clId="{0BB0ED5F-BD23-400C-9172-1C8A70B78793}" dt="2023-11-03T16:43:12.777" v="177"/>
              <pc2:cmMkLst xmlns:pc2="http://schemas.microsoft.com/office/powerpoint/2019/9/main/command">
                <pc:docMk/>
                <pc:sldMk cId="3191096882" sldId="310"/>
                <pc2:cmMk id="{3A3A778C-EFC9-4CEB-8B7C-C513EFF4639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AA99C-4ABA-4C39-BBC6-4D16AC448E88}"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56FD-49EC-44C2-96CA-B703C76C6C5D}" type="slidenum">
              <a:rPr lang="en-GB" smtClean="0"/>
              <a:t>‹#›</a:t>
            </a:fld>
            <a:endParaRPr lang="en-GB"/>
          </a:p>
        </p:txBody>
      </p:sp>
    </p:spTree>
    <p:extLst>
      <p:ext uri="{BB962C8B-B14F-4D97-AF65-F5344CB8AC3E}">
        <p14:creationId xmlns:p14="http://schemas.microsoft.com/office/powerpoint/2010/main" val="145588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B351F-7517-4D1A-9108-223C63848E40}" type="slidenum">
              <a:rPr lang="en-GB" smtClean="0"/>
              <a:t>2</a:t>
            </a:fld>
            <a:endParaRPr lang="en-GB"/>
          </a:p>
        </p:txBody>
      </p:sp>
    </p:spTree>
    <p:extLst>
      <p:ext uri="{BB962C8B-B14F-4D97-AF65-F5344CB8AC3E}">
        <p14:creationId xmlns:p14="http://schemas.microsoft.com/office/powerpoint/2010/main" val="298162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3</a:t>
            </a:fld>
            <a:endParaRPr lang="en-GB"/>
          </a:p>
        </p:txBody>
      </p:sp>
    </p:spTree>
    <p:extLst>
      <p:ext uri="{BB962C8B-B14F-4D97-AF65-F5344CB8AC3E}">
        <p14:creationId xmlns:p14="http://schemas.microsoft.com/office/powerpoint/2010/main" val="11322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4</a:t>
            </a:fld>
            <a:endParaRPr lang="en-GB"/>
          </a:p>
        </p:txBody>
      </p:sp>
    </p:spTree>
    <p:extLst>
      <p:ext uri="{BB962C8B-B14F-4D97-AF65-F5344CB8AC3E}">
        <p14:creationId xmlns:p14="http://schemas.microsoft.com/office/powerpoint/2010/main" val="389297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5</a:t>
            </a:fld>
            <a:endParaRPr lang="en-GB"/>
          </a:p>
        </p:txBody>
      </p:sp>
    </p:spTree>
    <p:extLst>
      <p:ext uri="{BB962C8B-B14F-4D97-AF65-F5344CB8AC3E}">
        <p14:creationId xmlns:p14="http://schemas.microsoft.com/office/powerpoint/2010/main" val="356750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10</a:t>
            </a:fld>
            <a:endParaRPr lang="en-GB"/>
          </a:p>
        </p:txBody>
      </p:sp>
    </p:spTree>
    <p:extLst>
      <p:ext uri="{BB962C8B-B14F-4D97-AF65-F5344CB8AC3E}">
        <p14:creationId xmlns:p14="http://schemas.microsoft.com/office/powerpoint/2010/main" val="153125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endParaRPr lang="en-GB" dirty="0"/>
          </a:p>
        </p:txBody>
      </p:sp>
      <p:sp>
        <p:nvSpPr>
          <p:cNvPr id="4" name="Slide Number Placeholder 3"/>
          <p:cNvSpPr>
            <a:spLocks noGrp="1"/>
          </p:cNvSpPr>
          <p:nvPr>
            <p:ph type="sldNum" sz="quarter" idx="5"/>
          </p:nvPr>
        </p:nvSpPr>
        <p:spPr/>
        <p:txBody>
          <a:bodyPr/>
          <a:lstStyle/>
          <a:p>
            <a:fld id="{451B1A77-816A-4710-83EB-0A8D1DF6BA17}" type="slidenum">
              <a:rPr lang="en-GB" smtClean="0"/>
              <a:t>11</a:t>
            </a:fld>
            <a:endParaRPr lang="en-GB"/>
          </a:p>
        </p:txBody>
      </p:sp>
    </p:spTree>
    <p:extLst>
      <p:ext uri="{BB962C8B-B14F-4D97-AF65-F5344CB8AC3E}">
        <p14:creationId xmlns:p14="http://schemas.microsoft.com/office/powerpoint/2010/main" val="303349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D608-4B04-DB73-3991-5AA3FD63D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C15763-2E56-6FC5-6802-F3BF300D3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18FF6B-5A49-71CA-6A0D-17D357ADE5BD}"/>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5" name="Footer Placeholder 4">
            <a:extLst>
              <a:ext uri="{FF2B5EF4-FFF2-40B4-BE49-F238E27FC236}">
                <a16:creationId xmlns:a16="http://schemas.microsoft.com/office/drawing/2014/main" id="{E94EBFEA-93B9-8E51-A756-5A87E11B2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1BE34-D5FE-0298-3113-C259B91E4408}"/>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45692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0C94-5FDD-DB9C-A049-BD1DA8B128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588DB-91CE-0F2E-C162-9CB823673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96443-7D00-5022-02BD-6ABC2E6BFE01}"/>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5" name="Footer Placeholder 4">
            <a:extLst>
              <a:ext uri="{FF2B5EF4-FFF2-40B4-BE49-F238E27FC236}">
                <a16:creationId xmlns:a16="http://schemas.microsoft.com/office/drawing/2014/main" id="{BC508684-B75B-5140-D150-CE46D73358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1C96-FF3F-A230-73EF-B132F2FDDA69}"/>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15164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CEE55-4BC9-5C09-BB4F-6229307063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9B1834-0B15-C403-CBF9-E5D1653619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94A6FD-69A9-23B1-45D7-AA3EF8A83D45}"/>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5" name="Footer Placeholder 4">
            <a:extLst>
              <a:ext uri="{FF2B5EF4-FFF2-40B4-BE49-F238E27FC236}">
                <a16:creationId xmlns:a16="http://schemas.microsoft.com/office/drawing/2014/main" id="{FE5C0F74-264C-59C8-10A9-7EC3EC999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C64425-15D3-064C-E991-B2E4EC632A06}"/>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6248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2630-5038-30AA-115E-F987DFFE87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87674D-6F86-0667-F845-46A3F3976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050BB-0E24-4FEF-8E7A-2B532AE238DA}"/>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5" name="Footer Placeholder 4">
            <a:extLst>
              <a:ext uri="{FF2B5EF4-FFF2-40B4-BE49-F238E27FC236}">
                <a16:creationId xmlns:a16="http://schemas.microsoft.com/office/drawing/2014/main" id="{22623F91-1013-939B-B8FD-A28B3E99C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FE676-4639-3218-3101-6A4794D4C6A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58675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7CE3-AB0C-A641-158A-3A3A6F124E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0E97FB-617B-D826-2E26-88B1791A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8ACC3-E81B-FD92-F2DB-5FB1C2971EBC}"/>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5" name="Footer Placeholder 4">
            <a:extLst>
              <a:ext uri="{FF2B5EF4-FFF2-40B4-BE49-F238E27FC236}">
                <a16:creationId xmlns:a16="http://schemas.microsoft.com/office/drawing/2014/main" id="{6D6BDCCA-621F-151C-52A5-F58758B8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AAA03A-C139-4417-5618-23BFD3607CA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9734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4D5-589E-E55A-A5A3-8833A7417F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9C0EA-7750-5A6F-F936-8D40397A5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3F9E3A-C133-EB25-79BD-035F36F81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A39E23-C4D8-61BC-7AED-0B392FE90545}"/>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6" name="Footer Placeholder 5">
            <a:extLst>
              <a:ext uri="{FF2B5EF4-FFF2-40B4-BE49-F238E27FC236}">
                <a16:creationId xmlns:a16="http://schemas.microsoft.com/office/drawing/2014/main" id="{86872C3B-8885-FC1D-3D61-C02CDDE026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93799-9E8C-0520-C757-4F99E9F194AC}"/>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2513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374F-BE9C-861B-EBCA-0928DE67E0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1F912D-16DE-9985-01EB-4C88FB232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0BA27-7EE0-9F50-89A4-70718E945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DCCC03-77EB-9DE0-E119-D17E593D6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9C7292-516D-B382-5963-DB4329D041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62572-8FF0-2578-1D44-1F7BC4F685AD}"/>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8" name="Footer Placeholder 7">
            <a:extLst>
              <a:ext uri="{FF2B5EF4-FFF2-40B4-BE49-F238E27FC236}">
                <a16:creationId xmlns:a16="http://schemas.microsoft.com/office/drawing/2014/main" id="{64A22B83-B1C9-768E-A450-6E4A03B410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7F3892-1A57-84C2-92B7-18830AECEB41}"/>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54095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B7D1-8063-3FAE-6054-015BBA5FC5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8936E6-16CB-7770-469C-3FA4B626AB8F}"/>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4" name="Footer Placeholder 3">
            <a:extLst>
              <a:ext uri="{FF2B5EF4-FFF2-40B4-BE49-F238E27FC236}">
                <a16:creationId xmlns:a16="http://schemas.microsoft.com/office/drawing/2014/main" id="{82FDEF7C-84F2-645F-3BFD-ABA98034E9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AE2FA8-60A2-29EA-62BB-A766BA31CB60}"/>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77057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ABDDE-DF8F-1D96-0C6D-3C3DBF553143}"/>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3" name="Footer Placeholder 2">
            <a:extLst>
              <a:ext uri="{FF2B5EF4-FFF2-40B4-BE49-F238E27FC236}">
                <a16:creationId xmlns:a16="http://schemas.microsoft.com/office/drawing/2014/main" id="{B6B71EA8-E567-9AB5-265E-A85A17FBD1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D2A826-7716-F232-F3B8-CE25C0E2CA5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4995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565D-B6F3-9618-AD3B-A1778031B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BB706-5EA1-E942-5F8B-CAC2AD3BB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74E0CD-C23E-0D0B-6446-0D8B964C0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C4D28-AA9F-8F4F-F186-1498480504DB}"/>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6" name="Footer Placeholder 5">
            <a:extLst>
              <a:ext uri="{FF2B5EF4-FFF2-40B4-BE49-F238E27FC236}">
                <a16:creationId xmlns:a16="http://schemas.microsoft.com/office/drawing/2014/main" id="{0F31BAA4-761E-E6BA-0598-A7979B60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8AB02-9F86-E374-84A0-3DBD789FB61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2116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98C9-9E7F-7B9B-8714-87067DB12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581911-1740-C822-FFB2-0D2B2F1F5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DCD514-F396-AEF9-DE7C-C44A5E55C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0C1BB-6A37-14DD-7262-AE768CB453E2}"/>
              </a:ext>
            </a:extLst>
          </p:cNvPr>
          <p:cNvSpPr>
            <a:spLocks noGrp="1"/>
          </p:cNvSpPr>
          <p:nvPr>
            <p:ph type="dt" sz="half" idx="10"/>
          </p:nvPr>
        </p:nvSpPr>
        <p:spPr/>
        <p:txBody>
          <a:bodyPr/>
          <a:lstStyle/>
          <a:p>
            <a:fld id="{40D419B2-6348-4E7A-A8BD-0400EDE37598}" type="datetimeFigureOut">
              <a:rPr lang="en-GB" smtClean="0"/>
              <a:t>03/11/2023</a:t>
            </a:fld>
            <a:endParaRPr lang="en-GB"/>
          </a:p>
        </p:txBody>
      </p:sp>
      <p:sp>
        <p:nvSpPr>
          <p:cNvPr id="6" name="Footer Placeholder 5">
            <a:extLst>
              <a:ext uri="{FF2B5EF4-FFF2-40B4-BE49-F238E27FC236}">
                <a16:creationId xmlns:a16="http://schemas.microsoft.com/office/drawing/2014/main" id="{9E2B87A7-2CCF-7069-0894-E335FF7FB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7D2C4C-6554-66B3-A1BF-01F7BE72B4C2}"/>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7978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B4984-E5A5-1F35-00BA-8053BB998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D9FA29-C449-AD64-84C8-763E91229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FDF44-01DA-F4FE-8A24-BC842AE9B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419B2-6348-4E7A-A8BD-0400EDE37598}" type="datetimeFigureOut">
              <a:rPr lang="en-GB" smtClean="0"/>
              <a:t>03/11/2023</a:t>
            </a:fld>
            <a:endParaRPr lang="en-GB"/>
          </a:p>
        </p:txBody>
      </p:sp>
      <p:sp>
        <p:nvSpPr>
          <p:cNvPr id="5" name="Footer Placeholder 4">
            <a:extLst>
              <a:ext uri="{FF2B5EF4-FFF2-40B4-BE49-F238E27FC236}">
                <a16:creationId xmlns:a16="http://schemas.microsoft.com/office/drawing/2014/main" id="{7F457723-21CB-670D-BF4E-5834B0441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51A18B-B3B3-DAAD-10C5-461F41206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42448-BE11-471F-A6F8-440C2D88F1FC}" type="slidenum">
              <a:rPr lang="en-GB" smtClean="0"/>
              <a:t>‹#›</a:t>
            </a:fld>
            <a:endParaRPr lang="en-GB"/>
          </a:p>
        </p:txBody>
      </p:sp>
    </p:spTree>
    <p:extLst>
      <p:ext uri="{BB962C8B-B14F-4D97-AF65-F5344CB8AC3E}">
        <p14:creationId xmlns:p14="http://schemas.microsoft.com/office/powerpoint/2010/main" val="104427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2"/>
          <a:srcRect l="58333" r="34271" b="65741"/>
          <a:stretch/>
        </p:blipFill>
        <p:spPr>
          <a:xfrm>
            <a:off x="10833100" y="-1"/>
            <a:ext cx="1181100" cy="3077515"/>
          </a:xfrm>
          <a:prstGeom prst="rect">
            <a:avLst/>
          </a:prstGeom>
          <a:solidFill>
            <a:srgbClr val="1B1464"/>
          </a:solidFill>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2"/>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3"/>
          <a:srcRect l="14271" t="55741" r="65729" b="28703"/>
          <a:stretch/>
        </p:blipFill>
        <p:spPr>
          <a:xfrm rot="5400000">
            <a:off x="-1053193" y="1053193"/>
            <a:ext cx="3744686" cy="1638300"/>
          </a:xfrm>
          <a:prstGeom prst="rect">
            <a:avLst/>
          </a:prstGeom>
        </p:spPr>
      </p:pic>
      <p:sp>
        <p:nvSpPr>
          <p:cNvPr id="15" name="TextBox 14">
            <a:extLst>
              <a:ext uri="{FF2B5EF4-FFF2-40B4-BE49-F238E27FC236}">
                <a16:creationId xmlns:a16="http://schemas.microsoft.com/office/drawing/2014/main" id="{FCB9F3D0-FEAB-42E1-9839-BEDC6089704F}"/>
              </a:ext>
            </a:extLst>
          </p:cNvPr>
          <p:cNvSpPr txBox="1"/>
          <p:nvPr/>
        </p:nvSpPr>
        <p:spPr>
          <a:xfrm>
            <a:off x="1113519" y="378712"/>
            <a:ext cx="9964961" cy="861774"/>
          </a:xfrm>
          <a:prstGeom prst="rect">
            <a:avLst/>
          </a:prstGeom>
          <a:noFill/>
        </p:spPr>
        <p:txBody>
          <a:bodyPr wrap="square" rtlCol="0">
            <a:spAutoFit/>
          </a:bodyPr>
          <a:lstStyle/>
          <a:p>
            <a:pPr algn="ctr"/>
            <a:r>
              <a:rPr lang="en-US" sz="5000" b="1" dirty="0">
                <a:solidFill>
                  <a:schemeClr val="bg1"/>
                </a:solidFill>
                <a:latin typeface="Cera Round Pro" panose="00000500000000000000" pitchFamily="50" charset="0"/>
                <a:cs typeface="Segoe UI" panose="020B0502040204020203" pitchFamily="34" charset="0"/>
              </a:rPr>
              <a:t>WYTHNOS GWRTH-FWLIO 2023</a:t>
            </a:r>
          </a:p>
        </p:txBody>
      </p:sp>
      <p:pic>
        <p:nvPicPr>
          <p:cNvPr id="24" name="Picture 23" descr="A black background with white text&#10;&#10;Description automatically generated">
            <a:extLst>
              <a:ext uri="{FF2B5EF4-FFF2-40B4-BE49-F238E27FC236}">
                <a16:creationId xmlns:a16="http://schemas.microsoft.com/office/drawing/2014/main" id="{9F30B38A-1286-FDD3-FD92-F5F0631796FF}"/>
              </a:ext>
            </a:extLst>
          </p:cNvPr>
          <p:cNvPicPr>
            <a:picLocks noChangeAspect="1"/>
          </p:cNvPicPr>
          <p:nvPr/>
        </p:nvPicPr>
        <p:blipFill>
          <a:blip r:embed="rId4"/>
          <a:stretch>
            <a:fillRect/>
          </a:stretch>
        </p:blipFill>
        <p:spPr>
          <a:xfrm>
            <a:off x="3917893" y="5524946"/>
            <a:ext cx="4705407" cy="1585604"/>
          </a:xfrm>
          <a:prstGeom prst="rect">
            <a:avLst/>
          </a:prstGeom>
        </p:spPr>
      </p:pic>
      <p:pic>
        <p:nvPicPr>
          <p:cNvPr id="4" name="Picture 3" descr="A blue and pink sign with white text&#10;&#10;Description automatically generated">
            <a:extLst>
              <a:ext uri="{FF2B5EF4-FFF2-40B4-BE49-F238E27FC236}">
                <a16:creationId xmlns:a16="http://schemas.microsoft.com/office/drawing/2014/main" id="{B394857F-7C70-3D1F-29F7-99984AF2A938}"/>
              </a:ext>
            </a:extLst>
          </p:cNvPr>
          <p:cNvPicPr>
            <a:picLocks noChangeAspect="1"/>
          </p:cNvPicPr>
          <p:nvPr/>
        </p:nvPicPr>
        <p:blipFill rotWithShape="1">
          <a:blip r:embed="rId5">
            <a:extLst>
              <a:ext uri="{28A0092B-C50C-407E-A947-70E740481C1C}">
                <a14:useLocalDpi xmlns:a14="http://schemas.microsoft.com/office/drawing/2010/main" val="0"/>
              </a:ext>
            </a:extLst>
          </a:blip>
          <a:srcRect l="3445" r="4025" b="3469"/>
          <a:stretch/>
        </p:blipFill>
        <p:spPr>
          <a:xfrm>
            <a:off x="3552764" y="1538756"/>
            <a:ext cx="5086470" cy="4348175"/>
          </a:xfrm>
          <a:prstGeom prst="rect">
            <a:avLst/>
          </a:prstGeom>
        </p:spPr>
      </p:pic>
    </p:spTree>
    <p:extLst>
      <p:ext uri="{BB962C8B-B14F-4D97-AF65-F5344CB8AC3E}">
        <p14:creationId xmlns:p14="http://schemas.microsoft.com/office/powerpoint/2010/main" val="5112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032446" y="-1624261"/>
            <a:ext cx="5430591" cy="11001261"/>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3893806" y="-1719680"/>
            <a:ext cx="871177" cy="5921511"/>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29089" y="937709"/>
            <a:ext cx="8266814" cy="584775"/>
          </a:xfrm>
          <a:prstGeom prst="rect">
            <a:avLst/>
          </a:prstGeom>
          <a:noFill/>
        </p:spPr>
        <p:txBody>
          <a:bodyPr wrap="square">
            <a:spAutoFit/>
          </a:bodyPr>
          <a:lstStyle/>
          <a:p>
            <a:pPr algn="ctr"/>
            <a:r>
              <a:rPr lang="cy-GB" sz="3200" b="1" cap="all" dirty="0">
                <a:solidFill>
                  <a:schemeClr val="bg1"/>
                </a:solidFill>
                <a:effectLst/>
                <a:latin typeface="Cera Pro" panose="00000500000000000000" pitchFamily="50" charset="0"/>
                <a:ea typeface="Calibri" panose="020F0502020204030204" pitchFamily="34" charset="0"/>
                <a:cs typeface="Arial" panose="020B0604020202020204" pitchFamily="34" charset="0"/>
              </a:rPr>
              <a:t>Nid yw’n gellwair os...</a:t>
            </a:r>
            <a:endParaRPr lang="en-US" sz="3200" b="1" dirty="0">
              <a:solidFill>
                <a:schemeClr val="bg1"/>
              </a:solidFill>
              <a:latin typeface="Cera Round Pro" panose="00000500000000000000" pitchFamily="50" charset="0"/>
              <a:cs typeface="Arial" panose="020B0604020202020204" pitchFamily="34" charset="0"/>
            </a:endParaRPr>
          </a:p>
        </p:txBody>
      </p:sp>
      <p:sp>
        <p:nvSpPr>
          <p:cNvPr id="2" name="TextBox 1">
            <a:extLst>
              <a:ext uri="{FF2B5EF4-FFF2-40B4-BE49-F238E27FC236}">
                <a16:creationId xmlns:a16="http://schemas.microsoft.com/office/drawing/2014/main" id="{77AF0937-D753-8321-6105-D2B579F52783}"/>
              </a:ext>
            </a:extLst>
          </p:cNvPr>
          <p:cNvSpPr txBox="1"/>
          <p:nvPr/>
        </p:nvSpPr>
        <p:spPr>
          <a:xfrm>
            <a:off x="1743327" y="1989863"/>
            <a:ext cx="8465993" cy="4062651"/>
          </a:xfrm>
          <a:prstGeom prst="rect">
            <a:avLst/>
          </a:prstGeom>
          <a:noFill/>
        </p:spPr>
        <p:txBody>
          <a:bodyPr wrap="square" rtlCol="0">
            <a:spAutoFit/>
          </a:bodyPr>
          <a:lstStyle/>
          <a:p>
            <a:pPr marL="342900" lvl="0" indent="-342900">
              <a:spcBef>
                <a:spcPts val="1200"/>
              </a:spcBef>
              <a:spcAft>
                <a:spcPts val="1200"/>
              </a:spcAft>
              <a:buFont typeface="+mj-lt"/>
              <a:buAutoNum type="arabicPeriod"/>
              <a:tabLst>
                <a:tab pos="457200" algn="l"/>
              </a:tabLst>
            </a:pPr>
            <a:r>
              <a:rPr lang="cy-GB" sz="2400" b="1" kern="100" dirty="0">
                <a:effectLst/>
                <a:latin typeface="Cera Pro" panose="00000500000000000000" pitchFamily="50" charset="0"/>
                <a:ea typeface="Calibri" panose="020F0502020204030204" pitchFamily="34" charset="0"/>
                <a:cs typeface="Arial" panose="020B0604020202020204" pitchFamily="34" charset="0"/>
              </a:rPr>
              <a:t>Os </a:t>
            </a:r>
            <a:r>
              <a:rPr lang="cy-GB" sz="2400" b="1" kern="100" dirty="0">
                <a:latin typeface="Cera Pro" panose="00000500000000000000" pitchFamily="50" charset="0"/>
                <a:ea typeface="Calibri" panose="020F0502020204030204" pitchFamily="34" charset="0"/>
                <a:cs typeface="Arial" panose="020B0604020202020204" pitchFamily="34" charset="0"/>
              </a:rPr>
              <a:t>b</a:t>
            </a:r>
            <a:r>
              <a:rPr lang="cy-GB" sz="2400" b="1" kern="100" dirty="0">
                <a:effectLst/>
                <a:latin typeface="Cera Pro" panose="00000500000000000000" pitchFamily="50" charset="0"/>
                <a:ea typeface="Calibri" panose="020F0502020204030204" pitchFamily="34" charset="0"/>
                <a:cs typeface="Arial" panose="020B0604020202020204" pitchFamily="34" charset="0"/>
              </a:rPr>
              <a:t>yddai’n peri loes i chi pe bai rhywun yn dweud hynny wrthych chi.</a:t>
            </a:r>
            <a:endParaRPr lang="en-GB" sz="2400" kern="100" dirty="0">
              <a:latin typeface="Cera Pro" panose="00000500000000000000" pitchFamily="50"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tabLst>
                <a:tab pos="457200" algn="l"/>
              </a:tabLst>
            </a:pPr>
            <a:r>
              <a:rPr lang="cy-GB" sz="2400" b="1" kern="100" dirty="0">
                <a:effectLst/>
                <a:latin typeface="Cera Pro" panose="00000500000000000000" pitchFamily="50" charset="0"/>
                <a:ea typeface="Calibri" panose="020F0502020204030204" pitchFamily="34" charset="0"/>
                <a:cs typeface="Arial" panose="020B0604020202020204" pitchFamily="34" charset="0"/>
              </a:rPr>
              <a:t>Os yw’n gas.</a:t>
            </a:r>
            <a:endParaRPr lang="en-GB" sz="2400" kern="100" dirty="0">
              <a:effectLst/>
              <a:latin typeface="Cera Pro" panose="00000500000000000000" pitchFamily="50"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tabLst>
                <a:tab pos="457200" algn="l"/>
              </a:tabLst>
            </a:pPr>
            <a:r>
              <a:rPr lang="cy-GB" sz="2400" b="1" kern="100" dirty="0">
                <a:effectLst/>
                <a:latin typeface="Cera Pro" panose="00000500000000000000" pitchFamily="50" charset="0"/>
                <a:ea typeface="Calibri" panose="020F0502020204030204" pitchFamily="34" charset="0"/>
                <a:cs typeface="Arial" panose="020B0604020202020204" pitchFamily="34" charset="0"/>
              </a:rPr>
              <a:t>Os nad ydych chi’n ffrindiau.</a:t>
            </a:r>
            <a:endParaRPr lang="en-GB" sz="2400" kern="100" dirty="0">
              <a:effectLst/>
              <a:latin typeface="Cera Pro" panose="00000500000000000000" pitchFamily="50"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tabLst>
                <a:tab pos="457200" algn="l"/>
              </a:tabLst>
            </a:pPr>
            <a:r>
              <a:rPr lang="cy-GB" sz="2400" b="1" kern="100" dirty="0">
                <a:effectLst/>
                <a:latin typeface="Cera Pro" panose="00000500000000000000" pitchFamily="50" charset="0"/>
                <a:ea typeface="Calibri" panose="020F0502020204030204" pitchFamily="34" charset="0"/>
                <a:cs typeface="Arial" panose="020B0604020202020204" pitchFamily="34" charset="0"/>
              </a:rPr>
              <a:t>Os bydd rhywun wedi gofyn i chi stopio.</a:t>
            </a:r>
            <a:endParaRPr lang="en-GB" sz="2400" kern="100" dirty="0">
              <a:effectLst/>
              <a:latin typeface="Cera Pro" panose="00000500000000000000" pitchFamily="50"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tabLst>
                <a:tab pos="457200" algn="l"/>
              </a:tabLst>
            </a:pPr>
            <a:r>
              <a:rPr lang="cy-GB" sz="2400" b="1" kern="100" dirty="0">
                <a:effectLst/>
                <a:latin typeface="Cera Pro" panose="00000500000000000000" pitchFamily="50" charset="0"/>
                <a:ea typeface="Calibri" panose="020F0502020204030204" pitchFamily="34" charset="0"/>
                <a:cs typeface="Arial" panose="020B0604020202020204" pitchFamily="34" charset="0"/>
              </a:rPr>
              <a:t>Os na fydd y targed yn chwerthin.</a:t>
            </a:r>
            <a:endParaRPr lang="en-GB" sz="2400" kern="100" dirty="0">
              <a:effectLst/>
              <a:latin typeface="Cera Pro" panose="00000500000000000000" pitchFamily="50" charset="0"/>
              <a:ea typeface="Calibri" panose="020F0502020204030204" pitchFamily="34" charset="0"/>
              <a:cs typeface="Arial" panose="020B0604020202020204" pitchFamily="34" charset="0"/>
            </a:endParaRPr>
          </a:p>
          <a:p>
            <a:pPr marL="514350" indent="-514350">
              <a:buAutoNum type="arabicPeriod"/>
            </a:pPr>
            <a:r>
              <a:rPr lang="cy-GB" sz="2400" b="1" dirty="0">
                <a:effectLst/>
                <a:latin typeface="Cera Pro" panose="00000500000000000000" pitchFamily="50" charset="0"/>
                <a:ea typeface="Calibri" panose="020F0502020204030204" pitchFamily="34" charset="0"/>
                <a:cs typeface="Cera Pro" panose="00000500000000000000" pitchFamily="50" charset="0"/>
              </a:rPr>
              <a:t>Os bydd yn targedu gwendidau rhywun.</a:t>
            </a:r>
            <a:endParaRPr lang="en-US" sz="2400" b="1" dirty="0">
              <a:solidFill>
                <a:srgbClr val="1B1464"/>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364696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16">
            <a:extLst>
              <a:ext uri="{FF2B5EF4-FFF2-40B4-BE49-F238E27FC236}">
                <a16:creationId xmlns:a16="http://schemas.microsoft.com/office/drawing/2014/main" id="{809B091F-E0D8-1169-B563-B72C6FD039A3}"/>
              </a:ext>
            </a:extLst>
          </p:cNvPr>
          <p:cNvSpPr/>
          <p:nvPr/>
        </p:nvSpPr>
        <p:spPr>
          <a:xfrm rot="9232349">
            <a:off x="-60902" y="-3731228"/>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6">
            <a:extLst>
              <a:ext uri="{FF2B5EF4-FFF2-40B4-BE49-F238E27FC236}">
                <a16:creationId xmlns:a16="http://schemas.microsoft.com/office/drawing/2014/main" id="{93B04629-37D1-F708-B5A9-74987DD6953D}"/>
              </a:ext>
            </a:extLst>
          </p:cNvPr>
          <p:cNvSpPr/>
          <p:nvPr/>
        </p:nvSpPr>
        <p:spPr>
          <a:xfrm rot="9232349">
            <a:off x="-205896" y="-1430050"/>
            <a:ext cx="616302" cy="3467787"/>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4F7DB65-9C45-7FDD-1ECC-0DA8EB04F501}"/>
              </a:ext>
            </a:extLst>
          </p:cNvPr>
          <p:cNvSpPr/>
          <p:nvPr/>
        </p:nvSpPr>
        <p:spPr>
          <a:xfrm>
            <a:off x="7779869" y="4460974"/>
            <a:ext cx="1346200" cy="17428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0F469EB-5F74-E420-5429-4283C29632E8}"/>
              </a:ext>
            </a:extLst>
          </p:cNvPr>
          <p:cNvPicPr>
            <a:picLocks noChangeAspect="1"/>
          </p:cNvPicPr>
          <p:nvPr/>
        </p:nvPicPr>
        <p:blipFill rotWithShape="1">
          <a:blip r:embed="rId3"/>
          <a:srcRect l="39062" t="44444" r="53125" b="30142"/>
          <a:stretch/>
        </p:blipFill>
        <p:spPr>
          <a:xfrm>
            <a:off x="797985" y="2624860"/>
            <a:ext cx="344488" cy="630340"/>
          </a:xfrm>
          <a:prstGeom prst="rect">
            <a:avLst/>
          </a:prstGeom>
        </p:spPr>
      </p:pic>
      <p:pic>
        <p:nvPicPr>
          <p:cNvPr id="27" name="Picture 26" descr="A black background with white text&#10;&#10;Description automatically generated">
            <a:extLst>
              <a:ext uri="{FF2B5EF4-FFF2-40B4-BE49-F238E27FC236}">
                <a16:creationId xmlns:a16="http://schemas.microsoft.com/office/drawing/2014/main" id="{62D29C61-1951-95D0-E3F7-985D6973A818}"/>
              </a:ext>
            </a:extLst>
          </p:cNvPr>
          <p:cNvPicPr>
            <a:picLocks noChangeAspect="1"/>
          </p:cNvPicPr>
          <p:nvPr/>
        </p:nvPicPr>
        <p:blipFill>
          <a:blip r:embed="rId4"/>
          <a:stretch>
            <a:fillRect/>
          </a:stretch>
        </p:blipFill>
        <p:spPr>
          <a:xfrm>
            <a:off x="-68107" y="5803732"/>
            <a:ext cx="2759602" cy="929917"/>
          </a:xfrm>
          <a:prstGeom prst="rect">
            <a:avLst/>
          </a:prstGeom>
        </p:spPr>
      </p:pic>
      <p:sp>
        <p:nvSpPr>
          <p:cNvPr id="29" name="TextBox 28">
            <a:extLst>
              <a:ext uri="{FF2B5EF4-FFF2-40B4-BE49-F238E27FC236}">
                <a16:creationId xmlns:a16="http://schemas.microsoft.com/office/drawing/2014/main" id="{6316613D-B556-5A2E-D186-3E49EAA80128}"/>
              </a:ext>
            </a:extLst>
          </p:cNvPr>
          <p:cNvSpPr txBox="1"/>
          <p:nvPr/>
        </p:nvSpPr>
        <p:spPr>
          <a:xfrm>
            <a:off x="1274497" y="548388"/>
            <a:ext cx="9643005" cy="1754326"/>
          </a:xfrm>
          <a:prstGeom prst="rect">
            <a:avLst/>
          </a:prstGeom>
          <a:noFill/>
        </p:spPr>
        <p:txBody>
          <a:bodyPr wrap="square" rtlCol="0">
            <a:spAutoFit/>
          </a:bodyPr>
          <a:lstStyle/>
          <a:p>
            <a:pPr algn="ctr"/>
            <a:r>
              <a:rPr lang="cy-GB" sz="5400" b="1" dirty="0">
                <a:solidFill>
                  <a:srgbClr val="1B1464"/>
                </a:solidFill>
                <a:effectLst/>
                <a:latin typeface="Cera Pro" panose="00000500000000000000" pitchFamily="50" charset="0"/>
                <a:ea typeface="Calibri" panose="020F0502020204030204" pitchFamily="34" charset="0"/>
                <a:cs typeface="Arial" panose="020B0604020202020204" pitchFamily="34" charset="0"/>
              </a:rPr>
              <a:t>Y ffyrdd amrywiol y gallai cellwair droi’n fwlio </a:t>
            </a:r>
            <a:endParaRPr lang="en-GB" sz="5400" b="1" dirty="0">
              <a:solidFill>
                <a:srgbClr val="1B1464"/>
              </a:solidFill>
              <a:latin typeface="Cera Round Pro" panose="00000500000000000000" pitchFamily="50" charset="0"/>
            </a:endParaRPr>
          </a:p>
        </p:txBody>
      </p:sp>
      <p:sp>
        <p:nvSpPr>
          <p:cNvPr id="55" name="TextBox 54">
            <a:extLst>
              <a:ext uri="{FF2B5EF4-FFF2-40B4-BE49-F238E27FC236}">
                <a16:creationId xmlns:a16="http://schemas.microsoft.com/office/drawing/2014/main" id="{C3666E5B-BBBD-5A08-4F07-3081C4306384}"/>
              </a:ext>
            </a:extLst>
          </p:cNvPr>
          <p:cNvSpPr txBox="1"/>
          <p:nvPr/>
        </p:nvSpPr>
        <p:spPr>
          <a:xfrm>
            <a:off x="7098583" y="2638159"/>
            <a:ext cx="4805297" cy="954107"/>
          </a:xfrm>
          <a:prstGeom prst="rect">
            <a:avLst/>
          </a:prstGeom>
          <a:noFill/>
        </p:spPr>
        <p:txBody>
          <a:bodyPr wrap="square" rtlCol="0">
            <a:spAutoFit/>
          </a:bodyPr>
          <a:lstStyle/>
          <a:p>
            <a:pPr>
              <a:spcBef>
                <a:spcPts val="1200"/>
              </a:spcBef>
              <a:spcAft>
                <a:spcPts val="1200"/>
              </a:spcAft>
            </a:pPr>
            <a:r>
              <a:rPr lang="cy-GB" sz="2800" b="1" kern="100" dirty="0">
                <a:solidFill>
                  <a:srgbClr val="1B1464"/>
                </a:solidFill>
                <a:latin typeface="Cera Pro" panose="00000500000000000000" pitchFamily="50" charset="0"/>
                <a:ea typeface="Calibri" panose="020F0502020204030204" pitchFamily="34" charset="0"/>
                <a:cs typeface="Arial" panose="020B0604020202020204" pitchFamily="34" charset="0"/>
              </a:rPr>
              <a:t>Y bwriad sy’n sail i’r cellwair</a:t>
            </a:r>
            <a:endParaRPr lang="en-GB" sz="2800" kern="100" dirty="0">
              <a:solidFill>
                <a:srgbClr val="1B1464"/>
              </a:solidFill>
              <a:latin typeface="Cera Pro" panose="00000500000000000000" pitchFamily="50"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24D4D96-BAEA-7AD9-EF89-DAF8DFABF0A5}"/>
              </a:ext>
            </a:extLst>
          </p:cNvPr>
          <p:cNvPicPr>
            <a:picLocks noChangeAspect="1"/>
          </p:cNvPicPr>
          <p:nvPr/>
        </p:nvPicPr>
        <p:blipFill rotWithShape="1">
          <a:blip r:embed="rId3"/>
          <a:srcRect l="39062" t="44444" r="53125" b="30142"/>
          <a:stretch/>
        </p:blipFill>
        <p:spPr>
          <a:xfrm>
            <a:off x="6678680" y="3627101"/>
            <a:ext cx="344488" cy="630340"/>
          </a:xfrm>
          <a:prstGeom prst="rect">
            <a:avLst/>
          </a:prstGeom>
        </p:spPr>
      </p:pic>
      <p:pic>
        <p:nvPicPr>
          <p:cNvPr id="5" name="Picture 4">
            <a:extLst>
              <a:ext uri="{FF2B5EF4-FFF2-40B4-BE49-F238E27FC236}">
                <a16:creationId xmlns:a16="http://schemas.microsoft.com/office/drawing/2014/main" id="{AFA968D5-7265-2905-19CA-45A74403EB79}"/>
              </a:ext>
            </a:extLst>
          </p:cNvPr>
          <p:cNvPicPr>
            <a:picLocks noChangeAspect="1"/>
          </p:cNvPicPr>
          <p:nvPr/>
        </p:nvPicPr>
        <p:blipFill rotWithShape="1">
          <a:blip r:embed="rId3"/>
          <a:srcRect l="39062" t="44444" r="53125" b="30142"/>
          <a:stretch/>
        </p:blipFill>
        <p:spPr>
          <a:xfrm>
            <a:off x="6754095" y="2613860"/>
            <a:ext cx="344488" cy="630340"/>
          </a:xfrm>
          <a:prstGeom prst="rect">
            <a:avLst/>
          </a:prstGeom>
        </p:spPr>
      </p:pic>
      <p:pic>
        <p:nvPicPr>
          <p:cNvPr id="6" name="Picture 5">
            <a:extLst>
              <a:ext uri="{FF2B5EF4-FFF2-40B4-BE49-F238E27FC236}">
                <a16:creationId xmlns:a16="http://schemas.microsoft.com/office/drawing/2014/main" id="{A82E1EFA-D90D-E5DD-3C0B-054876BA15CC}"/>
              </a:ext>
            </a:extLst>
          </p:cNvPr>
          <p:cNvPicPr>
            <a:picLocks noChangeAspect="1"/>
          </p:cNvPicPr>
          <p:nvPr/>
        </p:nvPicPr>
        <p:blipFill rotWithShape="1">
          <a:blip r:embed="rId3"/>
          <a:srcRect l="39062" t="44444" r="53125" b="30142"/>
          <a:stretch/>
        </p:blipFill>
        <p:spPr>
          <a:xfrm>
            <a:off x="598179" y="5638350"/>
            <a:ext cx="344488" cy="630340"/>
          </a:xfrm>
          <a:prstGeom prst="rect">
            <a:avLst/>
          </a:prstGeom>
        </p:spPr>
      </p:pic>
      <p:pic>
        <p:nvPicPr>
          <p:cNvPr id="7" name="Picture 6">
            <a:extLst>
              <a:ext uri="{FF2B5EF4-FFF2-40B4-BE49-F238E27FC236}">
                <a16:creationId xmlns:a16="http://schemas.microsoft.com/office/drawing/2014/main" id="{21FCDA83-A917-36F2-402A-6FF324A4530D}"/>
              </a:ext>
            </a:extLst>
          </p:cNvPr>
          <p:cNvPicPr>
            <a:picLocks noChangeAspect="1"/>
          </p:cNvPicPr>
          <p:nvPr/>
        </p:nvPicPr>
        <p:blipFill rotWithShape="1">
          <a:blip r:embed="rId3"/>
          <a:srcRect l="39062" t="44444" r="53125" b="30142"/>
          <a:stretch/>
        </p:blipFill>
        <p:spPr>
          <a:xfrm>
            <a:off x="6513206" y="5638350"/>
            <a:ext cx="344488" cy="630340"/>
          </a:xfrm>
          <a:prstGeom prst="rect">
            <a:avLst/>
          </a:prstGeom>
        </p:spPr>
      </p:pic>
      <p:pic>
        <p:nvPicPr>
          <p:cNvPr id="8" name="Picture 7">
            <a:extLst>
              <a:ext uri="{FF2B5EF4-FFF2-40B4-BE49-F238E27FC236}">
                <a16:creationId xmlns:a16="http://schemas.microsoft.com/office/drawing/2014/main" id="{F7FADF24-C380-A444-9CD1-2E7ACF5C18BC}"/>
              </a:ext>
            </a:extLst>
          </p:cNvPr>
          <p:cNvPicPr>
            <a:picLocks noChangeAspect="1"/>
          </p:cNvPicPr>
          <p:nvPr/>
        </p:nvPicPr>
        <p:blipFill rotWithShape="1">
          <a:blip r:embed="rId3"/>
          <a:srcRect l="39062" t="44444" r="53125" b="30142"/>
          <a:stretch/>
        </p:blipFill>
        <p:spPr>
          <a:xfrm>
            <a:off x="647657" y="4564638"/>
            <a:ext cx="344488" cy="630340"/>
          </a:xfrm>
          <a:prstGeom prst="rect">
            <a:avLst/>
          </a:prstGeom>
        </p:spPr>
      </p:pic>
      <p:pic>
        <p:nvPicPr>
          <p:cNvPr id="9" name="Picture 8">
            <a:extLst>
              <a:ext uri="{FF2B5EF4-FFF2-40B4-BE49-F238E27FC236}">
                <a16:creationId xmlns:a16="http://schemas.microsoft.com/office/drawing/2014/main" id="{4B77EE5C-9A26-B825-CEE3-3D6D0B226D0B}"/>
              </a:ext>
            </a:extLst>
          </p:cNvPr>
          <p:cNvPicPr>
            <a:picLocks noChangeAspect="1"/>
          </p:cNvPicPr>
          <p:nvPr/>
        </p:nvPicPr>
        <p:blipFill rotWithShape="1">
          <a:blip r:embed="rId3"/>
          <a:srcRect l="39062" t="44444" r="53125" b="30142"/>
          <a:stretch/>
        </p:blipFill>
        <p:spPr>
          <a:xfrm>
            <a:off x="709849" y="3597232"/>
            <a:ext cx="344488" cy="630340"/>
          </a:xfrm>
          <a:prstGeom prst="rect">
            <a:avLst/>
          </a:prstGeom>
        </p:spPr>
      </p:pic>
      <p:pic>
        <p:nvPicPr>
          <p:cNvPr id="11" name="Picture 10">
            <a:extLst>
              <a:ext uri="{FF2B5EF4-FFF2-40B4-BE49-F238E27FC236}">
                <a16:creationId xmlns:a16="http://schemas.microsoft.com/office/drawing/2014/main" id="{4BF718CA-6E96-7226-B072-82C98A201D8A}"/>
              </a:ext>
            </a:extLst>
          </p:cNvPr>
          <p:cNvPicPr>
            <a:picLocks noChangeAspect="1"/>
          </p:cNvPicPr>
          <p:nvPr/>
        </p:nvPicPr>
        <p:blipFill rotWithShape="1">
          <a:blip r:embed="rId3"/>
          <a:srcRect l="39062" t="44444" r="53125" b="30142"/>
          <a:stretch/>
        </p:blipFill>
        <p:spPr>
          <a:xfrm>
            <a:off x="6594593" y="4607690"/>
            <a:ext cx="344488" cy="630340"/>
          </a:xfrm>
          <a:prstGeom prst="rect">
            <a:avLst/>
          </a:prstGeom>
        </p:spPr>
      </p:pic>
      <p:sp>
        <p:nvSpPr>
          <p:cNvPr id="12" name="TextBox 11">
            <a:extLst>
              <a:ext uri="{FF2B5EF4-FFF2-40B4-BE49-F238E27FC236}">
                <a16:creationId xmlns:a16="http://schemas.microsoft.com/office/drawing/2014/main" id="{80861DD8-19F6-06B5-9E5A-3B8154F30DFA}"/>
              </a:ext>
            </a:extLst>
          </p:cNvPr>
          <p:cNvSpPr txBox="1"/>
          <p:nvPr/>
        </p:nvSpPr>
        <p:spPr>
          <a:xfrm>
            <a:off x="6857694" y="5658060"/>
            <a:ext cx="4805297" cy="523220"/>
          </a:xfrm>
          <a:prstGeom prst="rect">
            <a:avLst/>
          </a:prstGeom>
          <a:noFill/>
        </p:spPr>
        <p:txBody>
          <a:bodyPr wrap="square" rtlCol="0">
            <a:spAutoFit/>
          </a:bodyPr>
          <a:lstStyle/>
          <a:p>
            <a:r>
              <a:rPr lang="cy-GB" sz="2800" b="1" dirty="0">
                <a:solidFill>
                  <a:srgbClr val="8857E5"/>
                </a:solidFill>
                <a:latin typeface="Cera Pro" panose="00000500000000000000" pitchFamily="50" charset="0"/>
                <a:ea typeface="Calibri" panose="020F0502020204030204" pitchFamily="34" charset="0"/>
                <a:cs typeface="Arial" panose="020B0604020202020204" pitchFamily="34" charset="0"/>
              </a:rPr>
              <a:t>Defnyddio emojis</a:t>
            </a:r>
            <a:endParaRPr lang="en-US" sz="2800" b="1" dirty="0">
              <a:solidFill>
                <a:srgbClr val="8857E5"/>
              </a:solidFill>
              <a:latin typeface="Cera Round Pro" panose="00000500000000000000" pitchFamily="50" charset="0"/>
              <a:cs typeface="Arial" panose="020B0604020202020204" pitchFamily="34" charset="0"/>
            </a:endParaRPr>
          </a:p>
        </p:txBody>
      </p:sp>
      <p:sp>
        <p:nvSpPr>
          <p:cNvPr id="13" name="TextBox 12">
            <a:extLst>
              <a:ext uri="{FF2B5EF4-FFF2-40B4-BE49-F238E27FC236}">
                <a16:creationId xmlns:a16="http://schemas.microsoft.com/office/drawing/2014/main" id="{E62FEB86-941D-D79E-5821-9C6204CD22C0}"/>
              </a:ext>
            </a:extLst>
          </p:cNvPr>
          <p:cNvSpPr txBox="1"/>
          <p:nvPr/>
        </p:nvSpPr>
        <p:spPr>
          <a:xfrm>
            <a:off x="6926339" y="4638982"/>
            <a:ext cx="4805297" cy="523220"/>
          </a:xfrm>
          <a:prstGeom prst="rect">
            <a:avLst/>
          </a:prstGeom>
          <a:noFill/>
        </p:spPr>
        <p:txBody>
          <a:bodyPr wrap="square" rtlCol="0">
            <a:spAutoFit/>
          </a:bodyPr>
          <a:lstStyle/>
          <a:p>
            <a:pPr>
              <a:spcBef>
                <a:spcPts val="1200"/>
              </a:spcBef>
              <a:spcAft>
                <a:spcPts val="1200"/>
              </a:spcAft>
            </a:pPr>
            <a:r>
              <a:rPr lang="cy-GB" sz="2800" b="1" kern="100" dirty="0">
                <a:solidFill>
                  <a:srgbClr val="1B1464"/>
                </a:solidFill>
                <a:latin typeface="Cera Pro" panose="00000500000000000000" pitchFamily="50" charset="0"/>
                <a:ea typeface="Calibri" panose="020F0502020204030204" pitchFamily="34" charset="0"/>
                <a:cs typeface="Arial" panose="020B0604020202020204" pitchFamily="34" charset="0"/>
              </a:rPr>
              <a:t>Ymateb y targed </a:t>
            </a:r>
            <a:endParaRPr lang="en-GB" sz="2800" kern="100" dirty="0">
              <a:solidFill>
                <a:srgbClr val="1B1464"/>
              </a:solidFill>
              <a:latin typeface="Cera Pro" panose="00000500000000000000" pitchFamily="50"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378070-FAFF-2025-4221-BE631FC8F3A7}"/>
              </a:ext>
            </a:extLst>
          </p:cNvPr>
          <p:cNvSpPr txBox="1"/>
          <p:nvPr/>
        </p:nvSpPr>
        <p:spPr>
          <a:xfrm>
            <a:off x="1054337" y="2703034"/>
            <a:ext cx="4805297" cy="523220"/>
          </a:xfrm>
          <a:prstGeom prst="rect">
            <a:avLst/>
          </a:prstGeom>
          <a:noFill/>
        </p:spPr>
        <p:txBody>
          <a:bodyPr wrap="square" rtlCol="0">
            <a:spAutoFit/>
          </a:bodyPr>
          <a:lstStyle/>
          <a:p>
            <a:pPr>
              <a:spcBef>
                <a:spcPts val="1200"/>
              </a:spcBef>
              <a:spcAft>
                <a:spcPts val="1200"/>
              </a:spcAft>
            </a:pPr>
            <a:r>
              <a:rPr lang="cy-GB" sz="2800" b="1" kern="100" dirty="0">
                <a:solidFill>
                  <a:srgbClr val="1B1464"/>
                </a:solidFill>
                <a:latin typeface="Cera Pro" panose="00000500000000000000" pitchFamily="50" charset="0"/>
                <a:ea typeface="Calibri" panose="020F0502020204030204" pitchFamily="34" charset="0"/>
                <a:cs typeface="Arial" panose="020B0604020202020204" pitchFamily="34" charset="0"/>
              </a:rPr>
              <a:t>Pwnc y Cellwair </a:t>
            </a:r>
            <a:endParaRPr lang="en-GB" sz="2800" kern="100" dirty="0">
              <a:solidFill>
                <a:srgbClr val="1B1464"/>
              </a:solidFill>
              <a:latin typeface="Cera Pro" panose="00000500000000000000" pitchFamily="50"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E8B2DC6-52EE-6B42-060C-A4571F49A433}"/>
              </a:ext>
            </a:extLst>
          </p:cNvPr>
          <p:cNvSpPr txBox="1"/>
          <p:nvPr/>
        </p:nvSpPr>
        <p:spPr>
          <a:xfrm>
            <a:off x="942668" y="4611834"/>
            <a:ext cx="5221592" cy="954107"/>
          </a:xfrm>
          <a:prstGeom prst="rect">
            <a:avLst/>
          </a:prstGeom>
          <a:noFill/>
        </p:spPr>
        <p:txBody>
          <a:bodyPr wrap="square" rtlCol="0">
            <a:spAutoFit/>
          </a:bodyPr>
          <a:lstStyle/>
          <a:p>
            <a:pPr>
              <a:spcBef>
                <a:spcPts val="1200"/>
              </a:spcBef>
              <a:spcAft>
                <a:spcPts val="1200"/>
              </a:spcAft>
            </a:pPr>
            <a:r>
              <a:rPr lang="cy-GB" sz="2800" b="1" kern="100" dirty="0">
                <a:solidFill>
                  <a:srgbClr val="1B1464"/>
                </a:solidFill>
                <a:latin typeface="Cera Pro" panose="00000500000000000000" pitchFamily="50" charset="0"/>
                <a:ea typeface="Calibri" panose="020F0502020204030204" pitchFamily="34" charset="0"/>
                <a:cs typeface="Arial" panose="020B0604020202020204" pitchFamily="34" charset="0"/>
              </a:rPr>
              <a:t>Ble mae’r cellwair yn digwydd </a:t>
            </a:r>
            <a:endParaRPr lang="en-GB" sz="2800" kern="100" dirty="0">
              <a:solidFill>
                <a:srgbClr val="1B1464"/>
              </a:solidFill>
              <a:latin typeface="Cera Pro" panose="00000500000000000000" pitchFamily="50"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58B670A-24F0-9F1A-4F66-30657A73D4C7}"/>
              </a:ext>
            </a:extLst>
          </p:cNvPr>
          <p:cNvSpPr txBox="1"/>
          <p:nvPr/>
        </p:nvSpPr>
        <p:spPr>
          <a:xfrm>
            <a:off x="7023167" y="3699465"/>
            <a:ext cx="4805297" cy="523220"/>
          </a:xfrm>
          <a:prstGeom prst="rect">
            <a:avLst/>
          </a:prstGeom>
          <a:noFill/>
        </p:spPr>
        <p:txBody>
          <a:bodyPr wrap="square" rtlCol="0">
            <a:spAutoFit/>
          </a:bodyPr>
          <a:lstStyle/>
          <a:p>
            <a:pPr>
              <a:spcBef>
                <a:spcPts val="1200"/>
              </a:spcBef>
              <a:spcAft>
                <a:spcPts val="1200"/>
              </a:spcAft>
            </a:pPr>
            <a:r>
              <a:rPr lang="cy-GB" sz="2800" b="1" kern="100" dirty="0">
                <a:solidFill>
                  <a:srgbClr val="8857E5"/>
                </a:solidFill>
                <a:latin typeface="Cera Pro" panose="00000500000000000000" pitchFamily="50" charset="0"/>
                <a:ea typeface="Calibri" panose="020F0502020204030204" pitchFamily="34" charset="0"/>
                <a:cs typeface="Arial" panose="020B0604020202020204" pitchFamily="34" charset="0"/>
              </a:rPr>
              <a:t>Maint y gynulleidfa</a:t>
            </a:r>
            <a:endParaRPr lang="en-GB" sz="2800" kern="100" dirty="0">
              <a:solidFill>
                <a:srgbClr val="8857E5"/>
              </a:solidFill>
              <a:latin typeface="Cera Pro" panose="00000500000000000000" pitchFamily="50"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98DA1AD-12D4-5D24-8F89-D2117CC1C6CD}"/>
              </a:ext>
            </a:extLst>
          </p:cNvPr>
          <p:cNvSpPr txBox="1"/>
          <p:nvPr/>
        </p:nvSpPr>
        <p:spPr>
          <a:xfrm>
            <a:off x="992145" y="3592266"/>
            <a:ext cx="5221592" cy="523220"/>
          </a:xfrm>
          <a:prstGeom prst="rect">
            <a:avLst/>
          </a:prstGeom>
          <a:noFill/>
        </p:spPr>
        <p:txBody>
          <a:bodyPr wrap="square" rtlCol="0">
            <a:spAutoFit/>
          </a:bodyPr>
          <a:lstStyle/>
          <a:p>
            <a:pPr>
              <a:spcBef>
                <a:spcPts val="1200"/>
              </a:spcBef>
              <a:spcAft>
                <a:spcPts val="1200"/>
              </a:spcAft>
            </a:pPr>
            <a:r>
              <a:rPr lang="cy-GB" sz="2800" b="1" kern="100" dirty="0">
                <a:solidFill>
                  <a:srgbClr val="8857E5"/>
                </a:solidFill>
                <a:latin typeface="Cera Pro" panose="00000500000000000000" pitchFamily="50" charset="0"/>
                <a:ea typeface="Calibri" panose="020F0502020204030204" pitchFamily="34" charset="0"/>
                <a:cs typeface="Arial" panose="020B0604020202020204" pitchFamily="34" charset="0"/>
              </a:rPr>
              <a:t>Y berthynas â’r unigolyn </a:t>
            </a:r>
            <a:endParaRPr lang="en-GB" sz="2800" kern="100" dirty="0">
              <a:solidFill>
                <a:srgbClr val="8857E5"/>
              </a:solidFill>
              <a:latin typeface="Cera Pro" panose="00000500000000000000" pitchFamily="50"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9396B54-4377-C531-3C70-8530EF868299}"/>
              </a:ext>
            </a:extLst>
          </p:cNvPr>
          <p:cNvSpPr txBox="1"/>
          <p:nvPr/>
        </p:nvSpPr>
        <p:spPr>
          <a:xfrm>
            <a:off x="942667" y="5658060"/>
            <a:ext cx="5221592" cy="954107"/>
          </a:xfrm>
          <a:prstGeom prst="rect">
            <a:avLst/>
          </a:prstGeom>
          <a:noFill/>
        </p:spPr>
        <p:txBody>
          <a:bodyPr wrap="square" rtlCol="0">
            <a:spAutoFit/>
          </a:bodyPr>
          <a:lstStyle/>
          <a:p>
            <a:pPr>
              <a:spcBef>
                <a:spcPts val="1200"/>
              </a:spcBef>
              <a:spcAft>
                <a:spcPts val="1200"/>
              </a:spcAft>
            </a:pPr>
            <a:r>
              <a:rPr lang="cy-GB" sz="2800" b="1" kern="100" dirty="0">
                <a:solidFill>
                  <a:srgbClr val="8857E5"/>
                </a:solidFill>
                <a:latin typeface="Cera Pro" panose="00000500000000000000" pitchFamily="50" charset="0"/>
                <a:ea typeface="Calibri" panose="020F0502020204030204" pitchFamily="34" charset="0"/>
                <a:cs typeface="Arial" panose="020B0604020202020204" pitchFamily="34" charset="0"/>
              </a:rPr>
              <a:t>Pa un ai a gaiff y cellwair ei ailadrodd ai peidio</a:t>
            </a:r>
            <a:endParaRPr lang="en-GB" sz="2800" kern="100" dirty="0">
              <a:solidFill>
                <a:srgbClr val="8857E5"/>
              </a:solidFill>
              <a:latin typeface="Cera Pro" panose="00000500000000000000" pitchFamily="50" charset="0"/>
              <a:ea typeface="Calibri" panose="020F0502020204030204" pitchFamily="34" charset="0"/>
              <a:cs typeface="Arial" panose="020B0604020202020204" pitchFamily="34" charset="0"/>
            </a:endParaRPr>
          </a:p>
        </p:txBody>
      </p:sp>
      <p:sp>
        <p:nvSpPr>
          <p:cNvPr id="26" name="Rounded Rectangle 16">
            <a:extLst>
              <a:ext uri="{FF2B5EF4-FFF2-40B4-BE49-F238E27FC236}">
                <a16:creationId xmlns:a16="http://schemas.microsoft.com/office/drawing/2014/main" id="{6F001C30-F0E3-1BC2-187F-693BEE3AB80C}"/>
              </a:ext>
            </a:extLst>
          </p:cNvPr>
          <p:cNvSpPr/>
          <p:nvPr/>
        </p:nvSpPr>
        <p:spPr>
          <a:xfrm rot="4628072">
            <a:off x="7197007" y="3878044"/>
            <a:ext cx="2701236" cy="8134121"/>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47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2" grpId="0"/>
      <p:bldP spid="13" grpId="0"/>
      <p:bldP spid="14"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16">
            <a:extLst>
              <a:ext uri="{FF2B5EF4-FFF2-40B4-BE49-F238E27FC236}">
                <a16:creationId xmlns:a16="http://schemas.microsoft.com/office/drawing/2014/main" id="{B7C4D861-4028-4304-1655-680AF5C00589}"/>
              </a:ext>
            </a:extLst>
          </p:cNvPr>
          <p:cNvSpPr/>
          <p:nvPr/>
        </p:nvSpPr>
        <p:spPr>
          <a:xfrm rot="9232349">
            <a:off x="9644314" y="-2727132"/>
            <a:ext cx="1717775" cy="4678206"/>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Speech with solid fill">
            <a:extLst>
              <a:ext uri="{FF2B5EF4-FFF2-40B4-BE49-F238E27FC236}">
                <a16:creationId xmlns:a16="http://schemas.microsoft.com/office/drawing/2014/main" id="{6333D565-737D-48F3-C779-79BF8DA7C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85635" y="1546829"/>
            <a:ext cx="9442383" cy="6381910"/>
          </a:xfrm>
          <a:prstGeom prst="rect">
            <a:avLst/>
          </a:prstGeom>
        </p:spPr>
      </p:pic>
      <p:sp>
        <p:nvSpPr>
          <p:cNvPr id="6" name="Rounded Rectangle 16">
            <a:extLst>
              <a:ext uri="{FF2B5EF4-FFF2-40B4-BE49-F238E27FC236}">
                <a16:creationId xmlns:a16="http://schemas.microsoft.com/office/drawing/2014/main" id="{2D20F552-BC55-0922-6585-A2C873329D8C}"/>
              </a:ext>
            </a:extLst>
          </p:cNvPr>
          <p:cNvSpPr/>
          <p:nvPr/>
        </p:nvSpPr>
        <p:spPr>
          <a:xfrm rot="9232349">
            <a:off x="8839547" y="-1967814"/>
            <a:ext cx="616302" cy="3467787"/>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16">
            <a:extLst>
              <a:ext uri="{FF2B5EF4-FFF2-40B4-BE49-F238E27FC236}">
                <a16:creationId xmlns:a16="http://schemas.microsoft.com/office/drawing/2014/main" id="{D84CACDE-7AA4-6EF0-974A-C3D36853976D}"/>
              </a:ext>
            </a:extLst>
          </p:cNvPr>
          <p:cNvSpPr/>
          <p:nvPr/>
        </p:nvSpPr>
        <p:spPr>
          <a:xfrm rot="5400000">
            <a:off x="3738862" y="-3160143"/>
            <a:ext cx="2057743" cy="9237283"/>
          </a:xfrm>
          <a:prstGeom prst="roundRect">
            <a:avLst>
              <a:gd name="adj" fmla="val 42497"/>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3F7DB0F-4586-00E4-042A-B9D561C40C1F}"/>
              </a:ext>
            </a:extLst>
          </p:cNvPr>
          <p:cNvSpPr txBox="1"/>
          <p:nvPr/>
        </p:nvSpPr>
        <p:spPr>
          <a:xfrm>
            <a:off x="634326" y="796778"/>
            <a:ext cx="8266814" cy="1323439"/>
          </a:xfrm>
          <a:prstGeom prst="rect">
            <a:avLst/>
          </a:prstGeom>
          <a:noFill/>
        </p:spPr>
        <p:txBody>
          <a:bodyPr wrap="square">
            <a:spAutoFit/>
          </a:bodyPr>
          <a:lstStyle/>
          <a:p>
            <a:pPr algn="ctr"/>
            <a:r>
              <a:rPr lang="cy-GB" sz="40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Sut gall cymuned yr ysgol helpu myfyrwyr i ‘wneud sŵn’?</a:t>
            </a:r>
            <a:r>
              <a:rPr lang="cy-GB" sz="1800" b="1" dirty="0">
                <a:effectLst/>
                <a:latin typeface="Cera Pro" panose="00000500000000000000" pitchFamily="50" charset="0"/>
                <a:ea typeface="Calibri" panose="020F0502020204030204" pitchFamily="34" charset="0"/>
                <a:cs typeface="Arial" panose="020B0604020202020204" pitchFamily="34" charset="0"/>
              </a:rPr>
              <a:t> </a:t>
            </a:r>
            <a:endParaRPr lang="en-US" sz="4000" b="1" dirty="0">
              <a:solidFill>
                <a:schemeClr val="bg1"/>
              </a:solidFill>
              <a:latin typeface="Cera Round Pro" panose="00000500000000000000" pitchFamily="50" charset="0"/>
              <a:cs typeface="Arial" panose="020B0604020202020204" pitchFamily="34" charset="0"/>
            </a:endParaRPr>
          </a:p>
        </p:txBody>
      </p:sp>
      <p:sp>
        <p:nvSpPr>
          <p:cNvPr id="2" name="TextBox 1">
            <a:extLst>
              <a:ext uri="{FF2B5EF4-FFF2-40B4-BE49-F238E27FC236}">
                <a16:creationId xmlns:a16="http://schemas.microsoft.com/office/drawing/2014/main" id="{EB4A7CCB-912F-168D-4460-44826FAD733C}"/>
              </a:ext>
            </a:extLst>
          </p:cNvPr>
          <p:cNvSpPr txBox="1"/>
          <p:nvPr/>
        </p:nvSpPr>
        <p:spPr>
          <a:xfrm>
            <a:off x="3773419" y="3763684"/>
            <a:ext cx="8266814" cy="830997"/>
          </a:xfrm>
          <a:prstGeom prst="rect">
            <a:avLst/>
          </a:prstGeom>
          <a:noFill/>
        </p:spPr>
        <p:txBody>
          <a:bodyPr wrap="square">
            <a:spAutoFit/>
          </a:bodyPr>
          <a:lstStyle/>
          <a:p>
            <a:pPr algn="ctr"/>
            <a:r>
              <a:rPr lang="cy-GB" sz="48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Trafodaeth Grŵp</a:t>
            </a:r>
            <a:endParaRPr lang="en-US" sz="48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7059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 name="Picture 1" descr="A poster of a person talking to another person&#10;&#10;Description automatically generated">
            <a:extLst>
              <a:ext uri="{FF2B5EF4-FFF2-40B4-BE49-F238E27FC236}">
                <a16:creationId xmlns:a16="http://schemas.microsoft.com/office/drawing/2014/main" id="{D8BE3440-750B-D291-33D6-96CD132E3E48}"/>
              </a:ext>
            </a:extLst>
          </p:cNvPr>
          <p:cNvPicPr>
            <a:picLocks noChangeAspect="1"/>
          </p:cNvPicPr>
          <p:nvPr/>
        </p:nvPicPr>
        <p:blipFill rotWithShape="1">
          <a:blip r:embed="rId2"/>
          <a:srcRect l="58333" r="34271" b="65741"/>
          <a:stretch/>
        </p:blipFill>
        <p:spPr>
          <a:xfrm>
            <a:off x="10960100" y="0"/>
            <a:ext cx="1231900" cy="3209881"/>
          </a:xfrm>
          <a:prstGeom prst="rect">
            <a:avLst/>
          </a:prstGeom>
        </p:spPr>
      </p:pic>
      <p:pic>
        <p:nvPicPr>
          <p:cNvPr id="3" name="Picture 2" descr="A poster of a person talking to another person&#10;&#10;Description automatically generated">
            <a:extLst>
              <a:ext uri="{FF2B5EF4-FFF2-40B4-BE49-F238E27FC236}">
                <a16:creationId xmlns:a16="http://schemas.microsoft.com/office/drawing/2014/main" id="{07D3CDB8-3689-F14E-7564-7378705697AB}"/>
              </a:ext>
            </a:extLst>
          </p:cNvPr>
          <p:cNvPicPr>
            <a:picLocks noChangeAspect="1"/>
          </p:cNvPicPr>
          <p:nvPr/>
        </p:nvPicPr>
        <p:blipFill rotWithShape="1">
          <a:blip r:embed="rId2"/>
          <a:srcRect t="77407" r="85833"/>
          <a:stretch/>
        </p:blipFill>
        <p:spPr>
          <a:xfrm rot="5400000">
            <a:off x="-88900" y="88900"/>
            <a:ext cx="1727200" cy="1549400"/>
          </a:xfrm>
          <a:prstGeom prst="rect">
            <a:avLst/>
          </a:prstGeom>
        </p:spPr>
      </p:pic>
      <p:sp>
        <p:nvSpPr>
          <p:cNvPr id="12" name="Rounded Rectangle 16">
            <a:extLst>
              <a:ext uri="{FF2B5EF4-FFF2-40B4-BE49-F238E27FC236}">
                <a16:creationId xmlns:a16="http://schemas.microsoft.com/office/drawing/2014/main" id="{07057DF8-0FF8-7B9B-A101-1F8ADB69625A}"/>
              </a:ext>
            </a:extLst>
          </p:cNvPr>
          <p:cNvSpPr/>
          <p:nvPr/>
        </p:nvSpPr>
        <p:spPr>
          <a:xfrm rot="5400000">
            <a:off x="5239676" y="3913410"/>
            <a:ext cx="866522" cy="3349256"/>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6">
            <a:extLst>
              <a:ext uri="{FF2B5EF4-FFF2-40B4-BE49-F238E27FC236}">
                <a16:creationId xmlns:a16="http://schemas.microsoft.com/office/drawing/2014/main" id="{C61F931C-8543-FFB0-0380-3BB5DF6753E0}"/>
              </a:ext>
            </a:extLst>
          </p:cNvPr>
          <p:cNvSpPr/>
          <p:nvPr/>
        </p:nvSpPr>
        <p:spPr>
          <a:xfrm rot="5400000">
            <a:off x="8981149" y="3913410"/>
            <a:ext cx="866522" cy="3349256"/>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6">
            <a:extLst>
              <a:ext uri="{FF2B5EF4-FFF2-40B4-BE49-F238E27FC236}">
                <a16:creationId xmlns:a16="http://schemas.microsoft.com/office/drawing/2014/main" id="{17F49C65-A38F-7513-ABE7-251C26EF9E0D}"/>
              </a:ext>
            </a:extLst>
          </p:cNvPr>
          <p:cNvSpPr/>
          <p:nvPr/>
        </p:nvSpPr>
        <p:spPr>
          <a:xfrm rot="5400000">
            <a:off x="1546284" y="3913410"/>
            <a:ext cx="866522" cy="3349256"/>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E623857-C552-3988-EBAB-BDA255F9CDA7}"/>
              </a:ext>
            </a:extLst>
          </p:cNvPr>
          <p:cNvSpPr txBox="1"/>
          <p:nvPr/>
        </p:nvSpPr>
        <p:spPr>
          <a:xfrm>
            <a:off x="549007" y="5189865"/>
            <a:ext cx="2861075" cy="836241"/>
          </a:xfrm>
          <a:prstGeom prst="rect">
            <a:avLst/>
          </a:prstGeom>
          <a:noFill/>
        </p:spPr>
        <p:txBody>
          <a:bodyPr wrap="square" rtlCol="0">
            <a:spAutoFit/>
          </a:bodyPr>
          <a:lstStyle/>
          <a:p>
            <a:pPr algn="ctr"/>
            <a:r>
              <a:rPr lang="cy-GB" sz="24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Enw’r aelod o staff yma </a:t>
            </a:r>
            <a:endParaRPr lang="en-US" sz="2400" b="1" dirty="0">
              <a:solidFill>
                <a:schemeClr val="bg1"/>
              </a:solidFill>
              <a:latin typeface="Cera Round Pro" panose="00000500000000000000" pitchFamily="50" charset="0"/>
              <a:cs typeface="Arial" panose="020B0604020202020204" pitchFamily="34" charset="0"/>
            </a:endParaRPr>
          </a:p>
        </p:txBody>
      </p:sp>
      <p:sp>
        <p:nvSpPr>
          <p:cNvPr id="15" name="TextBox 14">
            <a:extLst>
              <a:ext uri="{FF2B5EF4-FFF2-40B4-BE49-F238E27FC236}">
                <a16:creationId xmlns:a16="http://schemas.microsoft.com/office/drawing/2014/main" id="{F68BBC65-AB42-01A3-9C94-136A1549D0DD}"/>
              </a:ext>
            </a:extLst>
          </p:cNvPr>
          <p:cNvSpPr txBox="1"/>
          <p:nvPr/>
        </p:nvSpPr>
        <p:spPr>
          <a:xfrm>
            <a:off x="7987825" y="5154777"/>
            <a:ext cx="2853170" cy="830997"/>
          </a:xfrm>
          <a:prstGeom prst="rect">
            <a:avLst/>
          </a:prstGeom>
          <a:noFill/>
        </p:spPr>
        <p:txBody>
          <a:bodyPr wrap="square" rtlCol="0">
            <a:spAutoFit/>
          </a:bodyPr>
          <a:lstStyle/>
          <a:p>
            <a:pPr algn="ctr"/>
            <a:r>
              <a:rPr lang="cy-GB" sz="2400" b="1" dirty="0">
                <a:solidFill>
                  <a:schemeClr val="bg1"/>
                </a:solidFill>
                <a:latin typeface="Cera Pro" panose="00000500000000000000" pitchFamily="50" charset="0"/>
                <a:ea typeface="Calibri" panose="020F0502020204030204" pitchFamily="34" charset="0"/>
                <a:cs typeface="Arial" panose="020B0604020202020204" pitchFamily="34" charset="0"/>
              </a:rPr>
              <a:t>Enw’r aelod o staff yma </a:t>
            </a:r>
            <a:endParaRPr lang="en-US" sz="2400" b="1" dirty="0">
              <a:solidFill>
                <a:schemeClr val="bg1"/>
              </a:solidFill>
              <a:latin typeface="Cera Round Pro" panose="00000500000000000000" pitchFamily="50" charset="0"/>
              <a:cs typeface="Arial" panose="020B0604020202020204" pitchFamily="34" charset="0"/>
            </a:endParaRPr>
          </a:p>
        </p:txBody>
      </p:sp>
      <p:sp>
        <p:nvSpPr>
          <p:cNvPr id="16" name="TextBox 15">
            <a:extLst>
              <a:ext uri="{FF2B5EF4-FFF2-40B4-BE49-F238E27FC236}">
                <a16:creationId xmlns:a16="http://schemas.microsoft.com/office/drawing/2014/main" id="{AE59F194-575C-E97D-A25C-41F3C3CD31E1}"/>
              </a:ext>
            </a:extLst>
          </p:cNvPr>
          <p:cNvSpPr txBox="1"/>
          <p:nvPr/>
        </p:nvSpPr>
        <p:spPr>
          <a:xfrm>
            <a:off x="4246352" y="5172539"/>
            <a:ext cx="2853170" cy="830997"/>
          </a:xfrm>
          <a:prstGeom prst="rect">
            <a:avLst/>
          </a:prstGeom>
          <a:noFill/>
        </p:spPr>
        <p:txBody>
          <a:bodyPr wrap="square" rtlCol="0">
            <a:spAutoFit/>
          </a:bodyPr>
          <a:lstStyle/>
          <a:p>
            <a:pPr algn="ctr"/>
            <a:r>
              <a:rPr lang="cy-GB" sz="24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Enw’r aelod o staff yma </a:t>
            </a:r>
            <a:endParaRPr lang="en-US" sz="2400" b="1" dirty="0">
              <a:solidFill>
                <a:schemeClr val="bg1"/>
              </a:solidFill>
              <a:latin typeface="Cera Round Pro" panose="00000500000000000000" pitchFamily="50" charset="0"/>
              <a:cs typeface="Arial" panose="020B0604020202020204" pitchFamily="34" charset="0"/>
            </a:endParaRPr>
          </a:p>
        </p:txBody>
      </p:sp>
      <p:sp>
        <p:nvSpPr>
          <p:cNvPr id="18" name="Rectangle 17">
            <a:extLst>
              <a:ext uri="{FF2B5EF4-FFF2-40B4-BE49-F238E27FC236}">
                <a16:creationId xmlns:a16="http://schemas.microsoft.com/office/drawing/2014/main" id="{59D80DA7-054F-220A-D0D0-4244663E9C7C}"/>
              </a:ext>
            </a:extLst>
          </p:cNvPr>
          <p:cNvSpPr/>
          <p:nvPr/>
        </p:nvSpPr>
        <p:spPr>
          <a:xfrm>
            <a:off x="849330" y="2254582"/>
            <a:ext cx="2383148" cy="2421725"/>
          </a:xfrm>
          <a:prstGeom prst="rect">
            <a:avLst/>
          </a:prstGeom>
          <a:solidFill>
            <a:srgbClr val="8857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9E0BDAD-A708-A301-A941-B5B9713B3649}"/>
              </a:ext>
            </a:extLst>
          </p:cNvPr>
          <p:cNvSpPr/>
          <p:nvPr/>
        </p:nvSpPr>
        <p:spPr>
          <a:xfrm>
            <a:off x="4481363" y="2255237"/>
            <a:ext cx="2383148" cy="2421725"/>
          </a:xfrm>
          <a:prstGeom prst="rect">
            <a:avLst/>
          </a:prstGeom>
          <a:solidFill>
            <a:srgbClr val="8857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940CCB2-647F-8CC0-8815-C32CD296EB17}"/>
              </a:ext>
            </a:extLst>
          </p:cNvPr>
          <p:cNvSpPr/>
          <p:nvPr/>
        </p:nvSpPr>
        <p:spPr>
          <a:xfrm>
            <a:off x="8145582" y="2271387"/>
            <a:ext cx="2383148" cy="2421725"/>
          </a:xfrm>
          <a:prstGeom prst="rect">
            <a:avLst/>
          </a:prstGeom>
          <a:solidFill>
            <a:srgbClr val="8857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egaphone with solid fill">
            <a:extLst>
              <a:ext uri="{FF2B5EF4-FFF2-40B4-BE49-F238E27FC236}">
                <a16:creationId xmlns:a16="http://schemas.microsoft.com/office/drawing/2014/main" id="{D2ABFBDD-C2AA-A749-73FC-7639A7DA2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4907" y="1798037"/>
            <a:ext cx="914400" cy="914400"/>
          </a:xfrm>
          <a:prstGeom prst="rect">
            <a:avLst/>
          </a:prstGeom>
        </p:spPr>
      </p:pic>
      <p:pic>
        <p:nvPicPr>
          <p:cNvPr id="8" name="Graphic 7" descr="Megaphone with solid fill">
            <a:extLst>
              <a:ext uri="{FF2B5EF4-FFF2-40B4-BE49-F238E27FC236}">
                <a16:creationId xmlns:a16="http://schemas.microsoft.com/office/drawing/2014/main" id="{8ABCB146-66AC-7B19-7E93-FBC994FD57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5003" y="1798037"/>
            <a:ext cx="914400" cy="914400"/>
          </a:xfrm>
          <a:prstGeom prst="rect">
            <a:avLst/>
          </a:prstGeom>
        </p:spPr>
      </p:pic>
      <p:pic>
        <p:nvPicPr>
          <p:cNvPr id="10" name="Graphic 9" descr="Megaphone with solid fill">
            <a:extLst>
              <a:ext uri="{FF2B5EF4-FFF2-40B4-BE49-F238E27FC236}">
                <a16:creationId xmlns:a16="http://schemas.microsoft.com/office/drawing/2014/main" id="{AD436E7C-F443-89C2-F6E6-87BBF0B7B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807" y="1814187"/>
            <a:ext cx="914400" cy="914400"/>
          </a:xfrm>
          <a:prstGeom prst="rect">
            <a:avLst/>
          </a:prstGeom>
        </p:spPr>
      </p:pic>
      <p:sp>
        <p:nvSpPr>
          <p:cNvPr id="22" name="TextBox 21">
            <a:extLst>
              <a:ext uri="{FF2B5EF4-FFF2-40B4-BE49-F238E27FC236}">
                <a16:creationId xmlns:a16="http://schemas.microsoft.com/office/drawing/2014/main" id="{FB1C7044-1C38-331D-DF8E-D35CDC8361BF}"/>
              </a:ext>
            </a:extLst>
          </p:cNvPr>
          <p:cNvSpPr txBox="1"/>
          <p:nvPr/>
        </p:nvSpPr>
        <p:spPr>
          <a:xfrm>
            <a:off x="692150" y="794627"/>
            <a:ext cx="10807700" cy="707886"/>
          </a:xfrm>
          <a:prstGeom prst="rect">
            <a:avLst/>
          </a:prstGeom>
          <a:noFill/>
        </p:spPr>
        <p:txBody>
          <a:bodyPr wrap="square">
            <a:spAutoFit/>
          </a:bodyPr>
          <a:lstStyle/>
          <a:p>
            <a:pPr algn="ctr"/>
            <a:r>
              <a:rPr lang="cy-GB" sz="40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At bwy allwch chi droi i siarad yn yr ysgol?</a:t>
            </a:r>
            <a:endParaRPr lang="en-US" sz="40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42625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6" name="Picture 5" descr="A blue and purple background with white text&#10;&#10;Description automatically generated">
            <a:extLst>
              <a:ext uri="{FF2B5EF4-FFF2-40B4-BE49-F238E27FC236}">
                <a16:creationId xmlns:a16="http://schemas.microsoft.com/office/drawing/2014/main" id="{313CC711-F55A-8EF0-8454-68390AF7ACD4}"/>
              </a:ext>
            </a:extLst>
          </p:cNvPr>
          <p:cNvPicPr>
            <a:picLocks noChangeAspect="1"/>
          </p:cNvPicPr>
          <p:nvPr/>
        </p:nvPicPr>
        <p:blipFill rotWithShape="1">
          <a:blip r:embed="rId2"/>
          <a:srcRect l="86210"/>
          <a:stretch/>
        </p:blipFill>
        <p:spPr>
          <a:xfrm>
            <a:off x="10750121" y="0"/>
            <a:ext cx="2837253" cy="6858000"/>
          </a:xfrm>
          <a:prstGeom prst="rect">
            <a:avLst/>
          </a:prstGeom>
        </p:spPr>
      </p:pic>
      <p:pic>
        <p:nvPicPr>
          <p:cNvPr id="7" name="Picture 6" descr="A blue and purple background with white text&#10;&#10;Description automatically generated">
            <a:extLst>
              <a:ext uri="{FF2B5EF4-FFF2-40B4-BE49-F238E27FC236}">
                <a16:creationId xmlns:a16="http://schemas.microsoft.com/office/drawing/2014/main" id="{19899C90-C458-3164-1E0C-17FD382E0CFF}"/>
              </a:ext>
            </a:extLst>
          </p:cNvPr>
          <p:cNvPicPr>
            <a:picLocks noChangeAspect="1"/>
          </p:cNvPicPr>
          <p:nvPr/>
        </p:nvPicPr>
        <p:blipFill rotWithShape="1">
          <a:blip r:embed="rId2"/>
          <a:srcRect l="4211" t="-4000" r="80895" b="4000"/>
          <a:stretch/>
        </p:blipFill>
        <p:spPr>
          <a:xfrm>
            <a:off x="-2143891" y="-475277"/>
            <a:ext cx="3322349" cy="7435683"/>
          </a:xfrm>
          <a:prstGeom prst="rect">
            <a:avLst/>
          </a:prstGeom>
        </p:spPr>
      </p:pic>
      <p:pic>
        <p:nvPicPr>
          <p:cNvPr id="8" name="Picture 7" descr="A blue and purple background with white text&#10;&#10;Description automatically generated">
            <a:extLst>
              <a:ext uri="{FF2B5EF4-FFF2-40B4-BE49-F238E27FC236}">
                <a16:creationId xmlns:a16="http://schemas.microsoft.com/office/drawing/2014/main" id="{11507974-48D6-5BB1-48AE-5B75DB4F216F}"/>
              </a:ext>
            </a:extLst>
          </p:cNvPr>
          <p:cNvPicPr>
            <a:picLocks noChangeAspect="1"/>
          </p:cNvPicPr>
          <p:nvPr/>
        </p:nvPicPr>
        <p:blipFill rotWithShape="1">
          <a:blip r:embed="rId2"/>
          <a:srcRect l="20023" t="70959" r="69261" b="-1601"/>
          <a:stretch/>
        </p:blipFill>
        <p:spPr>
          <a:xfrm>
            <a:off x="744279" y="5825379"/>
            <a:ext cx="1190847" cy="1135027"/>
          </a:xfrm>
          <a:prstGeom prst="rect">
            <a:avLst/>
          </a:prstGeom>
        </p:spPr>
      </p:pic>
      <p:pic>
        <p:nvPicPr>
          <p:cNvPr id="3" name="Picture 2" descr="A blue and purple rectangular object with white text&#10;&#10;Description automatically generated">
            <a:extLst>
              <a:ext uri="{FF2B5EF4-FFF2-40B4-BE49-F238E27FC236}">
                <a16:creationId xmlns:a16="http://schemas.microsoft.com/office/drawing/2014/main" id="{E85BF68D-AD60-9B7D-74F9-3851139C4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16" y="-310718"/>
            <a:ext cx="13742632" cy="7271124"/>
          </a:xfrm>
          <a:prstGeom prst="rect">
            <a:avLst/>
          </a:prstGeom>
        </p:spPr>
      </p:pic>
    </p:spTree>
    <p:extLst>
      <p:ext uri="{BB962C8B-B14F-4D97-AF65-F5344CB8AC3E}">
        <p14:creationId xmlns:p14="http://schemas.microsoft.com/office/powerpoint/2010/main" val="92579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 name="Picture 1" descr="A poster of a person talking to another person&#10;&#10;Description automatically generated">
            <a:extLst>
              <a:ext uri="{FF2B5EF4-FFF2-40B4-BE49-F238E27FC236}">
                <a16:creationId xmlns:a16="http://schemas.microsoft.com/office/drawing/2014/main" id="{D8BE3440-750B-D291-33D6-96CD132E3E48}"/>
              </a:ext>
            </a:extLst>
          </p:cNvPr>
          <p:cNvPicPr>
            <a:picLocks noChangeAspect="1"/>
          </p:cNvPicPr>
          <p:nvPr/>
        </p:nvPicPr>
        <p:blipFill rotWithShape="1">
          <a:blip r:embed="rId3"/>
          <a:srcRect l="58333" r="34271" b="65741"/>
          <a:stretch/>
        </p:blipFill>
        <p:spPr>
          <a:xfrm>
            <a:off x="11328400" y="0"/>
            <a:ext cx="685800" cy="1786944"/>
          </a:xfrm>
          <a:prstGeom prst="rect">
            <a:avLst/>
          </a:prstGeom>
        </p:spPr>
      </p:pic>
      <p:pic>
        <p:nvPicPr>
          <p:cNvPr id="3" name="Picture 2" descr="A poster of a person talking to another person&#10;&#10;Description automatically generated">
            <a:extLst>
              <a:ext uri="{FF2B5EF4-FFF2-40B4-BE49-F238E27FC236}">
                <a16:creationId xmlns:a16="http://schemas.microsoft.com/office/drawing/2014/main" id="{07D3CDB8-3689-F14E-7564-7378705697AB}"/>
              </a:ext>
            </a:extLst>
          </p:cNvPr>
          <p:cNvPicPr>
            <a:picLocks noChangeAspect="1"/>
          </p:cNvPicPr>
          <p:nvPr/>
        </p:nvPicPr>
        <p:blipFill rotWithShape="1">
          <a:blip r:embed="rId3"/>
          <a:srcRect t="77407" r="85833"/>
          <a:stretch/>
        </p:blipFill>
        <p:spPr>
          <a:xfrm>
            <a:off x="-101600" y="5422900"/>
            <a:ext cx="1727200" cy="1549400"/>
          </a:xfrm>
          <a:prstGeom prst="rect">
            <a:avLst/>
          </a:prstGeom>
        </p:spPr>
      </p:pic>
      <p:sp>
        <p:nvSpPr>
          <p:cNvPr id="4" name="TextBox 3">
            <a:extLst>
              <a:ext uri="{FF2B5EF4-FFF2-40B4-BE49-F238E27FC236}">
                <a16:creationId xmlns:a16="http://schemas.microsoft.com/office/drawing/2014/main" id="{0BFCC819-AE2F-DBC1-0C86-6CBDF26CF2B7}"/>
              </a:ext>
            </a:extLst>
          </p:cNvPr>
          <p:cNvSpPr txBox="1"/>
          <p:nvPr/>
        </p:nvSpPr>
        <p:spPr>
          <a:xfrm>
            <a:off x="903533" y="1201536"/>
            <a:ext cx="10423034" cy="5416868"/>
          </a:xfrm>
          <a:prstGeom prst="rect">
            <a:avLst/>
          </a:prstGeom>
          <a:noFill/>
        </p:spPr>
        <p:txBody>
          <a:bodyPr wrap="square">
            <a:spAutoFit/>
          </a:bodyPr>
          <a:lstStyle/>
          <a:p>
            <a:pPr algn="ctr"/>
            <a:r>
              <a:rPr lang="cy-GB" sz="2300" dirty="0">
                <a:solidFill>
                  <a:schemeClr val="bg1"/>
                </a:solidFill>
                <a:effectLst/>
                <a:latin typeface="Cera Round Pro" panose="00000500000000000000" pitchFamily="50" charset="0"/>
                <a:ea typeface="Calibri" panose="020F0502020204030204" pitchFamily="34" charset="0"/>
                <a:cs typeface="Times New Roman" panose="02020603050405020304" pitchFamily="18" charset="0"/>
              </a:rPr>
              <a:t>Yn rhy aml, byddwn yn cadw’n dawel pan fyddwn yn gweld bwlio’n digwydd, yn dawel am y loes y mae bwlio yn ei achosi, ac yn dawel pan fyddwn yn clywed rhywun yn dweud mai ‘dim ond cellwair’ yw bwlio.</a:t>
            </a:r>
            <a:endParaRPr lang="cy-GB" sz="2300" dirty="0">
              <a:solidFill>
                <a:schemeClr val="bg1"/>
              </a:solidFill>
              <a:latin typeface="Cera Round Pro" panose="00000500000000000000" pitchFamily="50" charset="0"/>
              <a:ea typeface="Calibri" panose="020F0502020204030204" pitchFamily="34" charset="0"/>
              <a:cs typeface="Times New Roman" panose="02020603050405020304" pitchFamily="18" charset="0"/>
            </a:endParaRPr>
          </a:p>
          <a:p>
            <a:pPr algn="ctr">
              <a:spcBef>
                <a:spcPts val="1200"/>
              </a:spcBef>
              <a:spcAft>
                <a:spcPts val="1200"/>
              </a:spcAft>
            </a:pPr>
            <a:r>
              <a:rPr lang="en-GB" sz="2300" dirty="0">
                <a:solidFill>
                  <a:schemeClr val="bg1"/>
                </a:solidFill>
                <a:latin typeface="Cera Round Pro" panose="00000500000000000000" pitchFamily="50" charset="0"/>
              </a:rPr>
              <a:t> </a:t>
            </a:r>
            <a:r>
              <a:rPr lang="cy-GB" sz="2300" kern="1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Gyda’n gilydd, gallwn wneud gwahaniaeth a sefyll yn gadarn yn erbyn bwlio. </a:t>
            </a: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O fuarth yr ysgol i’r Senedd, ac o’n ffonau i’n cartrefi, dewch i ni wneud sŵn am fwlio.</a:t>
            </a:r>
          </a:p>
          <a:p>
            <a:pPr algn="ctr">
              <a:spcBef>
                <a:spcPts val="1200"/>
              </a:spcBef>
              <a:spcAft>
                <a:spcPts val="1200"/>
              </a:spcAft>
            </a:pP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Nid oes yn rhaid i bethau fod fel hyn.</a:t>
            </a:r>
          </a:p>
          <a:p>
            <a:pPr algn="ctr">
              <a:spcBef>
                <a:spcPts val="1200"/>
              </a:spcBef>
              <a:spcAft>
                <a:spcPts val="1200"/>
              </a:spcAft>
            </a:pP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Wrth gwrs, ni allwn ni hoffi pawb ac ni fyddwn yn cytuno bob amser, ond gallwn ddewis parch ac undod. </a:t>
            </a:r>
          </a:p>
          <a:p>
            <a:pPr algn="ctr">
              <a:spcBef>
                <a:spcPts val="1200"/>
              </a:spcBef>
              <a:spcAft>
                <a:spcPts val="1200"/>
              </a:spcAft>
            </a:pP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Yn ystod Wythnos Gwrth-fwlio eleni, dewch i ni ddod ynghyd i drafod beth yw ystyr bwlio i ni, sut gall cellwair droi yn rhywbeth mwy cas, a beth allwn ni ei wneud i atal bwlio.</a:t>
            </a:r>
            <a:r>
              <a:rPr lang="en-GB" sz="2300" dirty="0">
                <a:solidFill>
                  <a:schemeClr val="bg1"/>
                </a:solidFill>
                <a:latin typeface="Cera Round Pro" panose="00000500000000000000" pitchFamily="50" charset="0"/>
              </a:rPr>
              <a:t> </a:t>
            </a:r>
          </a:p>
        </p:txBody>
      </p:sp>
      <p:sp>
        <p:nvSpPr>
          <p:cNvPr id="6" name="Rounded Rectangle 16">
            <a:extLst>
              <a:ext uri="{FF2B5EF4-FFF2-40B4-BE49-F238E27FC236}">
                <a16:creationId xmlns:a16="http://schemas.microsoft.com/office/drawing/2014/main" id="{80C1295C-01D1-62CD-7F63-25FA6C498C44}"/>
              </a:ext>
            </a:extLst>
          </p:cNvPr>
          <p:cNvSpPr/>
          <p:nvPr/>
        </p:nvSpPr>
        <p:spPr>
          <a:xfrm rot="5400000">
            <a:off x="4256171" y="-4697727"/>
            <a:ext cx="858205" cy="10585498"/>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9F51CA-85CA-AEFF-EC9B-41CD9BB71E19}"/>
              </a:ext>
            </a:extLst>
          </p:cNvPr>
          <p:cNvSpPr txBox="1"/>
          <p:nvPr/>
        </p:nvSpPr>
        <p:spPr>
          <a:xfrm>
            <a:off x="-99476" y="334840"/>
            <a:ext cx="9759998" cy="523220"/>
          </a:xfrm>
          <a:prstGeom prst="rect">
            <a:avLst/>
          </a:prstGeom>
          <a:noFill/>
        </p:spPr>
        <p:txBody>
          <a:bodyPr wrap="square" lIns="91440" tIns="45720" rIns="91440" bIns="45720" anchor="t">
            <a:spAutoFit/>
          </a:bodyPr>
          <a:lstStyle/>
          <a:p>
            <a:pPr algn="ctr">
              <a:spcBef>
                <a:spcPts val="1200"/>
              </a:spcBef>
              <a:spcAft>
                <a:spcPts val="1200"/>
              </a:spcAft>
            </a:pPr>
            <a:r>
              <a:rPr lang="cy-GB" sz="2800" b="1" kern="100" dirty="0">
                <a:solidFill>
                  <a:schemeClr val="bg1"/>
                </a:solidFill>
                <a:effectLst/>
                <a:latin typeface="Cera Round Pro"/>
                <a:ea typeface="Calibri"/>
                <a:cs typeface="Times New Roman"/>
              </a:rPr>
              <a:t>Wythnos Gwrth-fwlio 2023:</a:t>
            </a:r>
            <a:r>
              <a:rPr lang="cy-GB" sz="2800" b="1" kern="100" dirty="0">
                <a:solidFill>
                  <a:schemeClr val="bg1"/>
                </a:solidFill>
                <a:latin typeface="Cera Round Pro"/>
                <a:ea typeface="Calibri"/>
                <a:cs typeface="Times New Roman"/>
              </a:rPr>
              <a:t> </a:t>
            </a:r>
            <a:r>
              <a:rPr lang="cy-GB" sz="2800" b="1" dirty="0">
                <a:solidFill>
                  <a:schemeClr val="bg1"/>
                </a:solidFill>
                <a:effectLst/>
                <a:latin typeface="Cera Round Pro"/>
                <a:ea typeface="Calibri"/>
                <a:cs typeface="Times New Roman"/>
              </a:rPr>
              <a:t>Gwnewch Sŵn Am Fwlio</a:t>
            </a:r>
            <a:endParaRPr lang="en-US" sz="2800" b="1" dirty="0">
              <a:solidFill>
                <a:schemeClr val="bg1"/>
              </a:solidFill>
              <a:latin typeface="Cera Round Pro"/>
              <a:ea typeface="Calibri"/>
              <a:cs typeface="Times New Roman"/>
            </a:endParaRPr>
          </a:p>
        </p:txBody>
      </p:sp>
    </p:spTree>
    <p:extLst>
      <p:ext uri="{BB962C8B-B14F-4D97-AF65-F5344CB8AC3E}">
        <p14:creationId xmlns:p14="http://schemas.microsoft.com/office/powerpoint/2010/main" val="71753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506367" y="-1845357"/>
            <a:ext cx="5179267" cy="11667456"/>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468862" y="1862730"/>
            <a:ext cx="9360553" cy="4647426"/>
          </a:xfrm>
          <a:prstGeom prst="rect">
            <a:avLst/>
          </a:prstGeom>
          <a:noFill/>
        </p:spPr>
        <p:txBody>
          <a:bodyPr wrap="square">
            <a:spAutoFit/>
          </a:bodyPr>
          <a:lstStyle/>
          <a:p>
            <a:pPr algn="ctr">
              <a:spcBef>
                <a:spcPts val="1200"/>
              </a:spcBef>
              <a:spcAft>
                <a:spcPts val="1200"/>
              </a:spcAft>
            </a:pP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Wyneb yn wyneb neu trwy ffôn, mae bwlio’n gwneud i bobl deimlo’n unig.</a:t>
            </a:r>
            <a:r>
              <a:rPr lang="en-GB" b="1"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A yw cadw’n dawel yn ddoeth? Wyddoch chi beth yw effaith hynny ar ein bywyd? </a:t>
            </a:r>
            <a:r>
              <a:rPr lang="en-GB" b="1"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Mynd adref yn meddwl beth yn union oedd hynny? Ai cellwair oedd hynny? Neu fwlio? </a:t>
            </a:r>
            <a:endParaRPr lang="en-GB" b="1" kern="100" dirty="0">
              <a:solidFill>
                <a:schemeClr val="bg1"/>
              </a:solidFill>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Wrth gwrs, ni fyddwn ni’n gallu hoffi pawb. Ni fyddwn yn cytuno bob amser, Ond gallwn ddewis parch ac undod. Ac os oes bwlio neu agweddau negyddol, Nid oes yn rhaid i bethau fod felly. </a:t>
            </a:r>
            <a:endParaRPr lang="en-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Ystyriwch effaith eich DM neu eich neges testun. Ystyriwch yr ôl-effeithiau, beth wnaiff ddigwydd nesaf?</a:t>
            </a:r>
            <a:r>
              <a:rPr lang="en-GB" b="1"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Gallwch gynorthwyo! Cynnig help llaw. Neu efallai mai chi fydd yr un wnaiff godi llais?</a:t>
            </a:r>
            <a:r>
              <a:rPr lang="en-GB" b="1"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Felly dewch i ni roi terfyn ar fwlio. Ystyriwch sut gallwch chi amddiffyn eraill. </a:t>
            </a:r>
            <a:r>
              <a:rPr lang="cy-GB" b="1" kern="100" dirty="0">
                <a:solidFill>
                  <a:schemeClr val="bg1"/>
                </a:solidFill>
                <a:effectLst/>
                <a:latin typeface="Cera Pro" panose="00000500000000000000" pitchFamily="50" charset="0"/>
                <a:ea typeface="Calibri" panose="020F0502020204030204" pitchFamily="34" charset="0"/>
                <a:cs typeface="Cera Pro" panose="00000500000000000000" pitchFamily="50" charset="0"/>
              </a:rPr>
              <a:t>Dewch i ni wneud sŵn a chael clywed eich llais. </a:t>
            </a:r>
            <a:endParaRPr lang="en-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Gwnewch sŵn am fwlio. </a:t>
            </a:r>
            <a:endParaRPr lang="en-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Gallwn ei stopio gyda’n gilydd.</a:t>
            </a:r>
            <a:endParaRPr lang="en-GB" b="1"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191992" y="1016344"/>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970237" y="3970296"/>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3100229" y="-2304868"/>
            <a:ext cx="1251424" cy="6752353"/>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4A1DFD-9DDB-B1C6-854C-0DFCE1EADAFB}"/>
              </a:ext>
            </a:extLst>
          </p:cNvPr>
          <p:cNvSpPr txBox="1"/>
          <p:nvPr/>
        </p:nvSpPr>
        <p:spPr>
          <a:xfrm>
            <a:off x="349764" y="668326"/>
            <a:ext cx="6688732" cy="954107"/>
          </a:xfrm>
          <a:prstGeom prst="rect">
            <a:avLst/>
          </a:prstGeom>
          <a:noFill/>
        </p:spPr>
        <p:txBody>
          <a:bodyPr wrap="square">
            <a:spAutoFit/>
          </a:bodyPr>
          <a:lstStyle/>
          <a:p>
            <a:pPr algn="ctr"/>
            <a:r>
              <a:rPr lang="cy-GB" sz="28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Wythnos Gwrth-fwlio 2023: cerdd ‘Gwnewch Sŵn’</a:t>
            </a:r>
            <a:endParaRPr lang="en-US" sz="28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157918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857E5"/>
        </a:solidFill>
        <a:effectLst/>
      </p:bgPr>
    </p:bg>
    <p:spTree>
      <p:nvGrpSpPr>
        <p:cNvPr id="1" name=""/>
        <p:cNvGrpSpPr/>
        <p:nvPr/>
      </p:nvGrpSpPr>
      <p:grpSpPr>
        <a:xfrm>
          <a:off x="0" y="0"/>
          <a:ext cx="0" cy="0"/>
          <a:chOff x="0" y="0"/>
          <a:chExt cx="0" cy="0"/>
        </a:xfrm>
      </p:grpSpPr>
      <p:sp>
        <p:nvSpPr>
          <p:cNvPr id="2" name="Rounded Rectangle 16">
            <a:extLst>
              <a:ext uri="{FF2B5EF4-FFF2-40B4-BE49-F238E27FC236}">
                <a16:creationId xmlns:a16="http://schemas.microsoft.com/office/drawing/2014/main" id="{B5CC61E0-541B-51AD-1CFA-4D1C41C36091}"/>
              </a:ext>
            </a:extLst>
          </p:cNvPr>
          <p:cNvSpPr/>
          <p:nvPr/>
        </p:nvSpPr>
        <p:spPr>
          <a:xfrm rot="9232349">
            <a:off x="8621867" y="-2375593"/>
            <a:ext cx="616302" cy="3467787"/>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Speech with solid fill">
            <a:extLst>
              <a:ext uri="{FF2B5EF4-FFF2-40B4-BE49-F238E27FC236}">
                <a16:creationId xmlns:a16="http://schemas.microsoft.com/office/drawing/2014/main" id="{6333D565-737D-48F3-C779-79BF8DA7C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167" y="-982666"/>
            <a:ext cx="12982333" cy="10161301"/>
          </a:xfrm>
          <a:prstGeom prst="rect">
            <a:avLst/>
          </a:prstGeom>
        </p:spPr>
      </p:pic>
      <p:sp>
        <p:nvSpPr>
          <p:cNvPr id="45" name="Rounded Rectangle 16">
            <a:extLst>
              <a:ext uri="{FF2B5EF4-FFF2-40B4-BE49-F238E27FC236}">
                <a16:creationId xmlns:a16="http://schemas.microsoft.com/office/drawing/2014/main" id="{D84CACDE-7AA4-6EF0-974A-C3D36853976D}"/>
              </a:ext>
            </a:extLst>
          </p:cNvPr>
          <p:cNvSpPr/>
          <p:nvPr/>
        </p:nvSpPr>
        <p:spPr>
          <a:xfrm rot="5400000">
            <a:off x="3531374" y="-1589389"/>
            <a:ext cx="945144" cy="5274020"/>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3F7DB0F-4586-00E4-042A-B9D561C40C1F}"/>
              </a:ext>
            </a:extLst>
          </p:cNvPr>
          <p:cNvSpPr txBox="1"/>
          <p:nvPr/>
        </p:nvSpPr>
        <p:spPr>
          <a:xfrm>
            <a:off x="-160127" y="789109"/>
            <a:ext cx="8266814" cy="523220"/>
          </a:xfrm>
          <a:prstGeom prst="rect">
            <a:avLst/>
          </a:prstGeom>
          <a:noFill/>
        </p:spPr>
        <p:txBody>
          <a:bodyPr wrap="square">
            <a:spAutoFit/>
          </a:bodyPr>
          <a:lstStyle/>
          <a:p>
            <a:pPr algn="ctr"/>
            <a:r>
              <a:rPr lang="cy-GB" sz="28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Cellwair a Bwlio</a:t>
            </a:r>
            <a:endParaRPr lang="en-US" sz="2800" b="1" dirty="0">
              <a:solidFill>
                <a:schemeClr val="bg1"/>
              </a:solidFill>
              <a:latin typeface="Cera Round Pro" panose="00000500000000000000" pitchFamily="50" charset="0"/>
              <a:cs typeface="Arial" panose="020B0604020202020204" pitchFamily="34" charset="0"/>
            </a:endParaRPr>
          </a:p>
        </p:txBody>
      </p:sp>
      <p:sp>
        <p:nvSpPr>
          <p:cNvPr id="4" name="Rounded Rectangle 16">
            <a:extLst>
              <a:ext uri="{FF2B5EF4-FFF2-40B4-BE49-F238E27FC236}">
                <a16:creationId xmlns:a16="http://schemas.microsoft.com/office/drawing/2014/main" id="{75210A4E-6594-FE39-E80A-E88E3B211389}"/>
              </a:ext>
            </a:extLst>
          </p:cNvPr>
          <p:cNvSpPr/>
          <p:nvPr/>
        </p:nvSpPr>
        <p:spPr>
          <a:xfrm rot="9232349">
            <a:off x="9644314" y="-2727132"/>
            <a:ext cx="1717775" cy="4678206"/>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4D4309-A294-9174-CC46-1373A8551295}"/>
              </a:ext>
            </a:extLst>
          </p:cNvPr>
          <p:cNvSpPr txBox="1"/>
          <p:nvPr/>
        </p:nvSpPr>
        <p:spPr>
          <a:xfrm>
            <a:off x="2697479" y="2217358"/>
            <a:ext cx="6797040" cy="2308324"/>
          </a:xfrm>
          <a:prstGeom prst="rect">
            <a:avLst/>
          </a:prstGeom>
          <a:noFill/>
        </p:spPr>
        <p:txBody>
          <a:bodyPr wrap="square">
            <a:spAutoFit/>
          </a:bodyPr>
          <a:lstStyle/>
          <a:p>
            <a:pPr algn="ctr"/>
            <a:r>
              <a:rPr lang="cy-GB" sz="48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Cellwair a Bwlio – </a:t>
            </a:r>
          </a:p>
          <a:p>
            <a:pPr algn="ctr"/>
            <a:r>
              <a:rPr lang="cy-GB" sz="48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Beth yw'r Gwahaniaeth?</a:t>
            </a:r>
            <a:r>
              <a:rPr lang="cy-GB" sz="4800" dirty="0">
                <a:effectLst/>
                <a:latin typeface="Cera Pro" panose="00000500000000000000" pitchFamily="50" charset="0"/>
                <a:ea typeface="Calibri" panose="020F0502020204030204" pitchFamily="34" charset="0"/>
                <a:cs typeface="Arial" panose="020B0604020202020204" pitchFamily="34" charset="0"/>
              </a:rPr>
              <a:t> </a:t>
            </a:r>
            <a:endParaRPr lang="en-US" sz="4800" b="1" dirty="0">
              <a:solidFill>
                <a:schemeClr val="bg1"/>
              </a:solidFill>
              <a:latin typeface="Cera Round Pro" panose="00000500000000000000" pitchFamily="50" charset="0"/>
              <a:cs typeface="Arial" panose="020B0604020202020204" pitchFamily="34" charset="0"/>
            </a:endParaRPr>
          </a:p>
        </p:txBody>
      </p:sp>
      <p:pic>
        <p:nvPicPr>
          <p:cNvPr id="6" name="Content Placeholder 6" descr="A blue megaphone with a black background&#10;&#10;Description automatically generated">
            <a:extLst>
              <a:ext uri="{FF2B5EF4-FFF2-40B4-BE49-F238E27FC236}">
                <a16:creationId xmlns:a16="http://schemas.microsoft.com/office/drawing/2014/main" id="{837CE5E0-8F44-77FC-437A-6D2E876C5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27425">
            <a:off x="53286" y="3517500"/>
            <a:ext cx="3703360" cy="2883667"/>
          </a:xfrm>
          <a:prstGeom prst="rect">
            <a:avLst/>
          </a:prstGeom>
        </p:spPr>
      </p:pic>
    </p:spTree>
    <p:extLst>
      <p:ext uri="{BB962C8B-B14F-4D97-AF65-F5344CB8AC3E}">
        <p14:creationId xmlns:p14="http://schemas.microsoft.com/office/powerpoint/2010/main" val="414158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69775" y="-1748457"/>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351207" y="2670392"/>
            <a:ext cx="9489585" cy="2123658"/>
          </a:xfrm>
          <a:prstGeom prst="rect">
            <a:avLst/>
          </a:prstGeom>
          <a:noFill/>
        </p:spPr>
        <p:txBody>
          <a:bodyPr wrap="square">
            <a:spAutoFit/>
          </a:bodyPr>
          <a:lstStyle/>
          <a:p>
            <a:pPr algn="ctr"/>
            <a:r>
              <a:rPr lang="cy-GB" sz="44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Cyfnewid sylwadau pryfoclyd </a:t>
            </a:r>
            <a:r>
              <a:rPr lang="cy-GB" sz="4400" dirty="0">
                <a:solidFill>
                  <a:schemeClr val="bg1"/>
                </a:solidFill>
                <a:latin typeface="Cera Round Pro" panose="00000500000000000000" pitchFamily="50" charset="0"/>
                <a:ea typeface="Calibri" panose="020F0502020204030204" pitchFamily="34" charset="0"/>
                <a:cs typeface="Cera Pro" panose="00000500000000000000" pitchFamily="50" charset="0"/>
              </a:rPr>
              <a:t>mewn ffordd</a:t>
            </a:r>
            <a:r>
              <a:rPr lang="cy-GB" sz="44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 chwareus a chyfeillgar</a:t>
            </a:r>
            <a:r>
              <a:rPr lang="cy-GB" sz="4400" b="1"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a:t>
            </a:r>
            <a:endParaRPr lang="en-US" sz="4400" dirty="0">
              <a:solidFill>
                <a:schemeClr val="bg1"/>
              </a:solidFill>
              <a:latin typeface="Cera Round Pro" panose="00000500000000000000" pitchFamily="50"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301428" y="1125608"/>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497106" y="3366655"/>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4053021" y="-1423644"/>
            <a:ext cx="945144" cy="5274020"/>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326657" y="905375"/>
            <a:ext cx="8266814" cy="584775"/>
          </a:xfrm>
          <a:prstGeom prst="rect">
            <a:avLst/>
          </a:prstGeom>
          <a:noFill/>
        </p:spPr>
        <p:txBody>
          <a:bodyPr wrap="square">
            <a:spAutoFit/>
          </a:bodyPr>
          <a:lstStyle/>
          <a:p>
            <a:pPr algn="ctr"/>
            <a:r>
              <a:rPr lang="cy-GB" sz="32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BETH YW CELLWAIR?</a:t>
            </a:r>
            <a:endParaRPr lang="en-US" sz="32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140101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69773" y="-1748457"/>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612247" y="1773189"/>
            <a:ext cx="8967505" cy="3539430"/>
          </a:xfrm>
          <a:prstGeom prst="rect">
            <a:avLst/>
          </a:prstGeom>
          <a:noFill/>
        </p:spPr>
        <p:txBody>
          <a:bodyPr wrap="square">
            <a:spAutoFit/>
          </a:bodyPr>
          <a:lstStyle/>
          <a:p>
            <a:pPr algn="ctr"/>
            <a:r>
              <a:rPr lang="cy-GB" sz="32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Unigolyn neu grŵp yn cael ei </a:t>
            </a:r>
            <a:r>
              <a:rPr lang="cy-GB" sz="32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niweidio’n fwriadol dro ar ôl tro</a:t>
            </a:r>
            <a:r>
              <a:rPr lang="cy-GB" sz="32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 gan unigolyn neu grŵp arall, pan fydd y berthynas yn cynnwys anghydbwysedd grym. Gall bwlio fod yn gorfforol, yn eiriol neu’n seicolegol.</a:t>
            </a:r>
            <a:r>
              <a:rPr lang="en-GB" sz="3200" dirty="0">
                <a:solidFill>
                  <a:schemeClr val="bg1"/>
                </a:solidFill>
                <a:latin typeface="Cera Round Pro" panose="00000500000000000000" pitchFamily="50" charset="0"/>
              </a:rPr>
              <a:t> </a:t>
            </a:r>
          </a:p>
          <a:p>
            <a:pPr algn="ctr"/>
            <a:endParaRPr lang="en-GB" sz="3200" dirty="0">
              <a:solidFill>
                <a:schemeClr val="bg1"/>
              </a:solidFill>
              <a:latin typeface="Cera Round Pro" panose="00000500000000000000" pitchFamily="50" charset="0"/>
            </a:endParaRPr>
          </a:p>
          <a:p>
            <a:pPr algn="ctr"/>
            <a:r>
              <a:rPr lang="cy-GB" sz="32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Gall ddigwydd wyneb yn wyneb neu ar-lein.</a:t>
            </a:r>
            <a:endParaRPr lang="en-US" sz="3200" dirty="0">
              <a:solidFill>
                <a:schemeClr val="bg1"/>
              </a:solidFill>
              <a:latin typeface="Cera Round Pro" panose="00000500000000000000" pitchFamily="50"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191992" y="1016344"/>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624555" y="3542904"/>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4135338" y="-1484311"/>
            <a:ext cx="945144" cy="5274020"/>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4A1DFD-9DDB-B1C6-854C-0DFCE1EADAFB}"/>
              </a:ext>
            </a:extLst>
          </p:cNvPr>
          <p:cNvSpPr txBox="1"/>
          <p:nvPr/>
        </p:nvSpPr>
        <p:spPr>
          <a:xfrm>
            <a:off x="349763" y="853182"/>
            <a:ext cx="8266814" cy="584775"/>
          </a:xfrm>
          <a:prstGeom prst="rect">
            <a:avLst/>
          </a:prstGeom>
          <a:noFill/>
        </p:spPr>
        <p:txBody>
          <a:bodyPr wrap="square">
            <a:spAutoFit/>
          </a:bodyPr>
          <a:lstStyle/>
          <a:p>
            <a:pPr algn="ctr"/>
            <a:r>
              <a:rPr lang="cy-GB" sz="32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BETH YW BWLIO?</a:t>
            </a:r>
            <a:endParaRPr lang="en-US" sz="32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12539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 name="Picture 1" descr="A poster of a person talking to another person&#10;&#10;Description automatically generated">
            <a:extLst>
              <a:ext uri="{FF2B5EF4-FFF2-40B4-BE49-F238E27FC236}">
                <a16:creationId xmlns:a16="http://schemas.microsoft.com/office/drawing/2014/main" id="{D8BE3440-750B-D291-33D6-96CD132E3E48}"/>
              </a:ext>
            </a:extLst>
          </p:cNvPr>
          <p:cNvPicPr>
            <a:picLocks noChangeAspect="1"/>
          </p:cNvPicPr>
          <p:nvPr/>
        </p:nvPicPr>
        <p:blipFill rotWithShape="1">
          <a:blip r:embed="rId2"/>
          <a:srcRect l="58333" r="34271" b="65741"/>
          <a:stretch/>
        </p:blipFill>
        <p:spPr>
          <a:xfrm>
            <a:off x="10807700" y="0"/>
            <a:ext cx="1206500" cy="3143698"/>
          </a:xfrm>
          <a:prstGeom prst="rect">
            <a:avLst/>
          </a:prstGeom>
        </p:spPr>
      </p:pic>
      <p:pic>
        <p:nvPicPr>
          <p:cNvPr id="10" name="Picture 9" descr="A poster of a person talking to another person&#10;&#10;Description automatically generated">
            <a:extLst>
              <a:ext uri="{FF2B5EF4-FFF2-40B4-BE49-F238E27FC236}">
                <a16:creationId xmlns:a16="http://schemas.microsoft.com/office/drawing/2014/main" id="{BB1F9544-0896-3769-295B-0C9D6B1E1EEC}"/>
              </a:ext>
            </a:extLst>
          </p:cNvPr>
          <p:cNvPicPr>
            <a:picLocks noChangeAspect="1"/>
          </p:cNvPicPr>
          <p:nvPr/>
        </p:nvPicPr>
        <p:blipFill rotWithShape="1">
          <a:blip r:embed="rId2"/>
          <a:srcRect t="77407" r="85833"/>
          <a:stretch/>
        </p:blipFill>
        <p:spPr>
          <a:xfrm rot="5400000">
            <a:off x="-88900" y="88900"/>
            <a:ext cx="1727200" cy="1549400"/>
          </a:xfrm>
          <a:prstGeom prst="rect">
            <a:avLst/>
          </a:prstGeom>
        </p:spPr>
      </p:pic>
      <p:pic>
        <p:nvPicPr>
          <p:cNvPr id="5" name="Graphic 4" descr="Speech with solid fill">
            <a:extLst>
              <a:ext uri="{FF2B5EF4-FFF2-40B4-BE49-F238E27FC236}">
                <a16:creationId xmlns:a16="http://schemas.microsoft.com/office/drawing/2014/main" id="{D45BA84F-41E1-752B-518D-750B857329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80" y="-880298"/>
            <a:ext cx="12982333" cy="10161301"/>
          </a:xfrm>
          <a:prstGeom prst="rect">
            <a:avLst/>
          </a:prstGeom>
        </p:spPr>
      </p:pic>
      <p:sp>
        <p:nvSpPr>
          <p:cNvPr id="3" name="TextBox 2">
            <a:extLst>
              <a:ext uri="{FF2B5EF4-FFF2-40B4-BE49-F238E27FC236}">
                <a16:creationId xmlns:a16="http://schemas.microsoft.com/office/drawing/2014/main" id="{629B5DEA-2B9E-2492-E699-017209B18978}"/>
              </a:ext>
            </a:extLst>
          </p:cNvPr>
          <p:cNvSpPr txBox="1"/>
          <p:nvPr/>
        </p:nvSpPr>
        <p:spPr>
          <a:xfrm>
            <a:off x="1909539" y="1914712"/>
            <a:ext cx="8898161" cy="2123658"/>
          </a:xfrm>
          <a:prstGeom prst="rect">
            <a:avLst/>
          </a:prstGeom>
          <a:noFill/>
        </p:spPr>
        <p:txBody>
          <a:bodyPr wrap="square" rtlCol="0">
            <a:spAutoFit/>
          </a:bodyPr>
          <a:lstStyle/>
          <a:p>
            <a:pPr>
              <a:spcBef>
                <a:spcPts val="1200"/>
              </a:spcBef>
              <a:spcAft>
                <a:spcPts val="1200"/>
              </a:spcAft>
            </a:pPr>
            <a:r>
              <a:rPr lang="cy-GB" sz="4400" b="1" kern="100" dirty="0">
                <a:solidFill>
                  <a:schemeClr val="bg1"/>
                </a:solidFill>
                <a:latin typeface="Cera Pro" panose="00000500000000000000" pitchFamily="50" charset="0"/>
                <a:ea typeface="Calibri" panose="020F0502020204030204" pitchFamily="34" charset="0"/>
                <a:cs typeface="Arial" panose="020B0604020202020204" pitchFamily="34" charset="0"/>
              </a:rPr>
              <a:t>Beth yw cellwair? Mae’n dibynnu ar y ffordd rydych yn cyfleu rhywbeth, a’r cyd-destun</a:t>
            </a:r>
            <a:endParaRPr lang="en-GB" sz="4400"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62A15A-ADCE-3E1B-4819-DD0F10742836}"/>
              </a:ext>
            </a:extLst>
          </p:cNvPr>
          <p:cNvSpPr txBox="1"/>
          <p:nvPr/>
        </p:nvSpPr>
        <p:spPr>
          <a:xfrm>
            <a:off x="409457" y="863600"/>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9" name="TextBox 8">
            <a:extLst>
              <a:ext uri="{FF2B5EF4-FFF2-40B4-BE49-F238E27FC236}">
                <a16:creationId xmlns:a16="http://schemas.microsoft.com/office/drawing/2014/main" id="{1A1BFDBB-4BCA-332B-FBF9-CDF702087A18}"/>
              </a:ext>
            </a:extLst>
          </p:cNvPr>
          <p:cNvSpPr txBox="1"/>
          <p:nvPr/>
        </p:nvSpPr>
        <p:spPr>
          <a:xfrm rot="10800000">
            <a:off x="9423283" y="1919383"/>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13" name="TextBox 12">
            <a:extLst>
              <a:ext uri="{FF2B5EF4-FFF2-40B4-BE49-F238E27FC236}">
                <a16:creationId xmlns:a16="http://schemas.microsoft.com/office/drawing/2014/main" id="{78258068-AA0A-B596-35BD-6A8138CC0023}"/>
              </a:ext>
            </a:extLst>
          </p:cNvPr>
          <p:cNvSpPr txBox="1"/>
          <p:nvPr/>
        </p:nvSpPr>
        <p:spPr>
          <a:xfrm>
            <a:off x="5465263" y="4654683"/>
            <a:ext cx="6795368" cy="584775"/>
          </a:xfrm>
          <a:prstGeom prst="rect">
            <a:avLst/>
          </a:prstGeom>
          <a:noFill/>
        </p:spPr>
        <p:txBody>
          <a:bodyPr wrap="square">
            <a:spAutoFit/>
          </a:bodyPr>
          <a:lstStyle/>
          <a:p>
            <a:r>
              <a:rPr lang="cy-GB" sz="3200"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 un o aelodau ifanc ABA</a:t>
            </a:r>
            <a:endParaRPr lang="en-GB" sz="3200" dirty="0"/>
          </a:p>
        </p:txBody>
      </p:sp>
    </p:spTree>
    <p:extLst>
      <p:ext uri="{BB962C8B-B14F-4D97-AF65-F5344CB8AC3E}">
        <p14:creationId xmlns:p14="http://schemas.microsoft.com/office/powerpoint/2010/main" val="319109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45426" y="-2458652"/>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AE2FB3B-9249-4ABD-0416-27A825764588}"/>
              </a:ext>
            </a:extLst>
          </p:cNvPr>
          <p:cNvSpPr txBox="1"/>
          <p:nvPr/>
        </p:nvSpPr>
        <p:spPr>
          <a:xfrm>
            <a:off x="612595" y="124891"/>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10012878" y="1098875"/>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4403313" y="1028957"/>
            <a:ext cx="1446550" cy="8335447"/>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4A1DFD-9DDB-B1C6-854C-0DFCE1EADAFB}"/>
              </a:ext>
            </a:extLst>
          </p:cNvPr>
          <p:cNvSpPr txBox="1"/>
          <p:nvPr/>
        </p:nvSpPr>
        <p:spPr>
          <a:xfrm>
            <a:off x="1222905" y="4787268"/>
            <a:ext cx="7807366" cy="1077218"/>
          </a:xfrm>
          <a:prstGeom prst="rect">
            <a:avLst/>
          </a:prstGeom>
          <a:noFill/>
        </p:spPr>
        <p:txBody>
          <a:bodyPr wrap="square">
            <a:spAutoFit/>
          </a:bodyPr>
          <a:lstStyle/>
          <a:p>
            <a:pPr algn="ctr"/>
            <a:r>
              <a:rPr lang="cy-GB" sz="32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A yw’n bwysig sicrhau ffiniau yn achos cellwair?</a:t>
            </a:r>
            <a:endParaRPr lang="en-US" sz="3200" b="1" dirty="0">
              <a:solidFill>
                <a:schemeClr val="bg1"/>
              </a:solidFill>
              <a:latin typeface="Cera Round Pro" panose="00000500000000000000" pitchFamily="50" charset="0"/>
              <a:cs typeface="Arial" panose="020B0604020202020204" pitchFamily="34" charset="0"/>
            </a:endParaRPr>
          </a:p>
        </p:txBody>
      </p:sp>
      <p:sp>
        <p:nvSpPr>
          <p:cNvPr id="9" name="TextBox 8">
            <a:extLst>
              <a:ext uri="{FF2B5EF4-FFF2-40B4-BE49-F238E27FC236}">
                <a16:creationId xmlns:a16="http://schemas.microsoft.com/office/drawing/2014/main" id="{7932245E-3286-66A3-E374-EFFDDF9596E4}"/>
              </a:ext>
            </a:extLst>
          </p:cNvPr>
          <p:cNvSpPr txBox="1"/>
          <p:nvPr/>
        </p:nvSpPr>
        <p:spPr>
          <a:xfrm>
            <a:off x="2072204" y="1739336"/>
            <a:ext cx="8898161" cy="1446550"/>
          </a:xfrm>
          <a:prstGeom prst="rect">
            <a:avLst/>
          </a:prstGeom>
          <a:noFill/>
        </p:spPr>
        <p:txBody>
          <a:bodyPr wrap="square" rtlCol="0">
            <a:spAutoFit/>
          </a:bodyPr>
          <a:lstStyle/>
          <a:p>
            <a:pPr>
              <a:spcBef>
                <a:spcPts val="1200"/>
              </a:spcBef>
              <a:spcAft>
                <a:spcPts val="1200"/>
              </a:spcAft>
            </a:pPr>
            <a:r>
              <a:rPr lang="cy-GB" sz="4400" b="1" i="1" dirty="0">
                <a:solidFill>
                  <a:schemeClr val="bg1"/>
                </a:solidFill>
                <a:effectLst/>
                <a:latin typeface="Cera Pro" panose="00000500000000000000" pitchFamily="50" charset="0"/>
                <a:ea typeface="Calibri" panose="020F0502020204030204" pitchFamily="34" charset="0"/>
                <a:cs typeface="Arial" panose="020B0604020202020204" pitchFamily="34" charset="0"/>
              </a:rPr>
              <a:t>Mae gan bawb ohonom ein ffiniau yn achos cellwair </a:t>
            </a:r>
            <a:endParaRPr lang="en-GB" sz="4400"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88DDE4-BDF1-A6B4-27A5-0EF14F6C0FEE}"/>
              </a:ext>
            </a:extLst>
          </p:cNvPr>
          <p:cNvSpPr txBox="1"/>
          <p:nvPr/>
        </p:nvSpPr>
        <p:spPr>
          <a:xfrm>
            <a:off x="5803648" y="3779526"/>
            <a:ext cx="6795368" cy="584775"/>
          </a:xfrm>
          <a:prstGeom prst="rect">
            <a:avLst/>
          </a:prstGeom>
          <a:noFill/>
        </p:spPr>
        <p:txBody>
          <a:bodyPr wrap="square">
            <a:spAutoFit/>
          </a:bodyPr>
          <a:lstStyle/>
          <a:p>
            <a:r>
              <a:rPr lang="cy-GB" sz="3200"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 un o aelodau ifanc ABA</a:t>
            </a:r>
            <a:endParaRPr lang="en-GB" sz="3200" dirty="0"/>
          </a:p>
        </p:txBody>
      </p:sp>
    </p:spTree>
    <p:extLst>
      <p:ext uri="{BB962C8B-B14F-4D97-AF65-F5344CB8AC3E}">
        <p14:creationId xmlns:p14="http://schemas.microsoft.com/office/powerpoint/2010/main" val="297663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445937" y="-1814995"/>
            <a:ext cx="5294686" cy="11562787"/>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4620352" y="-2919802"/>
            <a:ext cx="978429" cy="8919471"/>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842001" y="1182554"/>
            <a:ext cx="8266814" cy="584775"/>
          </a:xfrm>
          <a:prstGeom prst="rect">
            <a:avLst/>
          </a:prstGeom>
          <a:noFill/>
        </p:spPr>
        <p:txBody>
          <a:bodyPr wrap="square">
            <a:spAutoFit/>
          </a:bodyPr>
          <a:lstStyle/>
          <a:p>
            <a:pPr algn="ctr"/>
            <a:r>
              <a:rPr lang="cy-GB" sz="32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Pryd fydd ‘cellwair’ yn gyfystyr â bwlio? </a:t>
            </a:r>
            <a:endParaRPr lang="en-US" sz="3200" b="1" dirty="0">
              <a:solidFill>
                <a:schemeClr val="bg1"/>
              </a:solidFill>
              <a:latin typeface="Cera Round Pro" panose="00000500000000000000" pitchFamily="50" charset="0"/>
              <a:cs typeface="Arial" panose="020B0604020202020204" pitchFamily="34" charset="0"/>
            </a:endParaRPr>
          </a:p>
        </p:txBody>
      </p:sp>
      <p:sp>
        <p:nvSpPr>
          <p:cNvPr id="2" name="TextBox 1">
            <a:extLst>
              <a:ext uri="{FF2B5EF4-FFF2-40B4-BE49-F238E27FC236}">
                <a16:creationId xmlns:a16="http://schemas.microsoft.com/office/drawing/2014/main" id="{0970DF7D-55AB-9C1E-42B7-AB8E1A1D7A53}"/>
              </a:ext>
            </a:extLst>
          </p:cNvPr>
          <p:cNvSpPr txBox="1"/>
          <p:nvPr/>
        </p:nvSpPr>
        <p:spPr>
          <a:xfrm>
            <a:off x="1296512" y="2101768"/>
            <a:ext cx="9598974" cy="4093428"/>
          </a:xfrm>
          <a:prstGeom prst="rect">
            <a:avLst/>
          </a:prstGeom>
          <a:noFill/>
        </p:spPr>
        <p:txBody>
          <a:bodyPr wrap="square" rtlCol="0">
            <a:spAutoFit/>
          </a:bodyPr>
          <a:lstStyle/>
          <a:p>
            <a:pPr marL="342900" lvl="0" indent="-342900" algn="ctr">
              <a:spcBef>
                <a:spcPts val="1200"/>
              </a:spcBef>
              <a:spcAft>
                <a:spcPts val="1200"/>
              </a:spcAft>
              <a:buFont typeface="+mj-lt"/>
              <a:buAutoNum type="arabicPeriod"/>
              <a:tabLst>
                <a:tab pos="457200" algn="l"/>
              </a:tabLst>
            </a:pPr>
            <a:r>
              <a:rPr lang="cy-GB" sz="2000" b="1" kern="100" dirty="0">
                <a:effectLst/>
                <a:latin typeface="Cera Pro" panose="00000500000000000000" pitchFamily="50" charset="0"/>
                <a:ea typeface="Calibri" panose="020F0502020204030204" pitchFamily="34" charset="0"/>
                <a:cs typeface="Arial" panose="020B0604020202020204" pitchFamily="34" charset="0"/>
              </a:rPr>
              <a:t>Meddyliwch cyn siarad. Pe bai rhywun yn dweud yr un peth wrthych chi, a fyddai hynny’n sefyllfa ddoniol?</a:t>
            </a:r>
            <a:endParaRPr lang="en-GB" sz="2000" kern="100" dirty="0">
              <a:effectLst/>
              <a:latin typeface="Cera Pro" panose="00000500000000000000" pitchFamily="50" charset="0"/>
              <a:ea typeface="Calibri" panose="020F0502020204030204" pitchFamily="34" charset="0"/>
              <a:cs typeface="Arial" panose="020B0604020202020204" pitchFamily="34" charset="0"/>
            </a:endParaRPr>
          </a:p>
          <a:p>
            <a:pPr marL="342900" lvl="0" indent="-342900" algn="ctr">
              <a:spcBef>
                <a:spcPts val="1200"/>
              </a:spcBef>
              <a:spcAft>
                <a:spcPts val="1200"/>
              </a:spcAft>
              <a:buFont typeface="+mj-lt"/>
              <a:buAutoNum type="arabicPeriod"/>
              <a:tabLst>
                <a:tab pos="457200" algn="l"/>
              </a:tabLst>
            </a:pPr>
            <a:r>
              <a:rPr lang="cy-GB" sz="2000" b="1" kern="100" dirty="0">
                <a:effectLst/>
                <a:latin typeface="Cera Pro" panose="00000500000000000000" pitchFamily="50" charset="0"/>
                <a:ea typeface="Calibri" panose="020F0502020204030204" pitchFamily="34" charset="0"/>
                <a:cs typeface="Arial" panose="020B0604020202020204" pitchFamily="34" charset="0"/>
              </a:rPr>
              <a:t>Peidiwch â herian rhywun ar sail eu hansicrwydd, mae hynny’n hynod o annheg.</a:t>
            </a:r>
            <a:endParaRPr lang="en-GB" sz="2000" kern="100" dirty="0">
              <a:effectLst/>
              <a:latin typeface="Cera Pro" panose="00000500000000000000" pitchFamily="50" charset="0"/>
              <a:ea typeface="Calibri" panose="020F0502020204030204" pitchFamily="34" charset="0"/>
              <a:cs typeface="Arial" panose="020B0604020202020204" pitchFamily="34" charset="0"/>
            </a:endParaRPr>
          </a:p>
          <a:p>
            <a:pPr marL="342900" lvl="0" indent="-342900" algn="ctr">
              <a:spcBef>
                <a:spcPts val="1200"/>
              </a:spcBef>
              <a:spcAft>
                <a:spcPts val="1200"/>
              </a:spcAft>
              <a:buFont typeface="+mj-lt"/>
              <a:buAutoNum type="arabicPeriod"/>
              <a:tabLst>
                <a:tab pos="457200" algn="l"/>
              </a:tabLst>
            </a:pPr>
            <a:r>
              <a:rPr lang="cy-GB" sz="2000" b="1" kern="100" dirty="0">
                <a:effectLst/>
                <a:latin typeface="Cera Pro" panose="00000500000000000000" pitchFamily="50" charset="0"/>
                <a:ea typeface="Calibri" panose="020F0502020204030204" pitchFamily="34" charset="0"/>
                <a:cs typeface="Arial" panose="020B0604020202020204" pitchFamily="34" charset="0"/>
              </a:rPr>
              <a:t>Pan fydd hi’n amlwg na fydd rhywun yn mwynhau’r ‘cellwair’, dylech fod yn ymwybodol o hynny. Os na fyddant yn mwynhau hynny, STOPIWCH!</a:t>
            </a:r>
            <a:endParaRPr lang="en-GB" sz="2000" kern="100" dirty="0">
              <a:effectLst/>
              <a:latin typeface="Cera Pro" panose="00000500000000000000" pitchFamily="50" charset="0"/>
              <a:ea typeface="Calibri" panose="020F0502020204030204" pitchFamily="34" charset="0"/>
              <a:cs typeface="Arial" panose="020B0604020202020204" pitchFamily="34" charset="0"/>
            </a:endParaRPr>
          </a:p>
          <a:p>
            <a:pPr marL="342900" lvl="0" indent="-342900" algn="ctr">
              <a:spcBef>
                <a:spcPts val="1200"/>
              </a:spcBef>
              <a:spcAft>
                <a:spcPts val="1200"/>
              </a:spcAft>
              <a:buFont typeface="+mj-lt"/>
              <a:buAutoNum type="arabicPeriod"/>
              <a:tabLst>
                <a:tab pos="457200" algn="l"/>
              </a:tabLst>
            </a:pPr>
            <a:r>
              <a:rPr lang="cy-GB" sz="2000" b="1" kern="100" dirty="0">
                <a:effectLst/>
                <a:latin typeface="Cera Pro" panose="00000500000000000000" pitchFamily="50" charset="0"/>
                <a:ea typeface="Calibri" panose="020F0502020204030204" pitchFamily="34" charset="0"/>
                <a:cs typeface="Arial" panose="020B0604020202020204" pitchFamily="34" charset="0"/>
              </a:rPr>
              <a:t>Os na fyddwch yn credu fod hynny’n ddoniol, peidiwch â chwerthin.</a:t>
            </a:r>
            <a:endParaRPr lang="en-GB" sz="2000" kern="100" dirty="0">
              <a:effectLst/>
              <a:latin typeface="Cera Pro" panose="00000500000000000000" pitchFamily="50" charset="0"/>
              <a:ea typeface="Calibri" panose="020F0502020204030204" pitchFamily="34" charset="0"/>
              <a:cs typeface="Arial" panose="020B0604020202020204" pitchFamily="34" charset="0"/>
            </a:endParaRPr>
          </a:p>
          <a:p>
            <a:pPr marL="342900" lvl="0" indent="-342900" algn="ctr">
              <a:spcBef>
                <a:spcPts val="1200"/>
              </a:spcBef>
              <a:spcAft>
                <a:spcPts val="1200"/>
              </a:spcAft>
              <a:buFont typeface="+mj-lt"/>
              <a:buAutoNum type="arabicPeriod"/>
              <a:tabLst>
                <a:tab pos="457200" algn="l"/>
              </a:tabLst>
            </a:pPr>
            <a:r>
              <a:rPr lang="cy-GB" sz="2000" b="1" kern="100" dirty="0">
                <a:effectLst/>
                <a:latin typeface="Cera Pro" panose="00000500000000000000" pitchFamily="50" charset="0"/>
                <a:ea typeface="Calibri" panose="020F0502020204030204" pitchFamily="34" charset="0"/>
                <a:cs typeface="Arial" panose="020B0604020202020204" pitchFamily="34" charset="0"/>
              </a:rPr>
              <a:t>Os bydd rhywun yn dweud mai ‘dim ond cellwair’ yw rhywbeth, nid yw hynny’n wir o reidrwydd.</a:t>
            </a:r>
            <a:endParaRPr lang="en-GB" sz="2000" kern="100" dirty="0">
              <a:effectLst/>
              <a:latin typeface="Cera Pro" panose="00000500000000000000"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9244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69515C4C01E4AB51222EDC3AFCB3B" ma:contentTypeVersion="12" ma:contentTypeDescription="Create a new document." ma:contentTypeScope="" ma:versionID="b732e9f9d94ac8fa5705c2a7aac645f5">
  <xsd:schema xmlns:xsd="http://www.w3.org/2001/XMLSchema" xmlns:xs="http://www.w3.org/2001/XMLSchema" xmlns:p="http://schemas.microsoft.com/office/2006/metadata/properties" xmlns:ns2="25bce31e-210f-4595-b6f1-ad167b62b966" xmlns:ns3="16ae49f3-829e-48a4-b770-42088e17cf9e" targetNamespace="http://schemas.microsoft.com/office/2006/metadata/properties" ma:root="true" ma:fieldsID="821c91d6c7bd34a821fa9129b496a4f1" ns2:_="" ns3:_="">
    <xsd:import namespace="25bce31e-210f-4595-b6f1-ad167b62b966"/>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ce31e-210f-4595-b6f1-ad167b62b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25bce31e-210f-4595-b6f1-ad167b62b9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C246E-4647-4D35-A0F1-50412C9437F2}">
  <ds:schemaRefs>
    <ds:schemaRef ds:uri="16ae49f3-829e-48a4-b770-42088e17cf9e"/>
    <ds:schemaRef ds:uri="25bce31e-210f-4595-b6f1-ad167b62b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1621D4-1139-4877-8D77-6CD6883D1B9C}">
  <ds:schemaRef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16ae49f3-829e-48a4-b770-42088e17cf9e"/>
    <ds:schemaRef ds:uri="http://purl.org/dc/terms/"/>
    <ds:schemaRef ds:uri="http://schemas.microsoft.com/office/infopath/2007/PartnerControls"/>
    <ds:schemaRef ds:uri="25bce31e-210f-4595-b6f1-ad167b62b966"/>
    <ds:schemaRef ds:uri="http://schemas.microsoft.com/office/2006/metadata/properties"/>
  </ds:schemaRefs>
</ds:datastoreItem>
</file>

<file path=customXml/itemProps3.xml><?xml version="1.0" encoding="utf-8"?>
<ds:datastoreItem xmlns:ds="http://schemas.openxmlformats.org/officeDocument/2006/customXml" ds:itemID="{1A90AB69-CB2E-428B-AFE6-925428401C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5463</TotalTime>
  <Words>722</Words>
  <Application>Microsoft Office PowerPoint</Application>
  <PresentationFormat>Widescreen</PresentationFormat>
  <Paragraphs>71</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Cera Pro</vt:lpstr>
      <vt:lpstr>Cera Round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ABW 2023</dc:title>
  <dc:creator>Betts, Lucy</dc:creator>
  <cp:lastModifiedBy>Aoife Nic Colaim</cp:lastModifiedBy>
  <cp:revision>4</cp:revision>
  <dcterms:created xsi:type="dcterms:W3CDTF">2023-08-01T12:26:09Z</dcterms:created>
  <dcterms:modified xsi:type="dcterms:W3CDTF">2023-11-03T16:43:14Z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0x010100CC069515C4C01E4AB51222EDC3AFCB3B</vt:lpwstr>
  </property>
  <property fmtid="{D5CDD505-2E9C-101B-9397-08002B2CF9AE}" pid="3" name="MediaServiceImageTags">
    <vt:lpwstr/>
  </property>
</Properties>
</file>