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8" r:id="rId5"/>
    <p:sldId id="260" r:id="rId6"/>
    <p:sldId id="263" r:id="rId7"/>
    <p:sldId id="264" r:id="rId8"/>
    <p:sldId id="265" r:id="rId9"/>
    <p:sldId id="266" r:id="rId10"/>
    <p:sldId id="267" r:id="rId11"/>
    <p:sldId id="269"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5DC"/>
    <a:srgbClr val="0ABE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8029"/>
  </p:normalViewPr>
  <p:slideViewPr>
    <p:cSldViewPr snapToGrid="0" snapToObjects="1">
      <p:cViewPr varScale="1">
        <p:scale>
          <a:sx n="52" d="100"/>
          <a:sy n="52" d="100"/>
        </p:scale>
        <p:origin x="12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round up of all the roles.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10</a:t>
            </a:fld>
            <a:endParaRPr lang="en-US"/>
          </a:p>
        </p:txBody>
      </p:sp>
    </p:spTree>
    <p:extLst>
      <p:ext uri="{BB962C8B-B14F-4D97-AF65-F5344CB8AC3E}">
        <p14:creationId xmlns:p14="http://schemas.microsoft.com/office/powerpoint/2010/main" val="81094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students. </a:t>
            </a:r>
          </a:p>
        </p:txBody>
      </p:sp>
      <p:sp>
        <p:nvSpPr>
          <p:cNvPr id="4" name="Slide Number Placeholder 3"/>
          <p:cNvSpPr>
            <a:spLocks noGrp="1"/>
          </p:cNvSpPr>
          <p:nvPr>
            <p:ph type="sldNum" sz="quarter" idx="5"/>
          </p:nvPr>
        </p:nvSpPr>
        <p:spPr/>
        <p:txBody>
          <a:bodyPr/>
          <a:lstStyle/>
          <a:p>
            <a:fld id="{C7083C44-614A-994D-A630-CD79989A0671}" type="slidenum">
              <a:rPr lang="en-US" smtClean="0"/>
              <a:t>11</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12</a:t>
            </a:fld>
            <a:endParaRPr lang="en-US"/>
          </a:p>
        </p:txBody>
      </p:sp>
    </p:spTree>
    <p:extLst>
      <p:ext uri="{BB962C8B-B14F-4D97-AF65-F5344CB8AC3E}">
        <p14:creationId xmlns:p14="http://schemas.microsoft.com/office/powerpoint/2010/main" val="256899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You may want to replace with your own definition. </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291868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GB" sz="1200" dirty="0"/>
              <a:t>Quick quiz to do in groups or as a whole. Run through all the four elements of bullying</a:t>
            </a:r>
          </a:p>
          <a:p>
            <a:pPr eaLnBrk="1" fontAlgn="auto" hangingPunct="1">
              <a:spcBef>
                <a:spcPct val="0"/>
              </a:spcBef>
              <a:spcAft>
                <a:spcPts val="0"/>
              </a:spcAft>
              <a:defRPr/>
            </a:pPr>
            <a:endParaRPr lang="en-GB" sz="1200" dirty="0"/>
          </a:p>
          <a:p>
            <a:pPr eaLnBrk="1" fontAlgn="auto" hangingPunct="1">
              <a:spcBef>
                <a:spcPct val="0"/>
              </a:spcBef>
              <a:spcAft>
                <a:spcPts val="0"/>
              </a:spcAft>
              <a:defRPr/>
            </a:pPr>
            <a:r>
              <a:rPr lang="en-GB" sz="1200" dirty="0"/>
              <a:t>All the answers you would need more information however there are some key messages: </a:t>
            </a:r>
          </a:p>
          <a:p>
            <a:pPr marL="285750" indent="-285750" eaLnBrk="1" fontAlgn="auto" hangingPunct="1">
              <a:spcBef>
                <a:spcPct val="0"/>
              </a:spcBef>
              <a:spcAft>
                <a:spcPts val="0"/>
              </a:spcAft>
              <a:buFontTx/>
              <a:buChar char="-"/>
              <a:defRPr/>
            </a:pPr>
            <a:r>
              <a:rPr lang="en-GB" sz="1200" dirty="0"/>
              <a:t>Luke </a:t>
            </a:r>
            <a:r>
              <a:rPr lang="mr-IN" sz="1200" dirty="0"/>
              <a:t>–</a:t>
            </a:r>
            <a:r>
              <a:rPr lang="en-GB" sz="1200" dirty="0"/>
              <a:t> probably not bullying as not repetitive but that doesn’t mean it should be not taken seriously. However it is rare that this should happen in isolation so you would need more information </a:t>
            </a:r>
          </a:p>
          <a:p>
            <a:pPr marL="285750" indent="-285750" eaLnBrk="1" fontAlgn="auto" hangingPunct="1">
              <a:spcBef>
                <a:spcPct val="0"/>
              </a:spcBef>
              <a:spcAft>
                <a:spcPts val="0"/>
              </a:spcAft>
              <a:buFontTx/>
              <a:buChar char="-"/>
              <a:defRPr/>
            </a:pPr>
            <a:r>
              <a:rPr lang="en-GB" sz="1200" dirty="0" err="1"/>
              <a:t>Priti</a:t>
            </a:r>
            <a:r>
              <a:rPr lang="en-GB" sz="1200" dirty="0"/>
              <a:t> </a:t>
            </a:r>
            <a:r>
              <a:rPr lang="mr-IN" sz="1200" dirty="0"/>
              <a:t>–</a:t>
            </a:r>
            <a:r>
              <a:rPr lang="en-GB" sz="1200" dirty="0"/>
              <a:t> yes bullying </a:t>
            </a:r>
          </a:p>
          <a:p>
            <a:pPr marL="285750" indent="-285750" eaLnBrk="1" fontAlgn="auto" hangingPunct="1">
              <a:spcBef>
                <a:spcPct val="0"/>
              </a:spcBef>
              <a:spcAft>
                <a:spcPts val="0"/>
              </a:spcAft>
              <a:buFontTx/>
              <a:buChar char="-"/>
              <a:defRPr/>
            </a:pPr>
            <a:r>
              <a:rPr lang="en-GB" sz="1200" dirty="0"/>
              <a:t>Grace </a:t>
            </a:r>
            <a:r>
              <a:rPr lang="mr-IN" sz="1200" dirty="0"/>
              <a:t>–</a:t>
            </a:r>
            <a:r>
              <a:rPr lang="en-GB" sz="1200" dirty="0"/>
              <a:t> Potentially bullying as it’s repetitive, hurtful and involves a power imbalance however we don’t know for sure it’s intentional. </a:t>
            </a:r>
          </a:p>
          <a:p>
            <a:pPr marL="285750" indent="-285750" eaLnBrk="1" fontAlgn="auto" hangingPunct="1">
              <a:spcBef>
                <a:spcPct val="0"/>
              </a:spcBef>
              <a:spcAft>
                <a:spcPts val="0"/>
              </a:spcAft>
              <a:buFontTx/>
              <a:buChar char="-"/>
              <a:defRPr/>
            </a:pPr>
            <a:endParaRPr lang="en-GB" sz="1200" dirty="0"/>
          </a:p>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24599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traditional</a:t>
            </a:r>
            <a:r>
              <a:rPr lang="en-US" altLang="en-US" baseline="0" dirty="0"/>
              <a:t> view of responding to bullying incidents in schools is that you have a ‘Bully’ and a ‘victim’ role. You find out what happened and sort it out. </a:t>
            </a:r>
          </a:p>
          <a:p>
            <a:pPr eaLnBrk="1" hangingPunct="1">
              <a:spcBef>
                <a:spcPct val="0"/>
              </a:spcBef>
            </a:pPr>
            <a:endParaRPr lang="en-US" altLang="en-US" baseline="0" dirty="0"/>
          </a:p>
          <a:p>
            <a:pPr eaLnBrk="1" hangingPunct="1">
              <a:spcBef>
                <a:spcPct val="0"/>
              </a:spcBef>
            </a:pPr>
            <a:r>
              <a:rPr lang="en-US" altLang="en-US" baseline="0" dirty="0"/>
              <a:t>But research shows that it’s actually much more complicated than that. </a:t>
            </a:r>
            <a:endParaRPr lang="en-GB" alt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398413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target (some call that individual a ‘victim’) and a ringleader (some call that individual a ‘bully’). That ringleader does majority of the bullying activity and leads on it. </a:t>
            </a:r>
          </a:p>
          <a:p>
            <a:endParaRPr lang="en-US" baseline="0" dirty="0"/>
          </a:p>
          <a:p>
            <a:r>
              <a:rPr lang="en-US" dirty="0"/>
              <a:t>But there are othe</a:t>
            </a:r>
            <a:r>
              <a:rPr lang="en-US" baseline="0" dirty="0"/>
              <a:t>r key roles that are important to be aware of. </a:t>
            </a:r>
          </a:p>
          <a:p>
            <a:endParaRPr lang="en-US" baseline="0" dirty="0"/>
          </a:p>
          <a:p>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5</a:t>
            </a:fld>
            <a:endParaRPr lang="en-US"/>
          </a:p>
        </p:txBody>
      </p:sp>
    </p:spTree>
    <p:extLst>
      <p:ext uri="{BB962C8B-B14F-4D97-AF65-F5344CB8AC3E}">
        <p14:creationId xmlns:p14="http://schemas.microsoft.com/office/powerpoint/2010/main" val="39728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3E3B80"/>
                </a:solidFill>
                <a:latin typeface="Century Gothic" panose="020B0502020202020204" pitchFamily="34" charset="0"/>
              </a:rPr>
              <a:t>There is also a group we</a:t>
            </a:r>
            <a:r>
              <a:rPr lang="en-US" b="1" baseline="0" dirty="0">
                <a:solidFill>
                  <a:srgbClr val="3E3B80"/>
                </a:solidFill>
                <a:latin typeface="Century Gothic" panose="020B0502020202020204" pitchFamily="34" charset="0"/>
              </a:rPr>
              <a:t> call</a:t>
            </a:r>
            <a:r>
              <a:rPr lang="en-US" b="1" dirty="0">
                <a:solidFill>
                  <a:srgbClr val="3E3B80"/>
                </a:solidFill>
                <a:latin typeface="Century Gothic" panose="020B0502020202020204" pitchFamily="34" charset="0"/>
              </a:rPr>
              <a:t> ‘reinforcers‘.</a:t>
            </a:r>
            <a:r>
              <a:rPr lang="en-US" b="1" baseline="0" dirty="0">
                <a:solidFill>
                  <a:srgbClr val="3E3B80"/>
                </a:solidFill>
                <a:latin typeface="Century Gothic" panose="020B0502020202020204" pitchFamily="34" charset="0"/>
              </a:rPr>
              <a:t> They give power to the ringleader. </a:t>
            </a:r>
            <a:r>
              <a:rPr lang="en-GB" dirty="0"/>
              <a:t>They may not get involved directly in bullying but</a:t>
            </a:r>
            <a:r>
              <a:rPr lang="en-GB" baseline="0" dirty="0"/>
              <a:t> they</a:t>
            </a:r>
            <a:r>
              <a:rPr lang="en-GB" dirty="0"/>
              <a:t> incite the ‘ringleader’ and gather others to see what is happening.</a:t>
            </a:r>
          </a:p>
          <a:p>
            <a:r>
              <a:rPr lang="en-GB" dirty="0"/>
              <a:t>They may laugh along with the bullying and give the ‘ringleader’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6</a:t>
            </a:fld>
            <a:endParaRPr lang="en-US"/>
          </a:p>
        </p:txBody>
      </p:sp>
    </p:spTree>
    <p:extLst>
      <p:ext uri="{BB962C8B-B14F-4D97-AF65-F5344CB8AC3E}">
        <p14:creationId xmlns:p14="http://schemas.microsoft.com/office/powerpoint/2010/main" val="407900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Assistants.</a:t>
            </a:r>
            <a:r>
              <a:rPr lang="en-US" baseline="0" dirty="0"/>
              <a:t> </a:t>
            </a:r>
            <a:r>
              <a:rPr lang="en-GB" dirty="0"/>
              <a:t>The ‘assistant’ joins in with the bullying even though someone else has started it, and provides physical or other assistance to the ‘ringleader’.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7</a:t>
            </a:fld>
            <a:endParaRPr lang="en-US"/>
          </a:p>
        </p:txBody>
      </p:sp>
    </p:spTree>
    <p:extLst>
      <p:ext uri="{BB962C8B-B14F-4D97-AF65-F5344CB8AC3E}">
        <p14:creationId xmlns:p14="http://schemas.microsoft.com/office/powerpoint/2010/main" val="135095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 group called ‘defenders’.</a:t>
            </a:r>
            <a:r>
              <a:rPr lang="en-US" baseline="0" dirty="0"/>
              <a:t> </a:t>
            </a:r>
            <a:r>
              <a:rPr lang="en-GB" dirty="0"/>
              <a:t>The ‘defender’ supports and defends the ‘target’. They</a:t>
            </a:r>
            <a:r>
              <a:rPr lang="en-GB" baseline="0" dirty="0"/>
              <a:t> may do this openly by confronting the ringleader but may also do this more covertly for example, by telling a teacher or </a:t>
            </a:r>
            <a:r>
              <a:rPr lang="en-GB" dirty="0"/>
              <a:t>calling into question the power of the ‘ringleader’ with the ‘reinforcer’ and ‘assistant’. They may also</a:t>
            </a:r>
            <a:r>
              <a:rPr lang="en-GB" baseline="0" dirty="0"/>
              <a:t> </a:t>
            </a:r>
            <a:r>
              <a:rPr lang="en-GB" dirty="0"/>
              <a:t>provide friendship and encouragement to the ‘target’ empowering them to ‘say no’ to the bullying happening to them.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8</a:t>
            </a:fld>
            <a:endParaRPr lang="en-US"/>
          </a:p>
        </p:txBody>
      </p:sp>
    </p:spTree>
    <p:extLst>
      <p:ext uri="{BB962C8B-B14F-4D97-AF65-F5344CB8AC3E}">
        <p14:creationId xmlns:p14="http://schemas.microsoft.com/office/powerpoint/2010/main" val="205782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 the periphery</a:t>
            </a:r>
            <a:r>
              <a:rPr lang="en-US" baseline="0" dirty="0"/>
              <a:t> of the bullying incident is the group called ‘outsiders’. </a:t>
            </a:r>
            <a:r>
              <a:rPr lang="en-GB" dirty="0"/>
              <a:t>An ‘outsider’ stays removed from the bullying situation and either pretends not to notice or really isn’t aware of what is happening. The ‘outsider’ does nothing about the bullying.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9</a:t>
            </a:fld>
            <a:endParaRPr lang="en-US"/>
          </a:p>
        </p:txBody>
      </p:sp>
    </p:spTree>
    <p:extLst>
      <p:ext uri="{BB962C8B-B14F-4D97-AF65-F5344CB8AC3E}">
        <p14:creationId xmlns:p14="http://schemas.microsoft.com/office/powerpoint/2010/main" val="143056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Lesson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160600" y="216693"/>
            <a:ext cx="9455390"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20856" y="366509"/>
            <a:ext cx="1313233"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2" name="Group 1">
            <a:extLst>
              <a:ext uri="{FF2B5EF4-FFF2-40B4-BE49-F238E27FC236}">
                <a16:creationId xmlns:a16="http://schemas.microsoft.com/office/drawing/2014/main" id="{E8A569F6-B8E2-AC48-8494-2A90A4681696}"/>
              </a:ext>
            </a:extLst>
          </p:cNvPr>
          <p:cNvGrpSpPr/>
          <p:nvPr/>
        </p:nvGrpSpPr>
        <p:grpSpPr>
          <a:xfrm>
            <a:off x="3909060" y="2054122"/>
            <a:ext cx="8237220" cy="4311256"/>
            <a:chOff x="2305892" y="1323263"/>
            <a:chExt cx="8892401" cy="5129502"/>
          </a:xfrm>
        </p:grpSpPr>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7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29"/>
              <a:ext cx="17864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5"/>
              <a:ext cx="13345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grpSp>
      <p:sp>
        <p:nvSpPr>
          <p:cNvPr id="79" name="Rectangle 78">
            <a:extLst>
              <a:ext uri="{FF2B5EF4-FFF2-40B4-BE49-F238E27FC236}">
                <a16:creationId xmlns:a16="http://schemas.microsoft.com/office/drawing/2014/main" id="{0588C7B7-8D70-7447-9B12-E18C4D2EDEF7}"/>
              </a:ext>
            </a:extLst>
          </p:cNvPr>
          <p:cNvSpPr/>
          <p:nvPr/>
        </p:nvSpPr>
        <p:spPr>
          <a:xfrm>
            <a:off x="251980" y="1445727"/>
            <a:ext cx="7969745" cy="5016758"/>
          </a:xfrm>
          <a:prstGeom prst="rect">
            <a:avLst/>
          </a:prstGeom>
        </p:spPr>
        <p:txBody>
          <a:bodyPr wrap="square">
            <a:spAutoFit/>
          </a:bodyPr>
          <a:lstStyle/>
          <a:p>
            <a:r>
              <a:rPr lang="en-GB" sz="1600" b="1" dirty="0">
                <a:solidFill>
                  <a:srgbClr val="8255DC"/>
                </a:solidFill>
                <a:cs typeface="Arial" panose="020B0604020202020204" pitchFamily="34" charset="0"/>
              </a:rPr>
              <a:t>The ringleader </a:t>
            </a:r>
            <a:r>
              <a:rPr lang="en-GB" sz="1600" dirty="0">
                <a:solidFill>
                  <a:schemeClr val="bg2">
                    <a:lumMod val="25000"/>
                  </a:schemeClr>
                </a:solidFill>
                <a:cs typeface="Arial" panose="020B0604020202020204" pitchFamily="34" charset="0"/>
              </a:rPr>
              <a:t>– Starting and leading the bullying but not always the person ‘doing’ the bullying.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The target </a:t>
            </a:r>
            <a:r>
              <a:rPr lang="en-GB" sz="1600" dirty="0">
                <a:solidFill>
                  <a:schemeClr val="bg2">
                    <a:lumMod val="25000"/>
                  </a:schemeClr>
                </a:solidFill>
                <a:cs typeface="Arial" panose="020B0604020202020204" pitchFamily="34" charset="0"/>
              </a:rPr>
              <a:t>- The person who is being bullied.</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Assistant(s) </a:t>
            </a:r>
            <a:r>
              <a:rPr lang="en-GB" sz="1600" dirty="0">
                <a:solidFill>
                  <a:schemeClr val="bg2">
                    <a:lumMod val="25000"/>
                  </a:schemeClr>
                </a:solidFill>
                <a:cs typeface="Arial" panose="020B0604020202020204" pitchFamily="34" charset="0"/>
              </a:rPr>
              <a:t>- Actively involved in ‘doing’ the bullying. </a:t>
            </a:r>
          </a:p>
          <a:p>
            <a:endParaRPr lang="en-GB" sz="1600" b="1" dirty="0">
              <a:solidFill>
                <a:srgbClr val="8255DC"/>
              </a:solidFill>
              <a:cs typeface="Arial" panose="020B0604020202020204" pitchFamily="34" charset="0"/>
            </a:endParaRPr>
          </a:p>
          <a:p>
            <a:r>
              <a:rPr lang="en-GB" sz="1600" b="1" dirty="0">
                <a:solidFill>
                  <a:srgbClr val="8255DC"/>
                </a:solidFill>
                <a:cs typeface="Arial" panose="020B0604020202020204" pitchFamily="34" charset="0"/>
              </a:rPr>
              <a:t>Reinforcer(s) </a:t>
            </a:r>
            <a:r>
              <a:rPr lang="en-GB" sz="1600" dirty="0">
                <a:solidFill>
                  <a:schemeClr val="bg2">
                    <a:lumMod val="25000"/>
                  </a:schemeClr>
                </a:solidFill>
                <a:cs typeface="Arial" panose="020B0604020202020204" pitchFamily="34" charset="0"/>
              </a:rPr>
              <a:t>- Supports the bullying, might laugh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or encourage other people to carry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on what is going on.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Defender(s) </a:t>
            </a:r>
            <a:r>
              <a:rPr lang="en-GB" sz="1600" dirty="0">
                <a:solidFill>
                  <a:schemeClr val="bg2">
                    <a:lumMod val="25000"/>
                  </a:schemeClr>
                </a:solidFill>
                <a:cs typeface="Arial" panose="020B0604020202020204" pitchFamily="34" charset="0"/>
              </a:rPr>
              <a:t>- Stands up for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someone being bullied. Knows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that bullying is wrong and feels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confident enough to do something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about it. This might involve talking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to an adult in school.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Outsider(s) </a:t>
            </a:r>
            <a:r>
              <a:rPr lang="en-GB" sz="1600" dirty="0">
                <a:solidFill>
                  <a:schemeClr val="bg2">
                    <a:lumMod val="25000"/>
                  </a:schemeClr>
                </a:solidFill>
                <a:cs typeface="Arial" panose="020B0604020202020204" pitchFamily="34" charset="0"/>
              </a:rPr>
              <a:t>- Ignores any bullying and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doesn’t want to get involved.</a:t>
            </a:r>
          </a:p>
        </p:txBody>
      </p:sp>
    </p:spTree>
    <p:extLst>
      <p:ext uri="{BB962C8B-B14F-4D97-AF65-F5344CB8AC3E}">
        <p14:creationId xmlns:p14="http://schemas.microsoft.com/office/powerpoint/2010/main" val="187672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67925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4340087" cy="763587"/>
          </a:xfrm>
        </p:spPr>
        <p:txBody>
          <a:bodyPr>
            <a:normAutofit/>
          </a:bodyPr>
          <a:lstStyle/>
          <a:p>
            <a:pPr algn="l"/>
            <a:r>
              <a:rPr lang="en-US" sz="4000" b="1" dirty="0">
                <a:solidFill>
                  <a:schemeClr val="bg1"/>
                </a:solidFill>
                <a:latin typeface="+mn-lt"/>
                <a:cs typeface="Arial" panose="020B0604020202020204" pitchFamily="34" charset="0"/>
              </a:rPr>
              <a:t>Is this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3" name="Content Placeholder 2">
            <a:extLst>
              <a:ext uri="{FF2B5EF4-FFF2-40B4-BE49-F238E27FC236}">
                <a16:creationId xmlns:a16="http://schemas.microsoft.com/office/drawing/2014/main" id="{9957A8CE-29CA-D141-B72E-83D21ED32E10}"/>
              </a:ext>
            </a:extLst>
          </p:cNvPr>
          <p:cNvSpPr>
            <a:spLocks noGrp="1"/>
          </p:cNvSpPr>
          <p:nvPr>
            <p:ph idx="1"/>
          </p:nvPr>
        </p:nvSpPr>
        <p:spPr>
          <a:xfrm>
            <a:off x="1252329" y="1627084"/>
            <a:ext cx="9667463" cy="872677"/>
          </a:xfrm>
        </p:spPr>
        <p:txBody>
          <a:bodyPr/>
          <a:lstStyle/>
          <a:p>
            <a:pPr marL="0" indent="0" algn="ctr">
              <a:buNone/>
            </a:pPr>
            <a:r>
              <a:rPr lang="en-US" dirty="0">
                <a:solidFill>
                  <a:srgbClr val="3C3C3C"/>
                </a:solidFill>
              </a:rPr>
              <a:t>The ABA (Anti-Bullying Alliance) defines bullying as:</a:t>
            </a:r>
            <a:endParaRPr lang="en-US" b="1" dirty="0">
              <a:solidFill>
                <a:srgbClr val="FFD200"/>
              </a:solidFill>
            </a:endParaRPr>
          </a:p>
        </p:txBody>
      </p:sp>
      <p:grpSp>
        <p:nvGrpSpPr>
          <p:cNvPr id="14" name="Group 13">
            <a:extLst>
              <a:ext uri="{FF2B5EF4-FFF2-40B4-BE49-F238E27FC236}">
                <a16:creationId xmlns:a16="http://schemas.microsoft.com/office/drawing/2014/main" id="{E086B2EE-8803-754D-AE26-9FE3596323A3}"/>
              </a:ext>
            </a:extLst>
          </p:cNvPr>
          <p:cNvGrpSpPr/>
          <p:nvPr/>
        </p:nvGrpSpPr>
        <p:grpSpPr>
          <a:xfrm>
            <a:off x="1046922" y="2194961"/>
            <a:ext cx="9587948" cy="3864147"/>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1557130" y="2691918"/>
            <a:ext cx="9057863" cy="2777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b="1" dirty="0">
                <a:solidFill>
                  <a:srgbClr val="8255DC"/>
                </a:solidFill>
              </a:rPr>
              <a:t>The repetitive, intentional hurting of one person or group by another person or group, where the relationship involves an imbalance of power.</a:t>
            </a:r>
          </a:p>
          <a:p>
            <a:pPr marL="0" indent="0">
              <a:spcBef>
                <a:spcPts val="1200"/>
              </a:spcBef>
              <a:spcAft>
                <a:spcPts val="1200"/>
              </a:spcAft>
              <a:buNone/>
              <a:defRPr/>
            </a:pPr>
            <a:r>
              <a:rPr lang="en-GB" b="1" dirty="0">
                <a:solidFill>
                  <a:srgbClr val="8255DC"/>
                </a:solidFill>
              </a:rPr>
              <a:t>Bullying can be physical, verbal or psychological.  </a:t>
            </a:r>
          </a:p>
          <a:p>
            <a:pPr marL="0" indent="0">
              <a:spcBef>
                <a:spcPts val="1200"/>
              </a:spcBef>
              <a:spcAft>
                <a:spcPts val="1200"/>
              </a:spcAft>
              <a:buNone/>
              <a:defRPr/>
            </a:pPr>
            <a:r>
              <a:rPr lang="en-GB" b="1" dirty="0">
                <a:solidFill>
                  <a:srgbClr val="8255DC"/>
                </a:solidFill>
              </a:rPr>
              <a:t>It can happen face-to-face or online.</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327901" cy="763587"/>
          </a:xfrm>
        </p:spPr>
        <p:txBody>
          <a:bodyPr>
            <a:normAutofit/>
          </a:bodyPr>
          <a:lstStyle/>
          <a:p>
            <a:r>
              <a:rPr lang="en-US" sz="4000" b="1" dirty="0">
                <a:solidFill>
                  <a:schemeClr val="bg1"/>
                </a:solidFill>
                <a:latin typeface="+mn-lt"/>
                <a:cs typeface="Arial" panose="020B0604020202020204" pitchFamily="34" charset="0"/>
              </a:rPr>
              <a:t>Is it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52" name="Group 51">
            <a:extLst>
              <a:ext uri="{FF2B5EF4-FFF2-40B4-BE49-F238E27FC236}">
                <a16:creationId xmlns:a16="http://schemas.microsoft.com/office/drawing/2014/main" id="{DBE6541D-42F6-3E47-96A2-689AA7DF7BAD}"/>
              </a:ext>
            </a:extLst>
          </p:cNvPr>
          <p:cNvGrpSpPr/>
          <p:nvPr/>
        </p:nvGrpSpPr>
        <p:grpSpPr>
          <a:xfrm>
            <a:off x="8474668" y="1196975"/>
            <a:ext cx="3717332" cy="5496719"/>
            <a:chOff x="5426668" y="1196975"/>
            <a:chExt cx="3717332" cy="5496719"/>
          </a:xfrm>
          <a:effectLst/>
        </p:grpSpPr>
        <p:sp>
          <p:nvSpPr>
            <p:cNvPr id="53" name="Rectangle 52">
              <a:extLst>
                <a:ext uri="{FF2B5EF4-FFF2-40B4-BE49-F238E27FC236}">
                  <a16:creationId xmlns:a16="http://schemas.microsoft.com/office/drawing/2014/main" id="{E09C01BB-5766-0C47-85CD-2B4652C2FB3C}"/>
                </a:ext>
              </a:extLst>
            </p:cNvPr>
            <p:cNvSpPr/>
            <p:nvPr/>
          </p:nvSpPr>
          <p:spPr>
            <a:xfrm>
              <a:off x="5592417" y="1196975"/>
              <a:ext cx="3551583" cy="5496719"/>
            </a:xfrm>
            <a:prstGeom prst="rect">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2E36AA10-131C-264F-92AE-692F4B62825F}"/>
                </a:ext>
              </a:extLst>
            </p:cNvPr>
            <p:cNvSpPr/>
            <p:nvPr/>
          </p:nvSpPr>
          <p:spPr>
            <a:xfrm>
              <a:off x="5426668" y="1715064"/>
              <a:ext cx="304800" cy="304800"/>
            </a:xfrm>
            <a:prstGeom prst="ellipse">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Rectangle 54">
            <a:extLst>
              <a:ext uri="{FF2B5EF4-FFF2-40B4-BE49-F238E27FC236}">
                <a16:creationId xmlns:a16="http://schemas.microsoft.com/office/drawing/2014/main" id="{917C2A79-9ED2-9B4E-AA91-127007F3B237}"/>
              </a:ext>
            </a:extLst>
          </p:cNvPr>
          <p:cNvSpPr/>
          <p:nvPr/>
        </p:nvSpPr>
        <p:spPr>
          <a:xfrm>
            <a:off x="9023494" y="1600200"/>
            <a:ext cx="2924480" cy="4154984"/>
          </a:xfrm>
          <a:prstGeom prst="rect">
            <a:avLst/>
          </a:prstGeom>
          <a:ln>
            <a:noFill/>
          </a:ln>
        </p:spPr>
        <p:txBody>
          <a:bodyPr wrap="square">
            <a:spAutoFit/>
          </a:bodyPr>
          <a:lstStyle/>
          <a:p>
            <a:pPr marL="342900" indent="-342900">
              <a:buFont typeface="Wingdings" charset="2"/>
              <a:buChar char="ü"/>
            </a:pPr>
            <a:r>
              <a:rPr lang="en-US" sz="2400" dirty="0">
                <a:solidFill>
                  <a:srgbClr val="8255DC"/>
                </a:solidFill>
              </a:rPr>
              <a:t>Repetitive </a:t>
            </a:r>
          </a:p>
          <a:p>
            <a:pPr marL="342900" indent="-342900">
              <a:buFont typeface="Wingdings" charset="2"/>
              <a:buChar char="ü"/>
            </a:pPr>
            <a:r>
              <a:rPr lang="en-US" sz="2400" dirty="0">
                <a:solidFill>
                  <a:srgbClr val="8255DC"/>
                </a:solidFill>
              </a:rPr>
              <a:t>Intentional </a:t>
            </a:r>
          </a:p>
          <a:p>
            <a:pPr marL="342900" indent="-342900">
              <a:buFont typeface="Wingdings" charset="2"/>
              <a:buChar char="ü"/>
            </a:pPr>
            <a:r>
              <a:rPr lang="en-US" sz="2400" dirty="0">
                <a:solidFill>
                  <a:srgbClr val="8255DC"/>
                </a:solidFill>
              </a:rPr>
              <a:t>Hurtful </a:t>
            </a:r>
          </a:p>
          <a:p>
            <a:pPr marL="342900" indent="-342900">
              <a:buFont typeface="Wingdings" charset="2"/>
              <a:buChar char="ü"/>
            </a:pPr>
            <a:r>
              <a:rPr lang="en-US" sz="2400" dirty="0">
                <a:solidFill>
                  <a:srgbClr val="8255DC"/>
                </a:solidFill>
              </a:rPr>
              <a:t>Imbalance of power</a:t>
            </a:r>
          </a:p>
          <a:p>
            <a:pPr marL="342900" indent="-342900">
              <a:buFont typeface="Wingdings" charset="2"/>
              <a:buChar char="ü"/>
            </a:pPr>
            <a:r>
              <a:rPr lang="en-US" sz="2400" dirty="0">
                <a:solidFill>
                  <a:srgbClr val="8255DC"/>
                </a:solidFill>
              </a:rPr>
              <a:t>Can be physical, verbal or psychological. </a:t>
            </a:r>
            <a:endParaRPr lang="en-US" sz="2400" dirty="0">
              <a:solidFill>
                <a:srgbClr val="8255DC"/>
              </a:solidFill>
              <a:effectLst/>
            </a:endParaRPr>
          </a:p>
          <a:p>
            <a:pPr marL="342900" indent="-342900">
              <a:buFont typeface="Wingdings" charset="2"/>
              <a:buChar char="ü"/>
            </a:pPr>
            <a:r>
              <a:rPr lang="en-US" sz="2400" dirty="0">
                <a:solidFill>
                  <a:srgbClr val="8255DC"/>
                </a:solidFill>
              </a:rPr>
              <a:t>Can happen face-to-face or online</a:t>
            </a:r>
            <a:endParaRPr lang="en-US" sz="2400" dirty="0">
              <a:solidFill>
                <a:srgbClr val="8255DC"/>
              </a:solidFill>
              <a:effectLst/>
            </a:endParaRPr>
          </a:p>
        </p:txBody>
      </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Content Placeholder 2">
            <a:extLst>
              <a:ext uri="{FF2B5EF4-FFF2-40B4-BE49-F238E27FC236}">
                <a16:creationId xmlns:a16="http://schemas.microsoft.com/office/drawing/2014/main" id="{286D3C97-DE72-BF4D-ABC9-1CF69D8CB120}"/>
              </a:ext>
            </a:extLst>
          </p:cNvPr>
          <p:cNvSpPr txBox="1">
            <a:spLocks/>
          </p:cNvSpPr>
          <p:nvPr/>
        </p:nvSpPr>
        <p:spPr>
          <a:xfrm>
            <a:off x="596900" y="1526416"/>
            <a:ext cx="7633742" cy="347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solidFill>
                  <a:schemeClr val="bg2">
                    <a:lumMod val="25000"/>
                  </a:schemeClr>
                </a:solidFill>
              </a:rPr>
              <a:t>Luke spits into a can of cola and says he will make </a:t>
            </a:r>
            <a:br>
              <a:rPr lang="en-US" sz="2400" dirty="0">
                <a:solidFill>
                  <a:schemeClr val="bg2">
                    <a:lumMod val="25000"/>
                  </a:schemeClr>
                </a:solidFill>
              </a:rPr>
            </a:br>
            <a:r>
              <a:rPr lang="en-US" sz="2400" dirty="0">
                <a:solidFill>
                  <a:schemeClr val="bg2">
                    <a:lumMod val="25000"/>
                  </a:schemeClr>
                </a:solidFill>
              </a:rPr>
              <a:t>Ade drink it.</a:t>
            </a:r>
          </a:p>
          <a:p>
            <a:pPr marL="457200" indent="-457200">
              <a:buFont typeface="+mj-lt"/>
              <a:buAutoNum type="arabicPeriod"/>
            </a:pPr>
            <a:r>
              <a:rPr lang="en-GB" sz="2400" dirty="0" err="1">
                <a:solidFill>
                  <a:schemeClr val="bg2">
                    <a:lumMod val="25000"/>
                  </a:schemeClr>
                </a:solidFill>
              </a:rPr>
              <a:t>Priti</a:t>
            </a:r>
            <a:r>
              <a:rPr lang="en-GB" sz="2400" dirty="0">
                <a:solidFill>
                  <a:schemeClr val="bg2">
                    <a:lumMod val="25000"/>
                  </a:schemeClr>
                </a:solidFill>
              </a:rPr>
              <a:t> posted a video to </a:t>
            </a:r>
            <a:r>
              <a:rPr lang="en-GB" sz="2400" dirty="0" err="1">
                <a:solidFill>
                  <a:schemeClr val="bg2">
                    <a:lumMod val="25000"/>
                  </a:schemeClr>
                </a:solidFill>
              </a:rPr>
              <a:t>TikTok</a:t>
            </a:r>
            <a:r>
              <a:rPr lang="en-GB" sz="2400" dirty="0">
                <a:solidFill>
                  <a:schemeClr val="bg2">
                    <a:lumMod val="25000"/>
                  </a:schemeClr>
                </a:solidFill>
              </a:rPr>
              <a:t> of herself doing a dance challenge. Someone in her class screenshot it and shared it on their Instagram and on What’s App groups and lots of other students sent unkind comments about it </a:t>
            </a:r>
            <a:endParaRPr lang="en-US" sz="2400" dirty="0">
              <a:solidFill>
                <a:schemeClr val="bg2">
                  <a:lumMod val="25000"/>
                </a:schemeClr>
              </a:solidFill>
            </a:endParaRPr>
          </a:p>
          <a:p>
            <a:pPr marL="457200" indent="-457200">
              <a:buFont typeface="+mj-lt"/>
              <a:buAutoNum type="arabicPeriod"/>
            </a:pPr>
            <a:r>
              <a:rPr lang="en-US" sz="2400" dirty="0">
                <a:solidFill>
                  <a:schemeClr val="bg2">
                    <a:lumMod val="25000"/>
                  </a:schemeClr>
                </a:solidFill>
              </a:rPr>
              <a:t>Each time Grace walks into a room a group of other children giggle and whisper to each other.</a:t>
            </a:r>
          </a:p>
        </p:txBody>
      </p:sp>
      <p:grpSp>
        <p:nvGrpSpPr>
          <p:cNvPr id="58" name="Group 57">
            <a:extLst>
              <a:ext uri="{FF2B5EF4-FFF2-40B4-BE49-F238E27FC236}">
                <a16:creationId xmlns:a16="http://schemas.microsoft.com/office/drawing/2014/main" id="{1EDB20A8-7C85-B44F-98B8-BC4282F8902C}"/>
              </a:ext>
            </a:extLst>
          </p:cNvPr>
          <p:cNvGrpSpPr/>
          <p:nvPr/>
        </p:nvGrpSpPr>
        <p:grpSpPr>
          <a:xfrm>
            <a:off x="787399" y="5447976"/>
            <a:ext cx="2703699" cy="844485"/>
            <a:chOff x="1822172" y="3423721"/>
            <a:chExt cx="3770245" cy="1177614"/>
          </a:xfrm>
        </p:grpSpPr>
        <p:sp>
          <p:nvSpPr>
            <p:cNvPr id="59" name="Rectangle 58">
              <a:extLst>
                <a:ext uri="{FF2B5EF4-FFF2-40B4-BE49-F238E27FC236}">
                  <a16:creationId xmlns:a16="http://schemas.microsoft.com/office/drawing/2014/main" id="{83425DB3-A2FA-7F4C-BD41-71E35625A5DC}"/>
                </a:ext>
              </a:extLst>
            </p:cNvPr>
            <p:cNvSpPr/>
            <p:nvPr/>
          </p:nvSpPr>
          <p:spPr>
            <a:xfrm>
              <a:off x="2034207" y="3591339"/>
              <a:ext cx="3491950" cy="100999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74C9734-BEF5-874A-84F4-FDC3E7B582CF}"/>
                </a:ext>
              </a:extLst>
            </p:cNvPr>
            <p:cNvSpPr/>
            <p:nvPr/>
          </p:nvSpPr>
          <p:spPr>
            <a:xfrm>
              <a:off x="1822172" y="3943937"/>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C71CA7A0-13DB-DD44-A138-286DD6BF67E2}"/>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CFFA86-E1CC-8D47-8597-1D1509EB9473}"/>
                </a:ext>
              </a:extLst>
            </p:cNvPr>
            <p:cNvSpPr/>
            <p:nvPr/>
          </p:nvSpPr>
          <p:spPr>
            <a:xfrm>
              <a:off x="3627782" y="3423721"/>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776985D2-7FFE-BA42-88AA-F86A992BC1AB}"/>
              </a:ext>
            </a:extLst>
          </p:cNvPr>
          <p:cNvGrpSpPr/>
          <p:nvPr/>
        </p:nvGrpSpPr>
        <p:grpSpPr>
          <a:xfrm>
            <a:off x="3111636" y="5447976"/>
            <a:ext cx="2703699" cy="844485"/>
            <a:chOff x="1822172" y="3423721"/>
            <a:chExt cx="3770245" cy="1177614"/>
          </a:xfrm>
        </p:grpSpPr>
        <p:sp>
          <p:nvSpPr>
            <p:cNvPr id="64" name="Rectangle 63">
              <a:extLst>
                <a:ext uri="{FF2B5EF4-FFF2-40B4-BE49-F238E27FC236}">
                  <a16:creationId xmlns:a16="http://schemas.microsoft.com/office/drawing/2014/main" id="{64636612-CFCA-CA43-8C59-23D3CC3225A0}"/>
                </a:ext>
              </a:extLst>
            </p:cNvPr>
            <p:cNvSpPr/>
            <p:nvPr/>
          </p:nvSpPr>
          <p:spPr>
            <a:xfrm>
              <a:off x="2034207" y="3591339"/>
              <a:ext cx="3491950" cy="1009996"/>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26432199-DD26-1044-97D3-3322DB713D46}"/>
                </a:ext>
              </a:extLst>
            </p:cNvPr>
            <p:cNvSpPr/>
            <p:nvPr/>
          </p:nvSpPr>
          <p:spPr>
            <a:xfrm>
              <a:off x="1822172" y="3943937"/>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8D9EE20-131A-A847-82D0-221DBDF427EC}"/>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8EEA052-975A-1544-8740-C2FDCAAC45E3}"/>
                </a:ext>
              </a:extLst>
            </p:cNvPr>
            <p:cNvSpPr/>
            <p:nvPr/>
          </p:nvSpPr>
          <p:spPr>
            <a:xfrm>
              <a:off x="3627782" y="3423721"/>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346B9F87-537C-6C41-B86D-5CDF5A294763}"/>
              </a:ext>
            </a:extLst>
          </p:cNvPr>
          <p:cNvGrpSpPr/>
          <p:nvPr/>
        </p:nvGrpSpPr>
        <p:grpSpPr>
          <a:xfrm>
            <a:off x="5526943" y="5449149"/>
            <a:ext cx="2703699" cy="844485"/>
            <a:chOff x="1822172" y="3423721"/>
            <a:chExt cx="3770245" cy="1177614"/>
          </a:xfrm>
          <a:solidFill>
            <a:srgbClr val="0ABEDC"/>
          </a:solidFill>
        </p:grpSpPr>
        <p:sp>
          <p:nvSpPr>
            <p:cNvPr id="69" name="Rectangle 68">
              <a:extLst>
                <a:ext uri="{FF2B5EF4-FFF2-40B4-BE49-F238E27FC236}">
                  <a16:creationId xmlns:a16="http://schemas.microsoft.com/office/drawing/2014/main" id="{FCA0D874-4E5F-0146-AD54-5055B966DEB2}"/>
                </a:ext>
              </a:extLst>
            </p:cNvPr>
            <p:cNvSpPr/>
            <p:nvPr/>
          </p:nvSpPr>
          <p:spPr>
            <a:xfrm>
              <a:off x="2034207" y="3591339"/>
              <a:ext cx="3491950" cy="10099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6F29EB73-D1C7-5243-B5DF-3B224FA8C39A}"/>
                </a:ext>
              </a:extLst>
            </p:cNvPr>
            <p:cNvSpPr/>
            <p:nvPr/>
          </p:nvSpPr>
          <p:spPr>
            <a:xfrm>
              <a:off x="1822172" y="3943937"/>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316DDBD7-84C7-D145-A036-78DCFF9DD23E}"/>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A76707A-DD21-CB46-9D39-600B8758EFF2}"/>
                </a:ext>
              </a:extLst>
            </p:cNvPr>
            <p:cNvSpPr/>
            <p:nvPr/>
          </p:nvSpPr>
          <p:spPr>
            <a:xfrm>
              <a:off x="3627782" y="3423721"/>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8" name="Title 1">
            <a:extLst>
              <a:ext uri="{FF2B5EF4-FFF2-40B4-BE49-F238E27FC236}">
                <a16:creationId xmlns:a16="http://schemas.microsoft.com/office/drawing/2014/main" id="{E2C61B63-9E1B-CF45-8C0A-836F1998EE39}"/>
              </a:ext>
            </a:extLst>
          </p:cNvPr>
          <p:cNvSpPr txBox="1">
            <a:spLocks/>
          </p:cNvSpPr>
          <p:nvPr/>
        </p:nvSpPr>
        <p:spPr>
          <a:xfrm>
            <a:off x="1058014" y="5654110"/>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Bullying?</a:t>
            </a:r>
          </a:p>
        </p:txBody>
      </p:sp>
      <p:sp>
        <p:nvSpPr>
          <p:cNvPr id="79" name="Title 1">
            <a:extLst>
              <a:ext uri="{FF2B5EF4-FFF2-40B4-BE49-F238E27FC236}">
                <a16:creationId xmlns:a16="http://schemas.microsoft.com/office/drawing/2014/main" id="{E0E4B13D-2504-B047-970A-18504E5FF2C8}"/>
              </a:ext>
            </a:extLst>
          </p:cNvPr>
          <p:cNvSpPr txBox="1">
            <a:spLocks/>
          </p:cNvSpPr>
          <p:nvPr/>
        </p:nvSpPr>
        <p:spPr>
          <a:xfrm>
            <a:off x="3382251" y="5659208"/>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2">
                    <a:lumMod val="25000"/>
                  </a:schemeClr>
                </a:solidFill>
                <a:latin typeface="Arial" panose="020B0604020202020204" pitchFamily="34" charset="0"/>
                <a:cs typeface="Arial" panose="020B0604020202020204" pitchFamily="34" charset="0"/>
              </a:rPr>
              <a:t>Not bullying?</a:t>
            </a:r>
          </a:p>
        </p:txBody>
      </p:sp>
      <p:sp>
        <p:nvSpPr>
          <p:cNvPr id="80" name="Title 1">
            <a:extLst>
              <a:ext uri="{FF2B5EF4-FFF2-40B4-BE49-F238E27FC236}">
                <a16:creationId xmlns:a16="http://schemas.microsoft.com/office/drawing/2014/main" id="{6C30CA2B-D7CE-6C4E-904D-BE529263EA84}"/>
              </a:ext>
            </a:extLst>
          </p:cNvPr>
          <p:cNvSpPr txBox="1">
            <a:spLocks/>
          </p:cNvSpPr>
          <p:nvPr/>
        </p:nvSpPr>
        <p:spPr>
          <a:xfrm>
            <a:off x="5897574" y="5677674"/>
            <a:ext cx="2114492" cy="54758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Need more information?</a:t>
            </a:r>
          </a:p>
        </p:txBody>
      </p:sp>
    </p:spTree>
    <p:extLst>
      <p:ext uri="{BB962C8B-B14F-4D97-AF65-F5344CB8AC3E}">
        <p14:creationId xmlns:p14="http://schemas.microsoft.com/office/powerpoint/2010/main" val="27268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The traditional view</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9" name="Oval 18">
            <a:extLst>
              <a:ext uri="{FF2B5EF4-FFF2-40B4-BE49-F238E27FC236}">
                <a16:creationId xmlns:a16="http://schemas.microsoft.com/office/drawing/2014/main" id="{405DEAE3-FB76-EC49-8057-52BC7BB855C9}"/>
              </a:ext>
            </a:extLst>
          </p:cNvPr>
          <p:cNvSpPr/>
          <p:nvPr/>
        </p:nvSpPr>
        <p:spPr>
          <a:xfrm>
            <a:off x="5526429" y="2188526"/>
            <a:ext cx="3598863" cy="3673475"/>
          </a:xfrm>
          <a:prstGeom prst="ellipse">
            <a:avLst/>
          </a:prstGeom>
          <a:solidFill>
            <a:srgbClr val="0ABEDC">
              <a:alpha val="6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dirty="0">
              <a:solidFill>
                <a:schemeClr val="bg1"/>
              </a:solidFill>
            </a:endParaRPr>
          </a:p>
        </p:txBody>
      </p:sp>
      <p:sp>
        <p:nvSpPr>
          <p:cNvPr id="20" name="Oval 19">
            <a:extLst>
              <a:ext uri="{FF2B5EF4-FFF2-40B4-BE49-F238E27FC236}">
                <a16:creationId xmlns:a16="http://schemas.microsoft.com/office/drawing/2014/main" id="{1DB0C9D5-C7A1-8B4A-A0BF-8EC3AB138E08}"/>
              </a:ext>
            </a:extLst>
          </p:cNvPr>
          <p:cNvSpPr/>
          <p:nvPr/>
        </p:nvSpPr>
        <p:spPr>
          <a:xfrm>
            <a:off x="2434540" y="2187681"/>
            <a:ext cx="3598863" cy="3671888"/>
          </a:xfrm>
          <a:prstGeom prst="ellipse">
            <a:avLst/>
          </a:prstGeom>
          <a:solidFill>
            <a:srgbClr val="8255D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4400" b="1" dirty="0">
              <a:solidFill>
                <a:schemeClr val="bg1"/>
              </a:solidFill>
            </a:endParaRPr>
          </a:p>
        </p:txBody>
      </p:sp>
      <p:grpSp>
        <p:nvGrpSpPr>
          <p:cNvPr id="21" name="Group 17">
            <a:extLst>
              <a:ext uri="{FF2B5EF4-FFF2-40B4-BE49-F238E27FC236}">
                <a16:creationId xmlns:a16="http://schemas.microsoft.com/office/drawing/2014/main" id="{4D6ECD07-0D28-B847-8330-532E4FBAEED6}"/>
              </a:ext>
            </a:extLst>
          </p:cNvPr>
          <p:cNvGrpSpPr>
            <a:grpSpLocks/>
          </p:cNvGrpSpPr>
          <p:nvPr/>
        </p:nvGrpSpPr>
        <p:grpSpPr bwMode="auto">
          <a:xfrm>
            <a:off x="1559496" y="1581802"/>
            <a:ext cx="3179193" cy="1433823"/>
            <a:chOff x="3838713" y="1450158"/>
            <a:chExt cx="1882149" cy="1434973"/>
          </a:xfrm>
        </p:grpSpPr>
        <p:sp>
          <p:nvSpPr>
            <p:cNvPr id="22" name="TextBox 6">
              <a:extLst>
                <a:ext uri="{FF2B5EF4-FFF2-40B4-BE49-F238E27FC236}">
                  <a16:creationId xmlns:a16="http://schemas.microsoft.com/office/drawing/2014/main" id="{7A41913D-C495-6E4E-9C09-82335A8C504F}"/>
                </a:ext>
              </a:extLst>
            </p:cNvPr>
            <p:cNvSpPr txBox="1">
              <a:spLocks noChangeArrowheads="1"/>
            </p:cNvSpPr>
            <p:nvPr/>
          </p:nvSpPr>
          <p:spPr bwMode="auto">
            <a:xfrm>
              <a:off x="3838713" y="1450158"/>
              <a:ext cx="1882149" cy="46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Find out</a:t>
              </a:r>
            </a:p>
          </p:txBody>
        </p:sp>
        <p:cxnSp>
          <p:nvCxnSpPr>
            <p:cNvPr id="23" name="Straight Connector 22">
              <a:extLst>
                <a:ext uri="{FF2B5EF4-FFF2-40B4-BE49-F238E27FC236}">
                  <a16:creationId xmlns:a16="http://schemas.microsoft.com/office/drawing/2014/main" id="{38634F31-9DCE-0546-9613-06CB2817A414}"/>
                </a:ext>
              </a:extLst>
            </p:cNvPr>
            <p:cNvCxnSpPr>
              <a:cxnSpLocks/>
            </p:cNvCxnSpPr>
            <p:nvPr/>
          </p:nvCxnSpPr>
          <p:spPr>
            <a:xfrm>
              <a:off x="4356757" y="2054088"/>
              <a:ext cx="421213" cy="8310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18">
            <a:extLst>
              <a:ext uri="{FF2B5EF4-FFF2-40B4-BE49-F238E27FC236}">
                <a16:creationId xmlns:a16="http://schemas.microsoft.com/office/drawing/2014/main" id="{155D9276-CF32-E74D-9688-24CE20934CB2}"/>
              </a:ext>
            </a:extLst>
          </p:cNvPr>
          <p:cNvGrpSpPr>
            <a:grpSpLocks/>
          </p:cNvGrpSpPr>
          <p:nvPr/>
        </p:nvGrpSpPr>
        <p:grpSpPr bwMode="auto">
          <a:xfrm>
            <a:off x="4500000" y="1188762"/>
            <a:ext cx="2532062" cy="2514220"/>
            <a:chOff x="5482165" y="1090668"/>
            <a:chExt cx="2532185" cy="2206200"/>
          </a:xfrm>
        </p:grpSpPr>
        <p:sp>
          <p:nvSpPr>
            <p:cNvPr id="25" name="TextBox 7">
              <a:extLst>
                <a:ext uri="{FF2B5EF4-FFF2-40B4-BE49-F238E27FC236}">
                  <a16:creationId xmlns:a16="http://schemas.microsoft.com/office/drawing/2014/main" id="{31D8C68B-CEF7-C447-B175-054A82769310}"/>
                </a:ext>
              </a:extLst>
            </p:cNvPr>
            <p:cNvSpPr txBox="1">
              <a:spLocks noChangeArrowheads="1"/>
            </p:cNvSpPr>
            <p:nvPr/>
          </p:nvSpPr>
          <p:spPr bwMode="auto">
            <a:xfrm>
              <a:off x="5482165" y="1090668"/>
              <a:ext cx="2532185" cy="83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dirty="0">
                  <a:solidFill>
                    <a:schemeClr val="bg2">
                      <a:lumMod val="25000"/>
                    </a:schemeClr>
                  </a:solidFill>
                  <a:latin typeface="+mn-lt"/>
                  <a:cs typeface="Arial" panose="020B0604020202020204" pitchFamily="34" charset="0"/>
                </a:rPr>
                <a:t>what happened</a:t>
              </a:r>
            </a:p>
          </p:txBody>
        </p:sp>
        <p:cxnSp>
          <p:nvCxnSpPr>
            <p:cNvPr id="26" name="Straight Connector 25">
              <a:extLst>
                <a:ext uri="{FF2B5EF4-FFF2-40B4-BE49-F238E27FC236}">
                  <a16:creationId xmlns:a16="http://schemas.microsoft.com/office/drawing/2014/main" id="{1D11E74F-02F8-5E4C-A4F2-B18E7C6149BC}"/>
                </a:ext>
              </a:extLst>
            </p:cNvPr>
            <p:cNvCxnSpPr>
              <a:cxnSpLocks/>
            </p:cNvCxnSpPr>
            <p:nvPr/>
          </p:nvCxnSpPr>
          <p:spPr>
            <a:xfrm>
              <a:off x="6742226" y="1840444"/>
              <a:ext cx="0" cy="14564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19">
            <a:extLst>
              <a:ext uri="{FF2B5EF4-FFF2-40B4-BE49-F238E27FC236}">
                <a16:creationId xmlns:a16="http://schemas.microsoft.com/office/drawing/2014/main" id="{2BAF3070-877B-154B-8A28-DD1A79C4CE16}"/>
              </a:ext>
            </a:extLst>
          </p:cNvPr>
          <p:cNvGrpSpPr>
            <a:grpSpLocks/>
          </p:cNvGrpSpPr>
          <p:nvPr/>
        </p:nvGrpSpPr>
        <p:grpSpPr bwMode="auto">
          <a:xfrm>
            <a:off x="8598252" y="1581802"/>
            <a:ext cx="2369797" cy="11731687"/>
            <a:chOff x="8986700" y="1666239"/>
            <a:chExt cx="1894060" cy="10267732"/>
          </a:xfrm>
        </p:grpSpPr>
        <p:sp>
          <p:nvSpPr>
            <p:cNvPr id="28" name="TextBox 8">
              <a:extLst>
                <a:ext uri="{FF2B5EF4-FFF2-40B4-BE49-F238E27FC236}">
                  <a16:creationId xmlns:a16="http://schemas.microsoft.com/office/drawing/2014/main" id="{BF5B5EF6-F52E-D24C-BEBA-ED26C8E4AAE5}"/>
                </a:ext>
              </a:extLst>
            </p:cNvPr>
            <p:cNvSpPr txBox="1">
              <a:spLocks noChangeArrowheads="1"/>
            </p:cNvSpPr>
            <p:nvPr/>
          </p:nvSpPr>
          <p:spPr bwMode="auto">
            <a:xfrm>
              <a:off x="9072476" y="1666239"/>
              <a:ext cx="1808284" cy="4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and sort it out</a:t>
              </a:r>
            </a:p>
          </p:txBody>
        </p:sp>
        <p:cxnSp>
          <p:nvCxnSpPr>
            <p:cNvPr id="29" name="Straight Connector 28">
              <a:extLst>
                <a:ext uri="{FF2B5EF4-FFF2-40B4-BE49-F238E27FC236}">
                  <a16:creationId xmlns:a16="http://schemas.microsoft.com/office/drawing/2014/main" id="{D0F2FBA9-8781-034A-B625-C93579B77DB9}"/>
                </a:ext>
              </a:extLst>
            </p:cNvPr>
            <p:cNvCxnSpPr>
              <a:cxnSpLocks/>
              <a:endCxn id="19" idx="7"/>
            </p:cNvCxnSpPr>
            <p:nvPr/>
          </p:nvCxnSpPr>
          <p:spPr>
            <a:xfrm flipH="1">
              <a:off x="8986700" y="11336698"/>
              <a:ext cx="320779" cy="59727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6A743A14-8540-CC42-B73A-2277E61F5A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3198583" y="3015625"/>
            <a:ext cx="2023132" cy="2016000"/>
          </a:xfrm>
          <a:prstGeom prst="ellipse">
            <a:avLst/>
          </a:prstGeom>
        </p:spPr>
      </p:pic>
      <p:pic>
        <p:nvPicPr>
          <p:cNvPr id="31" name="Picture 30">
            <a:extLst>
              <a:ext uri="{FF2B5EF4-FFF2-40B4-BE49-F238E27FC236}">
                <a16:creationId xmlns:a16="http://schemas.microsoft.com/office/drawing/2014/main" id="{ABA43B66-F46D-E04B-8A5F-4C4D027379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6312564" y="3015625"/>
            <a:ext cx="2061415" cy="2052000"/>
          </a:xfrm>
          <a:prstGeom prst="ellipse">
            <a:avLst/>
          </a:prstGeom>
        </p:spPr>
      </p:pic>
      <p:cxnSp>
        <p:nvCxnSpPr>
          <p:cNvPr id="32" name="Straight Connector 31">
            <a:extLst>
              <a:ext uri="{FF2B5EF4-FFF2-40B4-BE49-F238E27FC236}">
                <a16:creationId xmlns:a16="http://schemas.microsoft.com/office/drawing/2014/main" id="{BBB1FB46-A45B-5E4B-8DE4-C1B1D1EFF523}"/>
              </a:ext>
            </a:extLst>
          </p:cNvPr>
          <p:cNvCxnSpPr>
            <a:cxnSpLocks/>
          </p:cNvCxnSpPr>
          <p:nvPr/>
        </p:nvCxnSpPr>
        <p:spPr>
          <a:xfrm flipH="1">
            <a:off x="8373979" y="2043219"/>
            <a:ext cx="674836" cy="9918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FD2DD98-0747-694C-93EE-43E755B69137}"/>
              </a:ext>
            </a:extLst>
          </p:cNvPr>
          <p:cNvSpPr txBox="1"/>
          <p:nvPr/>
        </p:nvSpPr>
        <p:spPr>
          <a:xfrm>
            <a:off x="3503712" y="5859569"/>
            <a:ext cx="1800200" cy="461665"/>
          </a:xfrm>
          <a:prstGeom prst="rect">
            <a:avLst/>
          </a:prstGeom>
          <a:noFill/>
        </p:spPr>
        <p:txBody>
          <a:bodyPr wrap="square" rtlCol="0">
            <a:spAutoFit/>
          </a:bodyPr>
          <a:lstStyle/>
          <a:p>
            <a:r>
              <a:rPr lang="en-US" sz="2400" b="1" dirty="0">
                <a:solidFill>
                  <a:srgbClr val="8255DC"/>
                </a:solidFill>
                <a:cs typeface="Arial" panose="020B0604020202020204" pitchFamily="34" charset="0"/>
              </a:rPr>
              <a:t>“Victim”</a:t>
            </a:r>
            <a:endParaRPr lang="en-GB" dirty="0">
              <a:solidFill>
                <a:srgbClr val="8255DC"/>
              </a:solidFill>
              <a:cs typeface="Arial" panose="020B0604020202020204" pitchFamily="34" charset="0"/>
            </a:endParaRPr>
          </a:p>
        </p:txBody>
      </p:sp>
      <p:sp>
        <p:nvSpPr>
          <p:cNvPr id="34" name="TextBox 33">
            <a:extLst>
              <a:ext uri="{FF2B5EF4-FFF2-40B4-BE49-F238E27FC236}">
                <a16:creationId xmlns:a16="http://schemas.microsoft.com/office/drawing/2014/main" id="{574596D0-37E1-B444-B07F-6B01A8020E0D}"/>
              </a:ext>
            </a:extLst>
          </p:cNvPr>
          <p:cNvSpPr txBox="1"/>
          <p:nvPr/>
        </p:nvSpPr>
        <p:spPr>
          <a:xfrm>
            <a:off x="6744072" y="5813202"/>
            <a:ext cx="1800200" cy="461665"/>
          </a:xfrm>
          <a:prstGeom prst="rect">
            <a:avLst/>
          </a:prstGeom>
          <a:noFill/>
        </p:spPr>
        <p:txBody>
          <a:bodyPr wrap="square" rtlCol="0">
            <a:spAutoFit/>
          </a:bodyPr>
          <a:lstStyle/>
          <a:p>
            <a:r>
              <a:rPr lang="en-US" sz="2400" b="1" dirty="0">
                <a:solidFill>
                  <a:srgbClr val="0ABEDC"/>
                </a:solidFill>
                <a:cs typeface="Arial" panose="020B0604020202020204" pitchFamily="34" charset="0"/>
              </a:rPr>
              <a:t>“Bully”</a:t>
            </a:r>
            <a:endParaRPr lang="en-GB" sz="2400" b="1" dirty="0">
              <a:solidFill>
                <a:srgbClr val="0ABEDC"/>
              </a:solidFill>
              <a:cs typeface="Arial" panose="020B0604020202020204" pitchFamily="34" charset="0"/>
            </a:endParaRPr>
          </a:p>
        </p:txBody>
      </p:sp>
    </p:spTree>
    <p:extLst>
      <p:ext uri="{BB962C8B-B14F-4D97-AF65-F5344CB8AC3E}">
        <p14:creationId xmlns:p14="http://schemas.microsoft.com/office/powerpoint/2010/main" val="10962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2629168"/>
            <a:ext cx="3547252" cy="3416320"/>
          </a:xfrm>
          <a:prstGeom prst="rect">
            <a:avLst/>
          </a:prstGeom>
        </p:spPr>
        <p:txBody>
          <a:bodyPr wrap="square">
            <a:spAutoFit/>
          </a:bodyPr>
          <a:lstStyle/>
          <a:p>
            <a:r>
              <a:rPr lang="en-GB" sz="2400" b="1" dirty="0">
                <a:solidFill>
                  <a:srgbClr val="8255DC"/>
                </a:solidFill>
                <a:cs typeface="Arial" panose="020B0604020202020204" pitchFamily="34" charset="0"/>
              </a:rPr>
              <a:t>The ringleader (Bully) </a:t>
            </a:r>
            <a:r>
              <a:rPr lang="en-GB" sz="2400" dirty="0">
                <a:solidFill>
                  <a:schemeClr val="bg2">
                    <a:lumMod val="25000"/>
                  </a:schemeClr>
                </a:solidFill>
                <a:cs typeface="Arial" panose="020B0604020202020204" pitchFamily="34" charset="0"/>
              </a:rPr>
              <a:t>- Initiating and leading the bullying but not always the person ‘doing’ the bullying. </a:t>
            </a:r>
          </a:p>
          <a:p>
            <a:endParaRPr lang="en-GB" sz="2400" dirty="0">
              <a:solidFill>
                <a:schemeClr val="bg2">
                  <a:lumMod val="25000"/>
                </a:schemeClr>
              </a:solidFill>
              <a:cs typeface="Arial" panose="020B0604020202020204" pitchFamily="34" charset="0"/>
            </a:endParaRPr>
          </a:p>
          <a:p>
            <a:r>
              <a:rPr lang="en-GB" sz="2400" b="1" dirty="0">
                <a:solidFill>
                  <a:srgbClr val="8255DC"/>
                </a:solidFill>
                <a:cs typeface="Arial" panose="020B0604020202020204" pitchFamily="34" charset="0"/>
              </a:rPr>
              <a:t>The target </a:t>
            </a:r>
            <a:r>
              <a:rPr lang="en-GB" sz="2400" dirty="0">
                <a:solidFill>
                  <a:schemeClr val="bg2">
                    <a:lumMod val="25000"/>
                  </a:schemeClr>
                </a:solidFill>
                <a:cs typeface="Arial" panose="020B0604020202020204" pitchFamily="34" charset="0"/>
              </a:rPr>
              <a:t>- The person at whom the bullying is aimed.</a:t>
            </a:r>
          </a:p>
        </p:txBody>
      </p:sp>
    </p:spTree>
    <p:extLst>
      <p:ext uri="{BB962C8B-B14F-4D97-AF65-F5344CB8AC3E}">
        <p14:creationId xmlns:p14="http://schemas.microsoft.com/office/powerpoint/2010/main" val="4694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428979"/>
            <a:ext cx="3547252" cy="2308324"/>
          </a:xfrm>
          <a:prstGeom prst="rect">
            <a:avLst/>
          </a:prstGeom>
        </p:spPr>
        <p:txBody>
          <a:bodyPr wrap="square">
            <a:spAutoFit/>
          </a:bodyPr>
          <a:lstStyle/>
          <a:p>
            <a:r>
              <a:rPr lang="en-GB" sz="2400" b="1" dirty="0">
                <a:solidFill>
                  <a:srgbClr val="8255DC"/>
                </a:solidFill>
                <a:cs typeface="Arial" panose="020B0604020202020204" pitchFamily="34" charset="0"/>
              </a:rPr>
              <a:t>Reinforcer(s) </a:t>
            </a:r>
            <a:r>
              <a:rPr lang="en-GB" sz="2400" dirty="0">
                <a:solidFill>
                  <a:schemeClr val="bg2">
                    <a:lumMod val="25000"/>
                  </a:schemeClr>
                </a:solidFill>
                <a:cs typeface="Arial" panose="020B0604020202020204" pitchFamily="34" charset="0"/>
              </a:rPr>
              <a:t>- Supports the bullying, might laugh or encourage other people to ‘collude’ with what is going on.</a:t>
            </a:r>
          </a:p>
        </p:txBody>
      </p:sp>
    </p:spTree>
    <p:extLst>
      <p:ext uri="{BB962C8B-B14F-4D97-AF65-F5344CB8AC3E}">
        <p14:creationId xmlns:p14="http://schemas.microsoft.com/office/powerpoint/2010/main" val="30244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546138"/>
            <a:ext cx="3262716" cy="1200329"/>
          </a:xfrm>
          <a:prstGeom prst="rect">
            <a:avLst/>
          </a:prstGeom>
        </p:spPr>
        <p:txBody>
          <a:bodyPr wrap="square">
            <a:spAutoFit/>
          </a:bodyPr>
          <a:lstStyle/>
          <a:p>
            <a:r>
              <a:rPr lang="en-GB" sz="2400" b="1" dirty="0">
                <a:solidFill>
                  <a:srgbClr val="8255DC"/>
                </a:solidFill>
                <a:cs typeface="Arial" panose="020B0604020202020204" pitchFamily="34" charset="0"/>
              </a:rPr>
              <a:t>Assistant(s) </a:t>
            </a:r>
            <a:r>
              <a:rPr lang="en-GB" sz="2400" dirty="0">
                <a:solidFill>
                  <a:schemeClr val="bg2">
                    <a:lumMod val="25000"/>
                  </a:schemeClr>
                </a:solidFill>
                <a:cs typeface="Arial" panose="020B0604020202020204" pitchFamily="34" charset="0"/>
              </a:rPr>
              <a:t>- Actively involved in ‘doing’ the bullying.</a:t>
            </a:r>
          </a:p>
        </p:txBody>
      </p:sp>
    </p:spTree>
    <p:extLst>
      <p:ext uri="{BB962C8B-B14F-4D97-AF65-F5344CB8AC3E}">
        <p14:creationId xmlns:p14="http://schemas.microsoft.com/office/powerpoint/2010/main" val="365309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412938" y="2136317"/>
            <a:ext cx="3249560" cy="3785652"/>
          </a:xfrm>
          <a:prstGeom prst="rect">
            <a:avLst/>
          </a:prstGeom>
        </p:spPr>
        <p:txBody>
          <a:bodyPr wrap="square">
            <a:spAutoFit/>
          </a:bodyPr>
          <a:lstStyle/>
          <a:p>
            <a:r>
              <a:rPr lang="en-GB" sz="2400" b="1" dirty="0">
                <a:solidFill>
                  <a:srgbClr val="8255DC"/>
                </a:solidFill>
                <a:cs typeface="Arial" panose="020B0604020202020204" pitchFamily="34" charset="0"/>
              </a:rPr>
              <a:t>Defender(s) </a:t>
            </a:r>
            <a:r>
              <a:rPr lang="en-GB" sz="2400" dirty="0">
                <a:solidFill>
                  <a:schemeClr val="bg2">
                    <a:lumMod val="25000"/>
                  </a:schemeClr>
                </a:solidFill>
                <a:cs typeface="Arial" panose="020B0604020202020204" pitchFamily="34" charset="0"/>
              </a:rPr>
              <a:t>- Stands up for someone being bullied. Knows that bullying is wrong and feels confident enough to do something about it. This might involve talking to an adult in school.</a:t>
            </a:r>
          </a:p>
        </p:txBody>
      </p:sp>
    </p:spTree>
    <p:extLst>
      <p:ext uri="{BB962C8B-B14F-4D97-AF65-F5344CB8AC3E}">
        <p14:creationId xmlns:p14="http://schemas.microsoft.com/office/powerpoint/2010/main" val="20897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5364306"/>
            <a:ext cx="4091730" cy="1200329"/>
          </a:xfrm>
          <a:prstGeom prst="rect">
            <a:avLst/>
          </a:prstGeom>
        </p:spPr>
        <p:txBody>
          <a:bodyPr wrap="square">
            <a:spAutoFit/>
          </a:bodyPr>
          <a:lstStyle/>
          <a:p>
            <a:r>
              <a:rPr lang="en-GB" sz="2400" b="1" dirty="0">
                <a:solidFill>
                  <a:srgbClr val="8255DC"/>
                </a:solidFill>
                <a:cs typeface="Arial" panose="020B0604020202020204" pitchFamily="34" charset="0"/>
              </a:rPr>
              <a:t>Outsider(s) </a:t>
            </a:r>
            <a:r>
              <a:rPr lang="en-GB" sz="2400" b="1" dirty="0">
                <a:solidFill>
                  <a:schemeClr val="bg2">
                    <a:lumMod val="25000"/>
                  </a:schemeClr>
                </a:solidFill>
                <a:cs typeface="Arial" panose="020B0604020202020204" pitchFamily="34" charset="0"/>
              </a:rPr>
              <a:t>- </a:t>
            </a:r>
            <a:r>
              <a:rPr lang="en-GB" sz="2400" dirty="0">
                <a:solidFill>
                  <a:schemeClr val="bg2">
                    <a:lumMod val="25000"/>
                  </a:schemeClr>
                </a:solidFill>
                <a:cs typeface="Arial" panose="020B0604020202020204" pitchFamily="34" charset="0"/>
              </a:rPr>
              <a:t>Ignores any bullying and doesn’t want to get involved. </a:t>
            </a:r>
          </a:p>
        </p:txBody>
      </p:sp>
    </p:spTree>
    <p:extLst>
      <p:ext uri="{BB962C8B-B14F-4D97-AF65-F5344CB8AC3E}">
        <p14:creationId xmlns:p14="http://schemas.microsoft.com/office/powerpoint/2010/main" val="174003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1291</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Anti-Bullying Week 2020 Secondary Lesson PPT  </vt:lpstr>
      <vt:lpstr>Is this bullying?</vt:lpstr>
      <vt:lpstr>Is it bullying?</vt:lpstr>
      <vt:lpstr>The traditional view</vt:lpstr>
      <vt:lpstr>Bullying as a group behaviour</vt:lpstr>
      <vt:lpstr>Bullying as a group behaviour</vt:lpstr>
      <vt:lpstr>Bullying as a group behaviour</vt:lpstr>
      <vt:lpstr>Bullying as a group behaviour</vt:lpstr>
      <vt:lpstr>Bullying as a group behaviour</vt:lpstr>
      <vt:lpstr>Bullying as a group behaviour</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Luke Evason-Browning</cp:lastModifiedBy>
  <cp:revision>32</cp:revision>
  <dcterms:created xsi:type="dcterms:W3CDTF">2020-09-01T18:15:57Z</dcterms:created>
  <dcterms:modified xsi:type="dcterms:W3CDTF">2021-06-18T14:51:16Z</dcterms:modified>
</cp:coreProperties>
</file>