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8" r:id="rId3"/>
    <p:sldId id="261"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EDC"/>
    <a:srgbClr val="8255D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8029"/>
  </p:normalViewPr>
  <p:slideViewPr>
    <p:cSldViewPr snapToGrid="0" snapToObjects="1">
      <p:cViewPr varScale="1">
        <p:scale>
          <a:sx n="52" d="100"/>
          <a:sy n="52" d="100"/>
        </p:scale>
        <p:origin x="12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027E-02ED-4244-BBB6-4866FFF68834}"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83C44-614A-994D-A630-CD79989A0671}" type="slidenum">
              <a:rPr lang="en-US" smtClean="0"/>
              <a:t>‹#›</a:t>
            </a:fld>
            <a:endParaRPr lang="en-US"/>
          </a:p>
        </p:txBody>
      </p:sp>
    </p:spTree>
    <p:extLst>
      <p:ext uri="{BB962C8B-B14F-4D97-AF65-F5344CB8AC3E}">
        <p14:creationId xmlns:p14="http://schemas.microsoft.com/office/powerpoint/2010/main" val="272581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1</a:t>
            </a:fld>
            <a:endParaRPr lang="en-US"/>
          </a:p>
        </p:txBody>
      </p:sp>
    </p:spTree>
    <p:extLst>
      <p:ext uri="{BB962C8B-B14F-4D97-AF65-F5344CB8AC3E}">
        <p14:creationId xmlns:p14="http://schemas.microsoft.com/office/powerpoint/2010/main" val="249454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solidFill>
                  <a:srgbClr val="3E3B80"/>
                </a:solidFill>
                <a:latin typeface="Century Gothic" panose="020B0502020202020204" pitchFamily="34" charset="0"/>
              </a:rPr>
              <a:t>See page 12 in their packs </a:t>
            </a:r>
          </a:p>
          <a:p>
            <a:pPr eaLnBrk="1" hangingPunct="1">
              <a:spcBef>
                <a:spcPct val="0"/>
              </a:spcBef>
            </a:pPr>
            <a:endParaRPr lang="en-GB" altLang="en-US" dirty="0">
              <a:solidFill>
                <a:srgbClr val="3E3B80"/>
              </a:solidFill>
              <a:latin typeface="Century Gothic" panose="020B0502020202020204" pitchFamily="34" charset="0"/>
            </a:endParaRPr>
          </a:p>
          <a:p>
            <a:pPr eaLnBrk="1" hangingPunct="1">
              <a:spcBef>
                <a:spcPct val="0"/>
              </a:spcBef>
            </a:pPr>
            <a:r>
              <a:rPr lang="en-GB" altLang="en-US" dirty="0">
                <a:solidFill>
                  <a:srgbClr val="3E3B80"/>
                </a:solidFill>
                <a:latin typeface="Century Gothic" panose="020B0502020202020204" pitchFamily="34" charset="0"/>
              </a:rPr>
              <a:t>ABA definition of bullying. Very important that we have a shared understanding of what bullying is to start the day. </a:t>
            </a:r>
            <a:r>
              <a:rPr lang="en-GB" altLang="en-US" baseline="0" dirty="0">
                <a:solidFill>
                  <a:srgbClr val="3E3B80"/>
                </a:solidFill>
                <a:latin typeface="Century Gothic" panose="020B0502020202020204" pitchFamily="34" charset="0"/>
              </a:rPr>
              <a:t>We will discuss later why it is important that a setting has a shared definition that is understood by everyone. </a:t>
            </a:r>
            <a:endParaRPr lang="en-GB" altLang="en-US" dirty="0">
              <a:solidFill>
                <a:srgbClr val="3E3B80"/>
              </a:solidFill>
              <a:latin typeface="Century Gothic" panose="020B0502020202020204" pitchFamily="34" charset="0"/>
            </a:endParaRPr>
          </a:p>
          <a:p>
            <a:pPr eaLnBrk="1" hangingPunct="1">
              <a:spcBef>
                <a:spcPct val="0"/>
              </a:spcBef>
            </a:pPr>
            <a:endParaRPr lang="en-GB" altLang="en-US" dirty="0">
              <a:solidFill>
                <a:srgbClr val="3E3B80"/>
              </a:solidFill>
              <a:latin typeface="Century Gothic" panose="020B0502020202020204" pitchFamily="34" charset="0"/>
            </a:endParaRPr>
          </a:p>
          <a:p>
            <a:pPr eaLnBrk="1" hangingPunct="1">
              <a:spcBef>
                <a:spcPct val="0"/>
              </a:spcBef>
            </a:pPr>
            <a:r>
              <a:rPr lang="en-GB" altLang="en-US" dirty="0">
                <a:solidFill>
                  <a:srgbClr val="3E3B80"/>
                </a:solidFill>
                <a:latin typeface="Century Gothic" panose="020B0502020202020204" pitchFamily="34" charset="0"/>
              </a:rPr>
              <a:t>There are many widely-used definitions of bullying but no single legal one.  </a:t>
            </a:r>
          </a:p>
          <a:p>
            <a:pPr eaLnBrk="1" hangingPunct="1">
              <a:spcBef>
                <a:spcPct val="0"/>
              </a:spcBef>
            </a:pPr>
            <a:endParaRPr lang="en-GB" altLang="en-US" dirty="0">
              <a:solidFill>
                <a:srgbClr val="3E3B80"/>
              </a:solidFill>
              <a:latin typeface="Century Gothic" panose="020B0502020202020204" pitchFamily="34" charset="0"/>
            </a:endParaRPr>
          </a:p>
          <a:p>
            <a:pPr eaLnBrk="1" hangingPunct="1">
              <a:spcBef>
                <a:spcPct val="0"/>
              </a:spcBef>
            </a:pPr>
            <a:r>
              <a:rPr lang="en-GB" altLang="en-US" dirty="0">
                <a:solidFill>
                  <a:srgbClr val="3E3B80"/>
                </a:solidFill>
                <a:latin typeface="Century Gothic" panose="020B0502020202020204" pitchFamily="34" charset="0"/>
              </a:rPr>
              <a:t>It is also useful here to bring in the concept of bullying usually being a group behaviour which you are going to come back to in later slides.</a:t>
            </a:r>
          </a:p>
        </p:txBody>
      </p:sp>
      <p:sp>
        <p:nvSpPr>
          <p:cNvPr id="4" name="Slide Number Placeholder 3"/>
          <p:cNvSpPr>
            <a:spLocks noGrp="1"/>
          </p:cNvSpPr>
          <p:nvPr>
            <p:ph type="sldNum" sz="quarter" idx="5"/>
          </p:nvPr>
        </p:nvSpPr>
        <p:spPr/>
        <p:txBody>
          <a:bodyPr/>
          <a:lstStyle/>
          <a:p>
            <a:fld id="{C7083C44-614A-994D-A630-CD79989A0671}" type="slidenum">
              <a:rPr lang="en-US" smtClean="0"/>
              <a:t>2</a:t>
            </a:fld>
            <a:endParaRPr lang="en-US"/>
          </a:p>
        </p:txBody>
      </p:sp>
    </p:spTree>
    <p:extLst>
      <p:ext uri="{BB962C8B-B14F-4D97-AF65-F5344CB8AC3E}">
        <p14:creationId xmlns:p14="http://schemas.microsoft.com/office/powerpoint/2010/main" val="318736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film is 2 minutes long and can be found on YouTube. It has subtitles. We would advise you to watch the film before showing it to your students. </a:t>
            </a:r>
          </a:p>
        </p:txBody>
      </p:sp>
      <p:sp>
        <p:nvSpPr>
          <p:cNvPr id="4" name="Slide Number Placeholder 3"/>
          <p:cNvSpPr>
            <a:spLocks noGrp="1"/>
          </p:cNvSpPr>
          <p:nvPr>
            <p:ph type="sldNum" sz="quarter" idx="5"/>
          </p:nvPr>
        </p:nvSpPr>
        <p:spPr/>
        <p:txBody>
          <a:bodyPr/>
          <a:lstStyle/>
          <a:p>
            <a:fld id="{C7083C44-614A-994D-A630-CD79989A0671}" type="slidenum">
              <a:rPr lang="en-US" smtClean="0"/>
              <a:t>3</a:t>
            </a:fld>
            <a:endParaRPr lang="en-US"/>
          </a:p>
        </p:txBody>
      </p:sp>
    </p:spTree>
    <p:extLst>
      <p:ext uri="{BB962C8B-B14F-4D97-AF65-F5344CB8AC3E}">
        <p14:creationId xmlns:p14="http://schemas.microsoft.com/office/powerpoint/2010/main" val="181901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4</a:t>
            </a:fld>
            <a:endParaRPr lang="en-US"/>
          </a:p>
        </p:txBody>
      </p:sp>
    </p:spTree>
    <p:extLst>
      <p:ext uri="{BB962C8B-B14F-4D97-AF65-F5344CB8AC3E}">
        <p14:creationId xmlns:p14="http://schemas.microsoft.com/office/powerpoint/2010/main" val="256899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D70A-8FCF-DC47-939D-669EA7E16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A26F7-F6D6-D045-AFBA-63BDF78E8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458453-CA61-1048-9AA6-2F7F547D80A3}"/>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414428A3-29B1-3D49-88B5-4465433A7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E7D96-EA76-8142-822C-67B353DA4A8D}"/>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71754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C4BB-6F35-DB49-97D7-7F2A911CC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644D1-0798-D945-B61A-EA64BBA221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4C592-621F-3045-8A9D-4FBCFC3A2E38}"/>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8FA8EFC5-7289-1F4D-9564-6B219E625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4FB36-0BF1-7448-9969-3F37A695EAD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415639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5FCD3-3CE1-DF47-ACED-20BB2A3C10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87480-0EBB-B64B-A795-0FB70B7EA7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67557-51C1-EB4C-A535-A904E35F4F24}"/>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B0F65BFA-5884-684D-ADC3-C12482E3C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AEA4F-9725-2F43-8C8D-0DA5CF6FA9A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17830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19B1-9622-CA4D-979A-07D789E06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9E90C-836F-F040-960A-008A26FE76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3A858-0FB6-534A-8FA0-0EC41B34CE39}"/>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FFDE8C6A-DB18-0848-A685-B748BE27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27AED-1164-694B-8D97-23CBC45E8D6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47269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AE42-D518-9349-81AC-C519C56F8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4FE83-7235-0647-92B4-5AD4B7FDA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1C5196-F189-2A4D-A328-BC75B552771F}"/>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B224A05D-CCED-3D49-8103-85E6123B8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9517D-5BB2-5E40-9A93-EC3256481CB2}"/>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01742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AB61-58FF-B743-BCEA-4C9CAA0D9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A0D47-133F-454A-972A-2BCA48146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BBC37-43ED-3848-8B71-03539E2CF1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085BCD-2C06-F940-AA47-9E4F7A91AC27}"/>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6" name="Footer Placeholder 5">
            <a:extLst>
              <a:ext uri="{FF2B5EF4-FFF2-40B4-BE49-F238E27FC236}">
                <a16:creationId xmlns:a16="http://schemas.microsoft.com/office/drawing/2014/main" id="{619DC53F-2A92-FC41-BCE1-40AA24ACB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99657-FD7B-014D-B5FB-A9E7060EF05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55734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7C18-2F75-E540-9881-B462DEB339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06376-01CD-364A-8B96-DF7C3E354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CE1D7D-6B40-094E-AA4F-C244754BC7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4A91-8E0B-9B42-BC9C-C82DD4F4C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FA89C9-F96E-0E45-A780-925E4430E5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2FEFA-C1DE-EC40-9278-E00E2E43EF2C}"/>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8" name="Footer Placeholder 7">
            <a:extLst>
              <a:ext uri="{FF2B5EF4-FFF2-40B4-BE49-F238E27FC236}">
                <a16:creationId xmlns:a16="http://schemas.microsoft.com/office/drawing/2014/main" id="{CDA1730F-3A7D-6745-9683-0EC5872059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5B46F-8D86-8B49-AFE4-ED976E45232E}"/>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9430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850-5777-AF48-A420-173F1371C0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9DE04-1C10-E348-961D-C3688D1A0717}"/>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4" name="Footer Placeholder 3">
            <a:extLst>
              <a:ext uri="{FF2B5EF4-FFF2-40B4-BE49-F238E27FC236}">
                <a16:creationId xmlns:a16="http://schemas.microsoft.com/office/drawing/2014/main" id="{8C08FA36-D709-FE46-B57A-72C3527B8C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AC9EEB-606C-454A-9AFE-85E4A43481C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35250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78280-23F2-0A47-B5EC-D596663AA056}"/>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3" name="Footer Placeholder 2">
            <a:extLst>
              <a:ext uri="{FF2B5EF4-FFF2-40B4-BE49-F238E27FC236}">
                <a16:creationId xmlns:a16="http://schemas.microsoft.com/office/drawing/2014/main" id="{26EFC02C-1480-2D45-970A-9EE70A72F1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3E0B-1E21-B34E-B186-A6F3C9CC30F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5373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06E7-B2A1-994F-9A23-1876F4B47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B661F-2988-4E43-9650-C6BC87D0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85FB4-167C-F844-B0DC-253107403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363F0E-8981-1041-8AE5-91A5CC757585}"/>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6" name="Footer Placeholder 5">
            <a:extLst>
              <a:ext uri="{FF2B5EF4-FFF2-40B4-BE49-F238E27FC236}">
                <a16:creationId xmlns:a16="http://schemas.microsoft.com/office/drawing/2014/main" id="{58E0FDFA-3D18-6E46-86A2-28950F553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6F386-FA8F-1C4F-AA75-641C5C78DFD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83124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6D81-976B-384E-9D23-0538A9063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B9F63-23C0-0C47-BA78-8E336B213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9EA90B-5B4E-9641-8FB0-A97DA807E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C49649-A6B8-3641-A53E-D269FEF37286}"/>
              </a:ext>
            </a:extLst>
          </p:cNvPr>
          <p:cNvSpPr>
            <a:spLocks noGrp="1"/>
          </p:cNvSpPr>
          <p:nvPr>
            <p:ph type="dt" sz="half" idx="10"/>
          </p:nvPr>
        </p:nvSpPr>
        <p:spPr/>
        <p:txBody>
          <a:bodyPr/>
          <a:lstStyle/>
          <a:p>
            <a:fld id="{794B7C81-E105-C343-9A8A-2AB2E6F1A5E6}" type="datetimeFigureOut">
              <a:rPr lang="en-US" smtClean="0"/>
              <a:t>6/18/2021</a:t>
            </a:fld>
            <a:endParaRPr lang="en-US"/>
          </a:p>
        </p:txBody>
      </p:sp>
      <p:sp>
        <p:nvSpPr>
          <p:cNvPr id="6" name="Footer Placeholder 5">
            <a:extLst>
              <a:ext uri="{FF2B5EF4-FFF2-40B4-BE49-F238E27FC236}">
                <a16:creationId xmlns:a16="http://schemas.microsoft.com/office/drawing/2014/main" id="{EF495262-E7FB-CC4E-9B10-97F7ED0F8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9C3E7-CC1B-8B40-8127-2202409DB428}"/>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53717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75D61-29EE-4640-8A3A-584D389C2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013BA-A765-9E4A-BAB8-66128B8F5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D97D0-B7FE-2C44-A65E-8E2606908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B7C81-E105-C343-9A8A-2AB2E6F1A5E6}" type="datetimeFigureOut">
              <a:rPr lang="en-US" smtClean="0"/>
              <a:t>6/18/2021</a:t>
            </a:fld>
            <a:endParaRPr lang="en-US"/>
          </a:p>
        </p:txBody>
      </p:sp>
      <p:sp>
        <p:nvSpPr>
          <p:cNvPr id="5" name="Footer Placeholder 4">
            <a:extLst>
              <a:ext uri="{FF2B5EF4-FFF2-40B4-BE49-F238E27FC236}">
                <a16:creationId xmlns:a16="http://schemas.microsoft.com/office/drawing/2014/main" id="{FD3E9940-0FF9-D248-8DD7-3A57D4BDF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333EA8-06A2-174B-841F-BE6068395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E5E15-2764-654E-BF64-96C6F13DA274}" type="slidenum">
              <a:rPr lang="en-US" smtClean="0"/>
              <a:t>‹#›</a:t>
            </a:fld>
            <a:endParaRPr lang="en-US"/>
          </a:p>
        </p:txBody>
      </p:sp>
    </p:spTree>
    <p:extLst>
      <p:ext uri="{BB962C8B-B14F-4D97-AF65-F5344CB8AC3E}">
        <p14:creationId xmlns:p14="http://schemas.microsoft.com/office/powerpoint/2010/main" val="396694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DOeRmP3XRHg"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2520495" y="0"/>
            <a:ext cx="7151009" cy="1976967"/>
          </a:xfrm>
        </p:spPr>
        <p:txBody>
          <a:bodyPr rtlCol="0">
            <a:normAutofit/>
          </a:bodyPr>
          <a:lstStyle/>
          <a:p>
            <a:pPr defTabSz="914332">
              <a:defRPr/>
            </a:pPr>
            <a:r>
              <a:rPr lang="en-US" sz="4000" b="1" dirty="0">
                <a:solidFill>
                  <a:schemeClr val="bg1"/>
                </a:solidFill>
                <a:latin typeface="+mn-lt"/>
                <a:cs typeface="Arial" panose="020B0604020202020204" pitchFamily="34" charset="0"/>
              </a:rPr>
              <a:t>Anti-Bullying Week 2020</a:t>
            </a:r>
            <a:br>
              <a:rPr lang="en-US" sz="4000" b="1" dirty="0">
                <a:solidFill>
                  <a:srgbClr val="FFD200"/>
                </a:solidFill>
                <a:latin typeface="+mn-lt"/>
                <a:cs typeface="Arial" panose="020B0604020202020204" pitchFamily="34" charset="0"/>
              </a:rPr>
            </a:br>
            <a:r>
              <a:rPr lang="en-US" sz="4000" b="1" dirty="0">
                <a:solidFill>
                  <a:srgbClr val="FFD200"/>
                </a:solidFill>
                <a:latin typeface="+mn-lt"/>
                <a:cs typeface="Arial" panose="020B0604020202020204" pitchFamily="34" charset="0"/>
              </a:rPr>
              <a:t>Secondary Assembly PPT  </a:t>
            </a:r>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10078003" y="5985575"/>
            <a:ext cx="1785651" cy="569338"/>
          </a:xfrm>
          <a:prstGeom prst="rect">
            <a:avLst/>
          </a:prstGeom>
        </p:spPr>
      </p:pic>
      <p:pic>
        <p:nvPicPr>
          <p:cNvPr id="10" name="Picture 9">
            <a:extLst>
              <a:ext uri="{FF2B5EF4-FFF2-40B4-BE49-F238E27FC236}">
                <a16:creationId xmlns:a16="http://schemas.microsoft.com/office/drawing/2014/main" id="{A551F8C6-5B5F-F64D-808E-7F497029ED13}"/>
              </a:ext>
            </a:extLst>
          </p:cNvPr>
          <p:cNvPicPr>
            <a:picLocks noChangeAspect="1"/>
          </p:cNvPicPr>
          <p:nvPr/>
        </p:nvPicPr>
        <p:blipFill>
          <a:blip r:embed="rId4"/>
          <a:stretch>
            <a:fillRect/>
          </a:stretch>
        </p:blipFill>
        <p:spPr>
          <a:xfrm>
            <a:off x="3735100" y="1976967"/>
            <a:ext cx="4721797" cy="400860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5"/>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5"/>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5"/>
          <a:srcRect l="34192" t="55276" r="-12874" b="-45022"/>
          <a:stretch/>
        </p:blipFill>
        <p:spPr>
          <a:xfrm rot="16200000" flipH="1">
            <a:off x="340838" y="-363698"/>
            <a:ext cx="2703782" cy="3385457"/>
          </a:xfrm>
          <a:prstGeom prst="rect">
            <a:avLst/>
          </a:prstGeom>
        </p:spPr>
      </p:pic>
    </p:spTree>
    <p:extLst>
      <p:ext uri="{BB962C8B-B14F-4D97-AF65-F5344CB8AC3E}">
        <p14:creationId xmlns:p14="http://schemas.microsoft.com/office/powerpoint/2010/main" val="177021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062717" cy="763587"/>
          </a:xfrm>
        </p:spPr>
        <p:txBody>
          <a:bodyPr>
            <a:normAutofit fontScale="90000"/>
          </a:bodyPr>
          <a:lstStyle/>
          <a:p>
            <a:pPr algn="l"/>
            <a:r>
              <a:rPr lang="en-US" sz="4000" b="1" dirty="0">
                <a:solidFill>
                  <a:schemeClr val="bg1"/>
                </a:solidFill>
                <a:latin typeface="+mn-lt"/>
                <a:cs typeface="Arial" panose="020B0604020202020204" pitchFamily="34" charset="0"/>
              </a:rPr>
              <a:t>Anti-Bullying Week 2020: United Against Bullying </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grpSp>
        <p:nvGrpSpPr>
          <p:cNvPr id="14" name="Group 13">
            <a:extLst>
              <a:ext uri="{FF2B5EF4-FFF2-40B4-BE49-F238E27FC236}">
                <a16:creationId xmlns:a16="http://schemas.microsoft.com/office/drawing/2014/main" id="{E086B2EE-8803-754D-AE26-9FE3596323A3}"/>
              </a:ext>
            </a:extLst>
          </p:cNvPr>
          <p:cNvGrpSpPr/>
          <p:nvPr/>
        </p:nvGrpSpPr>
        <p:grpSpPr>
          <a:xfrm>
            <a:off x="327546" y="1444106"/>
            <a:ext cx="11636314" cy="5041105"/>
            <a:chOff x="1828799" y="3399182"/>
            <a:chExt cx="10025270" cy="3864147"/>
          </a:xfrm>
        </p:grpSpPr>
        <p:sp>
          <p:nvSpPr>
            <p:cNvPr id="15" name="Rectangle 14">
              <a:extLst>
                <a:ext uri="{FF2B5EF4-FFF2-40B4-BE49-F238E27FC236}">
                  <a16:creationId xmlns:a16="http://schemas.microsoft.com/office/drawing/2014/main" id="{C07D5D95-EA64-0E46-B364-9D0EB984B5F2}"/>
                </a:ext>
              </a:extLst>
            </p:cNvPr>
            <p:cNvSpPr/>
            <p:nvPr/>
          </p:nvSpPr>
          <p:spPr>
            <a:xfrm>
              <a:off x="2034207" y="3591338"/>
              <a:ext cx="9667463" cy="3520729"/>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96ACDEE-BB36-7B4B-88A6-35D561E4826B}"/>
                </a:ext>
              </a:extLst>
            </p:cNvPr>
            <p:cNvSpPr/>
            <p:nvPr/>
          </p:nvSpPr>
          <p:spPr>
            <a:xfrm>
              <a:off x="1828799" y="5103224"/>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20C1626-A895-E341-889E-434093C0F8BE}"/>
                </a:ext>
              </a:extLst>
            </p:cNvPr>
            <p:cNvSpPr/>
            <p:nvPr/>
          </p:nvSpPr>
          <p:spPr>
            <a:xfrm>
              <a:off x="11549269" y="5103224"/>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AE45B63-32BB-A740-AB4F-135947EE7331}"/>
                </a:ext>
              </a:extLst>
            </p:cNvPr>
            <p:cNvSpPr/>
            <p:nvPr/>
          </p:nvSpPr>
          <p:spPr>
            <a:xfrm>
              <a:off x="6573077" y="3399182"/>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B97C684-301D-1947-8EE4-A0EA1744684E}"/>
                </a:ext>
              </a:extLst>
            </p:cNvPr>
            <p:cNvSpPr/>
            <p:nvPr/>
          </p:nvSpPr>
          <p:spPr>
            <a:xfrm>
              <a:off x="6579704" y="6958529"/>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Content Placeholder 2">
            <a:extLst>
              <a:ext uri="{FF2B5EF4-FFF2-40B4-BE49-F238E27FC236}">
                <a16:creationId xmlns:a16="http://schemas.microsoft.com/office/drawing/2014/main" id="{DAADDEF5-D6D6-224E-994E-5496E84AE435}"/>
              </a:ext>
            </a:extLst>
          </p:cNvPr>
          <p:cNvSpPr txBox="1">
            <a:spLocks/>
          </p:cNvSpPr>
          <p:nvPr/>
        </p:nvSpPr>
        <p:spPr>
          <a:xfrm>
            <a:off x="919744" y="1862408"/>
            <a:ext cx="10513445" cy="2977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defRPr/>
            </a:pPr>
            <a:r>
              <a:rPr lang="en-GB" sz="2400" b="1" dirty="0">
                <a:solidFill>
                  <a:srgbClr val="8255DC"/>
                </a:solidFill>
              </a:rPr>
              <a:t>This year, more than ever, we’ve witnessed the positive power that society can have when we come together to tackle a common challenge.</a:t>
            </a:r>
          </a:p>
          <a:p>
            <a:pPr marL="0" indent="0">
              <a:spcBef>
                <a:spcPts val="1200"/>
              </a:spcBef>
              <a:spcAft>
                <a:spcPts val="1200"/>
              </a:spcAft>
              <a:buNone/>
              <a:defRPr/>
            </a:pPr>
            <a:r>
              <a:rPr lang="en-GB" sz="2400" b="1" dirty="0">
                <a:solidFill>
                  <a:srgbClr val="8255DC"/>
                </a:solidFill>
              </a:rPr>
              <a:t>Anti-Bullying Week is no different. Bullying has a long lasting effect on those who experience and witness it. But by channelling our collective power, through shared efforts and shared ambitions, we can reduce bullying together. From parents and carers, to teachers and politicians, to children and young people, we all have our part to play in coming together to make a difference.</a:t>
            </a:r>
          </a:p>
          <a:p>
            <a:pPr marL="0" indent="0">
              <a:spcBef>
                <a:spcPts val="1200"/>
              </a:spcBef>
              <a:spcAft>
                <a:spcPts val="1200"/>
              </a:spcAft>
              <a:buNone/>
              <a:defRPr/>
            </a:pPr>
            <a:r>
              <a:rPr lang="en-GB" sz="2400" b="1" dirty="0">
                <a:solidFill>
                  <a:srgbClr val="8255DC"/>
                </a:solidFill>
              </a:rPr>
              <a:t>We are all a piece in the puzzle, and together, we are united against bullying.</a:t>
            </a:r>
          </a:p>
        </p:txBody>
      </p:sp>
    </p:spTree>
    <p:extLst>
      <p:ext uri="{BB962C8B-B14F-4D97-AF65-F5344CB8AC3E}">
        <p14:creationId xmlns:p14="http://schemas.microsoft.com/office/powerpoint/2010/main" val="177987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46BE89CA-D107-48B3-967A-B6837861BCC9}"/>
              </a:ext>
            </a:extLst>
          </p:cNvPr>
          <p:cNvPicPr>
            <a:picLocks noChangeAspect="1"/>
          </p:cNvPicPr>
          <p:nvPr/>
        </p:nvPicPr>
        <p:blipFill>
          <a:blip r:embed="rId4"/>
          <a:stretch>
            <a:fillRect/>
          </a:stretch>
        </p:blipFill>
        <p:spPr>
          <a:xfrm>
            <a:off x="805415" y="1196975"/>
            <a:ext cx="10567916" cy="5496799"/>
          </a:xfrm>
          <a:prstGeom prst="rect">
            <a:avLst/>
          </a:prstGeom>
        </p:spPr>
      </p:pic>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560366" cy="763587"/>
          </a:xfrm>
        </p:spPr>
        <p:txBody>
          <a:bodyPr>
            <a:normAutofit/>
          </a:bodyPr>
          <a:lstStyle/>
          <a:p>
            <a:r>
              <a:rPr lang="en-US" sz="4000" b="1" dirty="0">
                <a:solidFill>
                  <a:schemeClr val="bg1"/>
                </a:solidFill>
                <a:latin typeface="+mn-lt"/>
                <a:cs typeface="Arial" panose="020B0604020202020204" pitchFamily="34" charset="0"/>
              </a:rPr>
              <a:t>Official Film </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5"/>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6"/>
          <a:stretch>
            <a:fillRect/>
          </a:stretch>
        </p:blipFill>
        <p:spPr>
          <a:xfrm>
            <a:off x="10813762" y="175341"/>
            <a:ext cx="1150098" cy="829628"/>
          </a:xfrm>
          <a:prstGeom prst="rect">
            <a:avLst/>
          </a:prstGeom>
        </p:spPr>
      </p:pic>
      <p:sp>
        <p:nvSpPr>
          <p:cNvPr id="17" name="TextBox 16">
            <a:extLst>
              <a:ext uri="{FF2B5EF4-FFF2-40B4-BE49-F238E27FC236}">
                <a16:creationId xmlns:a16="http://schemas.microsoft.com/office/drawing/2014/main" id="{238685B7-748E-C34F-8308-CC303A0E0535}"/>
              </a:ext>
            </a:extLst>
          </p:cNvPr>
          <p:cNvSpPr txBox="1"/>
          <p:nvPr/>
        </p:nvSpPr>
        <p:spPr>
          <a:xfrm>
            <a:off x="1789043" y="4973626"/>
            <a:ext cx="8600661" cy="584775"/>
          </a:xfrm>
          <a:prstGeom prst="rect">
            <a:avLst/>
          </a:prstGeom>
          <a:noFill/>
        </p:spPr>
        <p:txBody>
          <a:bodyPr wrap="square" rtlCol="0">
            <a:spAutoFit/>
          </a:bodyPr>
          <a:lstStyle/>
          <a:p>
            <a:pPr algn="ctr"/>
            <a:r>
              <a:rPr lang="en-GB" sz="3200" dirty="0">
                <a:solidFill>
                  <a:srgbClr val="8255DC"/>
                </a:solidFill>
              </a:rPr>
              <a:t>LINK</a:t>
            </a:r>
            <a:endParaRPr lang="en-US" sz="3200" dirty="0">
              <a:solidFill>
                <a:srgbClr val="8255DC"/>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B35D78A-422D-40B0-8F66-90E534F7F9C1}"/>
              </a:ext>
            </a:extLst>
          </p:cNvPr>
          <p:cNvSpPr txBox="1"/>
          <p:nvPr/>
        </p:nvSpPr>
        <p:spPr>
          <a:xfrm>
            <a:off x="165623" y="5250342"/>
            <a:ext cx="4103419"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a:solidFill>
                  <a:srgbClr val="0ABEDC"/>
                </a:solidFill>
                <a:hlinkClick r:id="rId3">
                  <a:extLst>
                    <a:ext uri="{A12FA001-AC4F-418D-AE19-62706E023703}">
                      <ahyp:hlinkClr xmlns:ahyp="http://schemas.microsoft.com/office/drawing/2018/hyperlinkcolor" val="tx"/>
                    </a:ext>
                  </a:extLst>
                </a:hlinkClick>
              </a:rPr>
              <a:t>https://youtu.be/DOeRmP3XRHg</a:t>
            </a:r>
            <a:r>
              <a:rPr lang="en-GB" sz="3200" b="1" dirty="0">
                <a:solidFill>
                  <a:srgbClr val="0ABEDC"/>
                </a:solidFill>
              </a:rPr>
              <a:t> </a:t>
            </a:r>
          </a:p>
        </p:txBody>
      </p:sp>
      <p:pic>
        <p:nvPicPr>
          <p:cNvPr id="19" name="Picture 18">
            <a:hlinkClick r:id="rId3"/>
            <a:extLst>
              <a:ext uri="{FF2B5EF4-FFF2-40B4-BE49-F238E27FC236}">
                <a16:creationId xmlns:a16="http://schemas.microsoft.com/office/drawing/2014/main" id="{D89E900C-68A0-CC46-AF8B-BD4234F31DB2}"/>
              </a:ext>
            </a:extLst>
          </p:cNvPr>
          <p:cNvPicPr>
            <a:picLocks noChangeAspect="1"/>
          </p:cNvPicPr>
          <p:nvPr/>
        </p:nvPicPr>
        <p:blipFill>
          <a:blip r:embed="rId7"/>
          <a:stretch>
            <a:fillRect/>
          </a:stretch>
        </p:blipFill>
        <p:spPr>
          <a:xfrm>
            <a:off x="4362726" y="4143085"/>
            <a:ext cx="3466548" cy="2333914"/>
          </a:xfrm>
          <a:prstGeom prst="rect">
            <a:avLst/>
          </a:prstGeom>
        </p:spPr>
      </p:pic>
    </p:spTree>
    <p:extLst>
      <p:ext uri="{BB962C8B-B14F-4D97-AF65-F5344CB8AC3E}">
        <p14:creationId xmlns:p14="http://schemas.microsoft.com/office/powerpoint/2010/main" val="312166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8149459" y="5985575"/>
            <a:ext cx="1785651" cy="56933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4"/>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4"/>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4"/>
          <a:srcRect l="34192" t="55276" r="-12874" b="-45022"/>
          <a:stretch/>
        </p:blipFill>
        <p:spPr>
          <a:xfrm rot="16200000" flipH="1">
            <a:off x="340838" y="-340838"/>
            <a:ext cx="2703782" cy="3385457"/>
          </a:xfrm>
          <a:prstGeom prst="rect">
            <a:avLst/>
          </a:prstGeom>
        </p:spPr>
      </p:pic>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1417982" y="1838537"/>
            <a:ext cx="9356036" cy="2572636"/>
          </a:xfrm>
        </p:spPr>
        <p:txBody>
          <a:bodyPr rtlCol="0">
            <a:normAutofit/>
          </a:bodyPr>
          <a:lstStyle/>
          <a:p>
            <a:pPr defTabSz="914332">
              <a:defRPr/>
            </a:pPr>
            <a:r>
              <a:rPr lang="en-US" sz="4000" b="1" dirty="0">
                <a:solidFill>
                  <a:schemeClr val="bg1"/>
                </a:solidFill>
                <a:latin typeface="+mn-lt"/>
                <a:cs typeface="Arial" panose="020B0604020202020204" pitchFamily="34" charset="0"/>
              </a:rPr>
              <a:t>Thank you </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for watching</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a:t>
            </a:r>
            <a:br>
              <a:rPr lang="en-US" sz="4000" b="1" dirty="0">
                <a:solidFill>
                  <a:srgbClr val="FFD200"/>
                </a:solidFill>
                <a:latin typeface="+mn-lt"/>
                <a:cs typeface="Arial" panose="020B0604020202020204" pitchFamily="34" charset="0"/>
              </a:rPr>
            </a:br>
            <a:r>
              <a:rPr lang="en-US" sz="3200" b="1" dirty="0">
                <a:solidFill>
                  <a:srgbClr val="FFD200"/>
                </a:solidFill>
                <a:latin typeface="+mn-lt"/>
                <a:cs typeface="Arial" panose="020B0604020202020204" pitchFamily="34" charset="0"/>
              </a:rPr>
              <a:t>anti-</a:t>
            </a:r>
            <a:r>
              <a:rPr lang="en-US" sz="3200" b="1" dirty="0" err="1">
                <a:solidFill>
                  <a:srgbClr val="FFD200"/>
                </a:solidFill>
                <a:latin typeface="+mn-lt"/>
                <a:cs typeface="Arial" panose="020B0604020202020204" pitchFamily="34" charset="0"/>
              </a:rPr>
              <a:t>bullyingalliance.org.uk</a:t>
            </a:r>
            <a:endParaRPr lang="en-US" sz="3200" b="1" dirty="0">
              <a:solidFill>
                <a:srgbClr val="FFD200"/>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995D326F-1E13-B642-AD6A-39FB4F77294A}"/>
              </a:ext>
            </a:extLst>
          </p:cNvPr>
          <p:cNvPicPr>
            <a:picLocks noChangeAspect="1"/>
          </p:cNvPicPr>
          <p:nvPr/>
        </p:nvPicPr>
        <p:blipFill>
          <a:blip r:embed="rId5"/>
          <a:stretch>
            <a:fillRect/>
          </a:stretch>
        </p:blipFill>
        <p:spPr>
          <a:xfrm>
            <a:off x="10132708" y="5366022"/>
            <a:ext cx="1754492" cy="1265610"/>
          </a:xfrm>
          <a:prstGeom prst="rect">
            <a:avLst/>
          </a:prstGeom>
        </p:spPr>
      </p:pic>
    </p:spTree>
    <p:extLst>
      <p:ext uri="{BB962C8B-B14F-4D97-AF65-F5344CB8AC3E}">
        <p14:creationId xmlns:p14="http://schemas.microsoft.com/office/powerpoint/2010/main" val="2711118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279</Words>
  <Application>Microsoft Office PowerPoint</Application>
  <PresentationFormat>Widescreen</PresentationFormat>
  <Paragraphs>21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Century Gothic</vt:lpstr>
      <vt:lpstr>Office Theme</vt:lpstr>
      <vt:lpstr>Anti-Bullying Week 2020 Secondary Assembly PPT  </vt:lpstr>
      <vt:lpstr>Anti-Bullying Week 2020: United Against Bullying </vt:lpstr>
      <vt:lpstr>Official Film </vt:lpstr>
      <vt:lpstr>Thank you  for watching - anti-bullyingalliance.org.uk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Fabien GOUBY</dc:creator>
  <cp:lastModifiedBy>Luke Evason-Browning</cp:lastModifiedBy>
  <cp:revision>36</cp:revision>
  <dcterms:created xsi:type="dcterms:W3CDTF">2020-09-01T18:15:57Z</dcterms:created>
  <dcterms:modified xsi:type="dcterms:W3CDTF">2021-06-18T14:51:33Z</dcterms:modified>
</cp:coreProperties>
</file>