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3E_0.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271" r:id="rId5"/>
    <p:sldId id="383" r:id="rId6"/>
    <p:sldId id="323" r:id="rId7"/>
    <p:sldId id="318" r:id="rId8"/>
    <p:sldId id="375" r:id="rId9"/>
    <p:sldId id="380" r:id="rId10"/>
    <p:sldId id="378" r:id="rId11"/>
    <p:sldId id="381" r:id="rId12"/>
    <p:sldId id="379" r:id="rId13"/>
    <p:sldId id="384" r:id="rId14"/>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6ED708-973C-0342-3504-C3FCABE63626}" name="Luke Evason-Browning" initials="LE" userId="S::LEvason-Browning@ncb.org.uk::3595951c-6db8-40c2-9ef3-7844efe92eaa" providerId="AD"/>
  <p188:author id="{1347426F-356F-DEF3-DACB-A333AFF931C3}" name="Miry Mayer" initials="MM" userId="S::MMayer@ncb.org.uk::b6f71374-24ee-45b9-8fd2-9b70b697c2b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B1464"/>
    <a:srgbClr val="FFB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6B518A-22F2-425B-899C-8491FB6BCA22}" v="3" dt="2026-09-03T15:03:25.6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2" autoAdjust="0"/>
    <p:restoredTop sz="67113" autoAdjust="0"/>
  </p:normalViewPr>
  <p:slideViewPr>
    <p:cSldViewPr snapToGrid="0">
      <p:cViewPr varScale="1">
        <p:scale>
          <a:sx n="49" d="100"/>
          <a:sy n="49" d="100"/>
        </p:scale>
        <p:origin x="1148" y="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e Darby" userId="edac61b0-bd4c-4563-b94e-0fae1ac0b745" providerId="ADAL" clId="{4ED1B07C-6ACF-4461-BF19-1AFAE9D4F0CB}"/>
    <pc:docChg chg="custSel modSld">
      <pc:chgData name="Camille Darby" userId="edac61b0-bd4c-4563-b94e-0fae1ac0b745" providerId="ADAL" clId="{4ED1B07C-6ACF-4461-BF19-1AFAE9D4F0CB}" dt="2026-09-03T10:08:02.660" v="10" actId="170"/>
      <pc:docMkLst>
        <pc:docMk/>
      </pc:docMkLst>
      <pc:sldChg chg="addSp delSp modSp mod delAnim">
        <pc:chgData name="Camille Darby" userId="edac61b0-bd4c-4563-b94e-0fae1ac0b745" providerId="ADAL" clId="{4ED1B07C-6ACF-4461-BF19-1AFAE9D4F0CB}" dt="2026-09-03T10:08:02.660" v="10" actId="170"/>
        <pc:sldMkLst>
          <pc:docMk/>
          <pc:sldMk cId="0" sldId="318"/>
        </pc:sldMkLst>
        <pc:spChg chg="ord">
          <ac:chgData name="Camille Darby" userId="edac61b0-bd4c-4563-b94e-0fae1ac0b745" providerId="ADAL" clId="{4ED1B07C-6ACF-4461-BF19-1AFAE9D4F0CB}" dt="2026-09-03T10:07:58.607" v="9" actId="166"/>
          <ac:spMkLst>
            <pc:docMk/>
            <pc:sldMk cId="0" sldId="318"/>
            <ac:spMk id="10" creationId="{3F95BE59-4B23-B519-B95E-43FCCF6EF29C}"/>
          </ac:spMkLst>
        </pc:spChg>
        <pc:grpChg chg="ord">
          <ac:chgData name="Camille Darby" userId="edac61b0-bd4c-4563-b94e-0fae1ac0b745" providerId="ADAL" clId="{4ED1B07C-6ACF-4461-BF19-1AFAE9D4F0CB}" dt="2026-09-03T10:08:02.660" v="10" actId="170"/>
          <ac:grpSpMkLst>
            <pc:docMk/>
            <pc:sldMk cId="0" sldId="318"/>
            <ac:grpSpMk id="15" creationId="{E1F17FB8-0D14-898A-D363-2B835BB4303C}"/>
          </ac:grpSpMkLst>
        </pc:grpChg>
        <pc:picChg chg="add mod ord">
          <ac:chgData name="Camille Darby" userId="edac61b0-bd4c-4563-b94e-0fae1ac0b745" providerId="ADAL" clId="{4ED1B07C-6ACF-4461-BF19-1AFAE9D4F0CB}" dt="2026-09-03T10:07:54.997" v="8" actId="171"/>
          <ac:picMkLst>
            <pc:docMk/>
            <pc:sldMk cId="0" sldId="318"/>
            <ac:picMk id="3" creationId="{D899D2D3-C945-C93D-2B3D-BD8E66F1E5A9}"/>
          </ac:picMkLst>
        </pc:picChg>
        <pc:picChg chg="del">
          <ac:chgData name="Camille Darby" userId="edac61b0-bd4c-4563-b94e-0fae1ac0b745" providerId="ADAL" clId="{4ED1B07C-6ACF-4461-BF19-1AFAE9D4F0CB}" dt="2026-09-03T10:07:25.777" v="0" actId="478"/>
          <ac:picMkLst>
            <pc:docMk/>
            <pc:sldMk cId="0" sldId="318"/>
            <ac:picMk id="18" creationId="{2CC194CD-46C2-DD08-D116-52C0512B78A3}"/>
          </ac:picMkLst>
        </pc:picChg>
      </pc:sldChg>
    </pc:docChg>
  </pc:docChgLst>
  <pc:docChgLst>
    <pc:chgData name="Luke Evason-Browning" userId="3595951c-6db8-40c2-9ef3-7844efe92eaa" providerId="ADAL" clId="{9B421B5B-E1C1-4308-8119-19153AF5E8D2}"/>
    <pc:docChg chg="undo redo custSel addSld delSld modSld sldOrd">
      <pc:chgData name="Luke Evason-Browning" userId="3595951c-6db8-40c2-9ef3-7844efe92eaa" providerId="ADAL" clId="{9B421B5B-E1C1-4308-8119-19153AF5E8D2}" dt="2026-08-05T14:27:57.501" v="833" actId="20577"/>
      <pc:docMkLst>
        <pc:docMk/>
      </pc:docMkLst>
      <pc:sldChg chg="addSp delSp modSp add mod setBg">
        <pc:chgData name="Luke Evason-Browning" userId="3595951c-6db8-40c2-9ef3-7844efe92eaa" providerId="ADAL" clId="{9B421B5B-E1C1-4308-8119-19153AF5E8D2}" dt="2026-08-05T14:27:57.501" v="833" actId="20577"/>
        <pc:sldMkLst>
          <pc:docMk/>
          <pc:sldMk cId="4061752331" sldId="375"/>
        </pc:sldMkLst>
        <pc:spChg chg="mod">
          <ac:chgData name="Luke Evason-Browning" userId="3595951c-6db8-40c2-9ef3-7844efe92eaa" providerId="ADAL" clId="{9B421B5B-E1C1-4308-8119-19153AF5E8D2}" dt="2026-08-05T14:27:51.046" v="829" actId="20577"/>
          <ac:spMkLst>
            <pc:docMk/>
            <pc:sldMk cId="4061752331" sldId="375"/>
            <ac:spMk id="7" creationId="{503E1EF0-AC03-A804-1E26-2C53D2AA1EDB}"/>
          </ac:spMkLst>
        </pc:spChg>
        <pc:spChg chg="mod">
          <ac:chgData name="Luke Evason-Browning" userId="3595951c-6db8-40c2-9ef3-7844efe92eaa" providerId="ADAL" clId="{9B421B5B-E1C1-4308-8119-19153AF5E8D2}" dt="2026-08-05T14:27:53.035" v="830" actId="20577"/>
          <ac:spMkLst>
            <pc:docMk/>
            <pc:sldMk cId="4061752331" sldId="375"/>
            <ac:spMk id="12" creationId="{1E0948C8-0E03-C3EF-C375-511F62F50B25}"/>
          </ac:spMkLst>
        </pc:spChg>
        <pc:spChg chg="mod">
          <ac:chgData name="Luke Evason-Browning" userId="3595951c-6db8-40c2-9ef3-7844efe92eaa" providerId="ADAL" clId="{9B421B5B-E1C1-4308-8119-19153AF5E8D2}" dt="2026-08-05T14:27:54.602" v="831" actId="20577"/>
          <ac:spMkLst>
            <pc:docMk/>
            <pc:sldMk cId="4061752331" sldId="375"/>
            <ac:spMk id="15" creationId="{EE7784E2-CA74-836A-3957-3200F97426A8}"/>
          </ac:spMkLst>
        </pc:spChg>
        <pc:spChg chg="mod">
          <ac:chgData name="Luke Evason-Browning" userId="3595951c-6db8-40c2-9ef3-7844efe92eaa" providerId="ADAL" clId="{9B421B5B-E1C1-4308-8119-19153AF5E8D2}" dt="2026-08-05T14:27:42.760" v="823" actId="20577"/>
          <ac:spMkLst>
            <pc:docMk/>
            <pc:sldMk cId="4061752331" sldId="375"/>
            <ac:spMk id="17" creationId="{0B4107A5-FA80-53B9-35BC-D6555D224FF3}"/>
          </ac:spMkLst>
        </pc:spChg>
        <pc:spChg chg="mod">
          <ac:chgData name="Luke Evason-Browning" userId="3595951c-6db8-40c2-9ef3-7844efe92eaa" providerId="ADAL" clId="{9B421B5B-E1C1-4308-8119-19153AF5E8D2}" dt="2026-08-05T14:27:55.995" v="832" actId="20577"/>
          <ac:spMkLst>
            <pc:docMk/>
            <pc:sldMk cId="4061752331" sldId="375"/>
            <ac:spMk id="18" creationId="{A069DA03-8D91-71B9-AC02-6A258A942D38}"/>
          </ac:spMkLst>
        </pc:spChg>
        <pc:spChg chg="mod">
          <ac:chgData name="Luke Evason-Browning" userId="3595951c-6db8-40c2-9ef3-7844efe92eaa" providerId="ADAL" clId="{9B421B5B-E1C1-4308-8119-19153AF5E8D2}" dt="2026-08-05T14:27:57.501" v="833" actId="20577"/>
          <ac:spMkLst>
            <pc:docMk/>
            <pc:sldMk cId="4061752331" sldId="375"/>
            <ac:spMk id="20" creationId="{C3CC7298-4B82-06DC-F785-F22620CFD01A}"/>
          </ac:spMkLst>
        </pc:spChg>
      </pc:sldChg>
    </pc:docChg>
  </pc:docChgLst>
  <pc:docChgLst>
    <pc:chgData name="Miry Mayer" userId="b6f71374-24ee-45b9-8fd2-9b70b697c2b0" providerId="ADAL" clId="{5633E6F0-B5FB-4398-AB3B-2FAF0172DE70}"/>
    <pc:docChg chg="undo custSel addSld delSld modSld sldOrd">
      <pc:chgData name="Miry Mayer" userId="b6f71374-24ee-45b9-8fd2-9b70b697c2b0" providerId="ADAL" clId="{5633E6F0-B5FB-4398-AB3B-2FAF0172DE70}" dt="2026-09-03T15:02:58.705" v="197" actId="1076"/>
      <pc:docMkLst>
        <pc:docMk/>
      </pc:docMkLst>
      <pc:sldChg chg="addSp delSp modSp mod modAnim modNotesTx">
        <pc:chgData name="Miry Mayer" userId="b6f71374-24ee-45b9-8fd2-9b70b697c2b0" providerId="ADAL" clId="{5633E6F0-B5FB-4398-AB3B-2FAF0172DE70}" dt="2026-09-03T15:02:58.705" v="197" actId="1076"/>
        <pc:sldMkLst>
          <pc:docMk/>
          <pc:sldMk cId="0" sldId="318"/>
        </pc:sldMkLst>
        <pc:picChg chg="add mod">
          <ac:chgData name="Miry Mayer" userId="b6f71374-24ee-45b9-8fd2-9b70b697c2b0" providerId="ADAL" clId="{5633E6F0-B5FB-4398-AB3B-2FAF0172DE70}" dt="2026-09-03T15:02:58.705" v="197" actId="1076"/>
          <ac:picMkLst>
            <pc:docMk/>
            <pc:sldMk cId="0" sldId="318"/>
            <ac:picMk id="2" creationId="{99B0FB15-A30F-7218-EE43-24E57C84B427}"/>
          </ac:picMkLst>
        </pc:picChg>
        <pc:picChg chg="del">
          <ac:chgData name="Miry Mayer" userId="b6f71374-24ee-45b9-8fd2-9b70b697c2b0" providerId="ADAL" clId="{5633E6F0-B5FB-4398-AB3B-2FAF0172DE70}" dt="2026-09-03T15:01:40.054" v="180" actId="478"/>
          <ac:picMkLst>
            <pc:docMk/>
            <pc:sldMk cId="0" sldId="318"/>
            <ac:picMk id="3" creationId="{D899D2D3-C945-C93D-2B3D-BD8E66F1E5A9}"/>
          </ac:picMkLst>
        </pc:picChg>
      </pc:sldChg>
      <pc:sldChg chg="modSp mod modNotesTx">
        <pc:chgData name="Miry Mayer" userId="b6f71374-24ee-45b9-8fd2-9b70b697c2b0" providerId="ADAL" clId="{5633E6F0-B5FB-4398-AB3B-2FAF0172DE70}" dt="2026-08-13T15:52:31.595" v="139" actId="20577"/>
        <pc:sldMkLst>
          <pc:docMk/>
          <pc:sldMk cId="0" sldId="323"/>
        </pc:sldMkLst>
        <pc:spChg chg="mod">
          <ac:chgData name="Miry Mayer" userId="b6f71374-24ee-45b9-8fd2-9b70b697c2b0" providerId="ADAL" clId="{5633E6F0-B5FB-4398-AB3B-2FAF0172DE70}" dt="2026-08-06T14:48:16.243" v="102" actId="1076"/>
          <ac:spMkLst>
            <pc:docMk/>
            <pc:sldMk cId="0" sldId="323"/>
            <ac:spMk id="7" creationId="{00000000-0000-0000-0000-000000000000}"/>
          </ac:spMkLst>
        </pc:spChg>
        <pc:grpChg chg="mod">
          <ac:chgData name="Miry Mayer" userId="b6f71374-24ee-45b9-8fd2-9b70b697c2b0" providerId="ADAL" clId="{5633E6F0-B5FB-4398-AB3B-2FAF0172DE70}" dt="2026-08-06T14:48:20.766" v="104" actId="1076"/>
          <ac:grpSpMkLst>
            <pc:docMk/>
            <pc:sldMk cId="0" sldId="323"/>
            <ac:grpSpMk id="8" creationId="{29DC3E43-068F-A068-12BA-1015D1887FC0}"/>
          </ac:grpSpMkLst>
        </pc:grpChg>
      </pc:sldChg>
      <pc:sldChg chg="addSp delSp mod modNotesTx">
        <pc:chgData name="Miry Mayer" userId="b6f71374-24ee-45b9-8fd2-9b70b697c2b0" providerId="ADAL" clId="{5633E6F0-B5FB-4398-AB3B-2FAF0172DE70}" dt="2026-08-13T15:58:29.214" v="148" actId="12"/>
        <pc:sldMkLst>
          <pc:docMk/>
          <pc:sldMk cId="4061752331" sldId="375"/>
        </pc:sldMkLst>
      </pc:sldChg>
      <pc:sldChg chg="modNotesTx">
        <pc:chgData name="Miry Mayer" userId="b6f71374-24ee-45b9-8fd2-9b70b697c2b0" providerId="ADAL" clId="{5633E6F0-B5FB-4398-AB3B-2FAF0172DE70}" dt="2026-08-13T16:10:18.931" v="166" actId="12"/>
        <pc:sldMkLst>
          <pc:docMk/>
          <pc:sldMk cId="1615758293" sldId="378"/>
        </pc:sldMkLst>
      </pc:sldChg>
      <pc:sldChg chg="modNotesTx">
        <pc:chgData name="Miry Mayer" userId="b6f71374-24ee-45b9-8fd2-9b70b697c2b0" providerId="ADAL" clId="{5633E6F0-B5FB-4398-AB3B-2FAF0172DE70}" dt="2026-08-13T16:01:40.826" v="161" actId="20577"/>
        <pc:sldMkLst>
          <pc:docMk/>
          <pc:sldMk cId="4026882117" sldId="380"/>
        </pc:sldMkLst>
      </pc:sldChg>
      <pc:sldChg chg="modNotesTx">
        <pc:chgData name="Miry Mayer" userId="b6f71374-24ee-45b9-8fd2-9b70b697c2b0" providerId="ADAL" clId="{5633E6F0-B5FB-4398-AB3B-2FAF0172DE70}" dt="2026-08-13T15:49:56.494" v="128" actId="20577"/>
        <pc:sldMkLst>
          <pc:docMk/>
          <pc:sldMk cId="2351272118" sldId="383"/>
        </pc:sldMkLst>
      </pc:sldChg>
      <pc:sldChg chg="modSp mod ord">
        <pc:chgData name="Miry Mayer" userId="b6f71374-24ee-45b9-8fd2-9b70b697c2b0" providerId="ADAL" clId="{5633E6F0-B5FB-4398-AB3B-2FAF0172DE70}" dt="2026-08-13T16:15:07.424" v="179" actId="20577"/>
        <pc:sldMkLst>
          <pc:docMk/>
          <pc:sldMk cId="3363738750" sldId="384"/>
        </pc:sldMkLst>
        <pc:spChg chg="mod">
          <ac:chgData name="Miry Mayer" userId="b6f71374-24ee-45b9-8fd2-9b70b697c2b0" providerId="ADAL" clId="{5633E6F0-B5FB-4398-AB3B-2FAF0172DE70}" dt="2026-08-13T16:15:07.424" v="179" actId="20577"/>
          <ac:spMkLst>
            <pc:docMk/>
            <pc:sldMk cId="3363738750" sldId="384"/>
            <ac:spMk id="14" creationId="{09B4F910-1EC3-EBFB-3EF5-2C44354D935D}"/>
          </ac:spMkLst>
        </pc:spChg>
      </pc:sldChg>
    </pc:docChg>
  </pc:docChgLst>
</pc:chgInfo>
</file>

<file path=ppt/comments/modernComment_13E_0.xml><?xml version="1.0" encoding="utf-8"?>
<p188:cmLst xmlns:a="http://schemas.openxmlformats.org/drawingml/2006/main" xmlns:r="http://schemas.openxmlformats.org/officeDocument/2006/relationships" xmlns:p188="http://schemas.microsoft.com/office/powerpoint/2018/8/main">
  <p188:cm id="{081FAD85-9B5F-47B5-93B8-1DAA0430C6D3}" authorId="{1347426F-356F-DEF3-DACB-A333AFF931C3}" status="resolved" created="2026-07-31T11:08:32.690" complete="100000">
    <pc:sldMkLst xmlns:pc="http://schemas.microsoft.com/office/powerpoint/2013/main/command">
      <pc:docMk/>
      <pc:sldMk cId="0" sldId="318"/>
    </pc:sldMkLst>
    <p188:txBody>
      <a:bodyPr/>
      <a:lstStyle/>
      <a:p>
        <a:r>
          <a:rPr lang="en-GB"/>
          <a:t>Add UV film when finalised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9B9BC0-302C-4CC5-8547-0C4C8D41F84E}" type="datetimeFigureOut">
              <a:rPr lang="en-GB" smtClean="0"/>
              <a:t>03/09/2026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8B70CE-48B4-4C54-80E6-04E01874BF93}" type="slidenum">
              <a:rPr lang="en-GB" smtClean="0"/>
              <a:t>‹#›</a:t>
            </a:fld>
            <a:endParaRPr lang="en-GB"/>
          </a:p>
        </p:txBody>
      </p:sp>
    </p:spTree>
    <p:extLst>
      <p:ext uri="{BB962C8B-B14F-4D97-AF65-F5344CB8AC3E}">
        <p14:creationId xmlns:p14="http://schemas.microsoft.com/office/powerpoint/2010/main" val="3084245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22F48-F63D-71F1-33D2-6D94393E3A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D592B4-C09D-7BE7-6C81-4D40768902E5}"/>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8F7BE85B-2B2B-7B3E-1958-3093F6D7597F}"/>
              </a:ext>
            </a:extLst>
          </p:cNvPr>
          <p:cNvSpPr>
            <a:spLocks noGrp="1"/>
          </p:cNvSpPr>
          <p:nvPr>
            <p:ph type="body" idx="1"/>
          </p:nvPr>
        </p:nvSpPr>
        <p:spPr/>
        <p:txBody>
          <a:bodyPr/>
          <a:lstStyle/>
          <a:p>
            <a:endParaRPr lang="en-GB" sz="1200" b="0" i="0" dirty="0">
              <a:solidFill>
                <a:srgbClr val="1B1464"/>
              </a:solidFill>
              <a:effectLst/>
              <a:latin typeface="Cera Pro" panose="00000500000000000000" pitchFamily="50" charset="0"/>
            </a:endParaRPr>
          </a:p>
        </p:txBody>
      </p:sp>
      <p:sp>
        <p:nvSpPr>
          <p:cNvPr id="4" name="Slide Number Placeholder 3">
            <a:extLst>
              <a:ext uri="{FF2B5EF4-FFF2-40B4-BE49-F238E27FC236}">
                <a16:creationId xmlns:a16="http://schemas.microsoft.com/office/drawing/2014/main" id="{DCD3ECF8-869E-1B12-E49A-5C23C01EE326}"/>
              </a:ext>
            </a:extLst>
          </p:cNvPr>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2966955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kern="1200" dirty="0">
                <a:solidFill>
                  <a:schemeClr val="tx1"/>
                </a:solidFill>
                <a:effectLst/>
                <a:latin typeface="+mn-lt"/>
                <a:ea typeface="+mn-ea"/>
                <a:cs typeface="+mn-cs"/>
              </a:rPr>
              <a:t>Good morning everyone.</a:t>
            </a:r>
            <a:endParaRPr lang="en-GB" sz="1200" dirty="0">
              <a:effectLst/>
            </a:endParaRPr>
          </a:p>
          <a:p>
            <a:pPr rtl="0"/>
            <a:r>
              <a:rPr lang="en-GB" sz="1200" b="0" i="0" kern="1200" dirty="0">
                <a:solidFill>
                  <a:schemeClr val="tx1"/>
                </a:solidFill>
                <a:effectLst/>
                <a:latin typeface="+mn-lt"/>
                <a:ea typeface="+mn-ea"/>
                <a:cs typeface="+mn-cs"/>
              </a:rPr>
              <a:t>Today marks the start of Anti-Bullying Week and this year's theme is Break the Silence</a:t>
            </a:r>
          </a:p>
          <a:p>
            <a:pPr rtl="0"/>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I'd like to start with a question. You don't need to answer out loud. Just think about it.</a:t>
            </a:r>
            <a:endParaRPr lang="en-GB" sz="1200" dirty="0">
              <a:effectLst/>
            </a:endParaRPr>
          </a:p>
          <a:p>
            <a:pPr rtl="0"/>
            <a:endParaRPr lang="en-GB" sz="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Have you ever seen something happen that didn't feel right, but said nothing?</a:t>
            </a:r>
            <a:endParaRPr lang="en-GB" sz="1200" dirty="0">
              <a:effectLst/>
            </a:endParaRPr>
          </a:p>
          <a:p>
            <a:pPr rtl="0"/>
            <a:endParaRPr lang="en-GB" sz="1200" dirty="0">
              <a:effectLst/>
            </a:endParaRPr>
          </a:p>
          <a:p>
            <a:pPr rtl="0"/>
            <a:r>
              <a:rPr lang="en-GB" sz="1200" b="0" i="0" kern="1200" dirty="0">
                <a:solidFill>
                  <a:schemeClr val="tx1"/>
                </a:solidFill>
                <a:effectLst/>
                <a:latin typeface="+mn-lt"/>
                <a:ea typeface="+mn-ea"/>
                <a:cs typeface="+mn-cs"/>
              </a:rPr>
              <a:t>Maybe because it felt awkward. </a:t>
            </a:r>
            <a:endParaRPr lang="en-GB" sz="1200" dirty="0">
              <a:effectLst/>
            </a:endParaRPr>
          </a:p>
          <a:p>
            <a:pPr rtl="0"/>
            <a:r>
              <a:rPr lang="en-GB" sz="1200" b="0" i="0" kern="1200" dirty="0">
                <a:solidFill>
                  <a:schemeClr val="tx1"/>
                </a:solidFill>
                <a:effectLst/>
                <a:latin typeface="+mn-lt"/>
                <a:ea typeface="+mn-ea"/>
                <a:cs typeface="+mn-cs"/>
              </a:rPr>
              <a:t>Maybe because you weren't sure what to do. </a:t>
            </a:r>
            <a:endParaRPr lang="en-GB" sz="1200" dirty="0">
              <a:effectLst/>
            </a:endParaRPr>
          </a:p>
          <a:p>
            <a:pPr rtl="0"/>
            <a:r>
              <a:rPr lang="en-GB" sz="1200" b="0" i="0" kern="1200" dirty="0">
                <a:solidFill>
                  <a:schemeClr val="tx1"/>
                </a:solidFill>
                <a:effectLst/>
                <a:latin typeface="+mn-lt"/>
                <a:ea typeface="+mn-ea"/>
                <a:cs typeface="+mn-cs"/>
              </a:rPr>
              <a:t>Maybe because you thought someone else would deal with it. </a:t>
            </a:r>
          </a:p>
          <a:p>
            <a:pPr rtl="0"/>
            <a:endParaRPr lang="en-GB" sz="1200" b="0" i="0" kern="1200" dirty="0">
              <a:solidFill>
                <a:schemeClr val="tx1"/>
              </a:solidFill>
              <a:effectLst/>
              <a:latin typeface="+mn-lt"/>
              <a:ea typeface="+mn-ea"/>
              <a:cs typeface="+mn-cs"/>
            </a:endParaRPr>
          </a:p>
          <a:p>
            <a:pPr rtl="0"/>
            <a:r>
              <a:rPr lang="en-GB" sz="1200" b="0" i="0" kern="1200" dirty="0">
                <a:solidFill>
                  <a:schemeClr val="tx1"/>
                </a:solidFill>
                <a:effectLst/>
                <a:latin typeface="+mn-lt"/>
                <a:ea typeface="+mn-ea"/>
                <a:cs typeface="+mn-cs"/>
              </a:rPr>
              <a:t>Most of us probably have. </a:t>
            </a:r>
            <a:endParaRPr lang="en-GB" sz="1200" dirty="0">
              <a:effectLst/>
            </a:endParaRPr>
          </a:p>
          <a:p>
            <a:pPr rtl="0"/>
            <a:r>
              <a:rPr lang="en-GB" sz="1200" b="0" i="0" kern="1200" dirty="0">
                <a:solidFill>
                  <a:schemeClr val="tx1"/>
                </a:solidFill>
                <a:effectLst/>
                <a:latin typeface="+mn-lt"/>
                <a:ea typeface="+mn-ea"/>
                <a:cs typeface="+mn-cs"/>
              </a:rPr>
              <a:t>And that is what this year's theme is about.</a:t>
            </a:r>
            <a:endParaRPr lang="en-GB" sz="1200" dirty="0">
              <a:effectLst/>
            </a:endParaRPr>
          </a:p>
          <a:p>
            <a:pPr rtl="0"/>
            <a:endParaRPr lang="en-GB" sz="1200" dirty="0">
              <a:effectLst/>
            </a:endParaRPr>
          </a:p>
          <a:p>
            <a:endParaRPr lang="en-GB" dirty="0"/>
          </a:p>
        </p:txBody>
      </p:sp>
      <p:sp>
        <p:nvSpPr>
          <p:cNvPr id="4" name="Slide Number Placeholder 3"/>
          <p:cNvSpPr>
            <a:spLocks noGrp="1"/>
          </p:cNvSpPr>
          <p:nvPr>
            <p:ph type="sldNum" sz="quarter" idx="5"/>
          </p:nvPr>
        </p:nvSpPr>
        <p:spPr/>
        <p:txBody>
          <a:bodyPr/>
          <a:lstStyle/>
          <a:p>
            <a:fld id="{667081F7-8FBE-4D02-AF95-22B5EEBC049D}" type="slidenum">
              <a:rPr lang="en-GB" smtClean="0"/>
              <a:t>2</a:t>
            </a:fld>
            <a:endParaRPr lang="en-GB"/>
          </a:p>
        </p:txBody>
      </p:sp>
    </p:spTree>
    <p:extLst>
      <p:ext uri="{BB962C8B-B14F-4D97-AF65-F5344CB8AC3E}">
        <p14:creationId xmlns:p14="http://schemas.microsoft.com/office/powerpoint/2010/main" val="1300412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kern="1200" dirty="0">
                <a:solidFill>
                  <a:schemeClr val="tx1"/>
                </a:solidFill>
                <a:effectLst/>
                <a:latin typeface="+mn-lt"/>
                <a:ea typeface="+mn-ea"/>
                <a:cs typeface="+mn-cs"/>
              </a:rPr>
              <a:t>When we hear the word bullying, many people imagine obvious situations.</a:t>
            </a:r>
          </a:p>
          <a:p>
            <a:pPr rtl="0"/>
            <a:endParaRPr lang="en-GB" sz="1200" b="0" i="0" kern="1200" dirty="0">
              <a:solidFill>
                <a:schemeClr val="tx1"/>
              </a:solidFill>
              <a:effectLst/>
              <a:latin typeface="+mn-lt"/>
              <a:ea typeface="+mn-ea"/>
              <a:cs typeface="+mn-cs"/>
            </a:endParaRPr>
          </a:p>
          <a:p>
            <a:pPr rtl="0"/>
            <a:r>
              <a:rPr lang="en-GB" sz="1200" b="0" i="0" kern="1200" dirty="0">
                <a:solidFill>
                  <a:schemeClr val="tx1"/>
                </a:solidFill>
                <a:effectLst/>
                <a:latin typeface="+mn-lt"/>
                <a:ea typeface="+mn-ea"/>
                <a:cs typeface="+mn-cs"/>
              </a:rPr>
              <a:t>But often things are much more complicated. Someone may be repeatedly excluded from a friendship group. Someone may be targeted online. Someone may be laughed at, mocked or humiliated. Someone may be struggling in silence, and nobody realises.</a:t>
            </a:r>
          </a:p>
          <a:p>
            <a:pPr rtl="0"/>
            <a:endParaRPr lang="en-GB" sz="1200" dirty="0">
              <a:effectLst/>
            </a:endParaRPr>
          </a:p>
          <a:p>
            <a:pPr rtl="0"/>
            <a:r>
              <a:rPr lang="en-GB" sz="1200" b="0" i="0" kern="1200" dirty="0">
                <a:solidFill>
                  <a:schemeClr val="tx1"/>
                </a:solidFill>
                <a:effectLst/>
                <a:latin typeface="+mn-lt"/>
                <a:ea typeface="+mn-ea"/>
                <a:cs typeface="+mn-cs"/>
              </a:rPr>
              <a:t>One of the biggest challenges is that people often do not speak up.</a:t>
            </a:r>
          </a:p>
          <a:p>
            <a:pPr rtl="0"/>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People stay silent because:</a:t>
            </a:r>
            <a:endParaRPr lang="en-GB" sz="1200" dirty="0">
              <a:effectLst/>
            </a:endParaRPr>
          </a:p>
          <a:p>
            <a:pPr rtl="0"/>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They are worried about making things worse</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They fear being judged</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They do not want to stand out</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They think nobody will listen</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They assume someone else will step in</a:t>
            </a:r>
            <a:endParaRPr lang="en-GB" sz="1200" dirty="0">
              <a:effectLst/>
            </a:endParaRPr>
          </a:p>
          <a:p>
            <a:pPr rtl="0"/>
            <a:endParaRPr lang="en-GB" sz="1200" dirty="0">
              <a:effectLst/>
            </a:endParaRPr>
          </a:p>
          <a:p>
            <a:pPr rtl="0"/>
            <a:r>
              <a:rPr lang="en-GB" sz="1200" b="0" i="0" kern="1200" dirty="0">
                <a:solidFill>
                  <a:schemeClr val="tx1"/>
                </a:solidFill>
                <a:effectLst/>
                <a:latin typeface="+mn-lt"/>
                <a:ea typeface="+mn-ea"/>
                <a:cs typeface="+mn-cs"/>
              </a:rPr>
              <a:t>The truth is that silence can sometimes allow harmful behaviour to continue.</a:t>
            </a:r>
            <a:endParaRPr lang="en-GB" sz="1200" dirty="0">
              <a:effectLst/>
            </a:endParaRPr>
          </a:p>
          <a:p>
            <a:pPr rtl="0"/>
            <a:r>
              <a:rPr lang="en-GB" sz="1200" b="0" i="0" kern="1200" dirty="0">
                <a:solidFill>
                  <a:schemeClr val="tx1"/>
                </a:solidFill>
                <a:effectLst/>
                <a:latin typeface="+mn-lt"/>
                <a:ea typeface="+mn-ea"/>
                <a:cs typeface="+mn-cs"/>
              </a:rPr>
              <a:t>Break the Silence means creating conversations, seeking support and helping to build a culture where people feel safe to speak up.</a:t>
            </a:r>
            <a:endParaRPr lang="en-GB" sz="1200" dirty="0">
              <a:effectLst/>
            </a:endParaRPr>
          </a:p>
          <a:p>
            <a:endParaRPr lang="en-GB" dirty="0"/>
          </a:p>
        </p:txBody>
      </p:sp>
      <p:sp>
        <p:nvSpPr>
          <p:cNvPr id="4" name="Slide Number Placeholder 3"/>
          <p:cNvSpPr>
            <a:spLocks noGrp="1"/>
          </p:cNvSpPr>
          <p:nvPr>
            <p:ph type="sldNum" sz="quarter" idx="5"/>
          </p:nvPr>
        </p:nvSpPr>
        <p:spPr/>
        <p:txBody>
          <a:bodyPr/>
          <a:lstStyle/>
          <a:p>
            <a:fld id="{8C8B70CE-48B4-4C54-80E6-04E01874BF93}" type="slidenum">
              <a:rPr lang="en-GB" smtClean="0"/>
              <a:t>3</a:t>
            </a:fld>
            <a:endParaRPr lang="en-GB"/>
          </a:p>
        </p:txBody>
      </p:sp>
    </p:spTree>
    <p:extLst>
      <p:ext uri="{BB962C8B-B14F-4D97-AF65-F5344CB8AC3E}">
        <p14:creationId xmlns:p14="http://schemas.microsoft.com/office/powerpoint/2010/main" val="213831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Video link: https://youtu.be/0hjReXQpV3E</a:t>
            </a:r>
          </a:p>
        </p:txBody>
      </p:sp>
      <p:sp>
        <p:nvSpPr>
          <p:cNvPr id="4" name="Slide Number Placeholder 3"/>
          <p:cNvSpPr>
            <a:spLocks noGrp="1"/>
          </p:cNvSpPr>
          <p:nvPr>
            <p:ph type="sldNum" sz="quarter" idx="5"/>
          </p:nvPr>
        </p:nvSpPr>
        <p:spPr/>
        <p:txBody>
          <a:bodyPr/>
          <a:lstStyle/>
          <a:p>
            <a:fld id="{8C8B70CE-48B4-4C54-80E6-04E01874BF93}" type="slidenum">
              <a:rPr lang="en-GB" smtClean="0"/>
              <a:t>4</a:t>
            </a:fld>
            <a:endParaRPr lang="en-GB"/>
          </a:p>
        </p:txBody>
      </p:sp>
    </p:spTree>
    <p:extLst>
      <p:ext uri="{BB962C8B-B14F-4D97-AF65-F5344CB8AC3E}">
        <p14:creationId xmlns:p14="http://schemas.microsoft.com/office/powerpoint/2010/main" val="324217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E4E80-C9A4-43B2-7C16-40F87C299B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865F07-A0CA-B1A7-FAED-872C61298533}"/>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7F2D6262-17FB-A8E9-6BA3-F77EA989B4CD}"/>
              </a:ext>
            </a:extLst>
          </p:cNvPr>
          <p:cNvSpPr>
            <a:spLocks noGrp="1"/>
          </p:cNvSpPr>
          <p:nvPr>
            <p:ph type="body" idx="1"/>
          </p:nvPr>
        </p:nvSpPr>
        <p:spPr/>
        <p:txBody>
          <a:bodyPr/>
          <a:lstStyle/>
          <a:p>
            <a:pPr rtl="0"/>
            <a:r>
              <a:rPr lang="en-GB" sz="1200" b="0" i="0" kern="1200" dirty="0">
                <a:solidFill>
                  <a:schemeClr val="tx1"/>
                </a:solidFill>
                <a:effectLst/>
                <a:latin typeface="+mn-lt"/>
                <a:ea typeface="+mn-ea"/>
                <a:cs typeface="+mn-cs"/>
              </a:rPr>
              <a:t>Display the following statements.</a:t>
            </a:r>
            <a:endParaRPr lang="en-GB" sz="1200" dirty="0">
              <a:effectLst/>
            </a:endParaRPr>
          </a:p>
          <a:p>
            <a:pPr rtl="0"/>
            <a:r>
              <a:rPr lang="en-GB" sz="1200" b="0" i="0" kern="1200" dirty="0">
                <a:solidFill>
                  <a:schemeClr val="tx1"/>
                </a:solidFill>
                <a:effectLst/>
                <a:latin typeface="+mn-lt"/>
                <a:ea typeface="+mn-ea"/>
                <a:cs typeface="+mn-cs"/>
              </a:rPr>
              <a:t>Ask pupils to vote, raise hands or reflect silently.</a:t>
            </a:r>
            <a:endParaRPr lang="en-GB" sz="1200" dirty="0">
              <a:effectLst/>
            </a:endParaRPr>
          </a:p>
          <a:p>
            <a:pPr rtl="0"/>
            <a:r>
              <a:rPr lang="en-GB" sz="1200" b="0" i="0" kern="1200" dirty="0">
                <a:solidFill>
                  <a:schemeClr val="tx1"/>
                </a:solidFill>
                <a:effectLst/>
                <a:latin typeface="+mn-lt"/>
                <a:ea typeface="+mn-ea"/>
                <a:cs typeface="+mn-cs"/>
              </a:rPr>
              <a:t>Which of these do you think is the biggest reason people stay silent?</a:t>
            </a:r>
            <a:endParaRPr lang="en-GB" sz="1200" dirty="0">
              <a:effectLst/>
            </a:endParaRPr>
          </a:p>
          <a:p>
            <a:pPr marL="228600" lvl="0" indent="-228600" rtl="0">
              <a:buFont typeface="Arial" panose="020B0604020202020204" pitchFamily="34" charset="0"/>
              <a:buChar char="•"/>
            </a:pPr>
            <a:r>
              <a:rPr lang="en-GB" sz="1200" b="0" i="0" kern="1200" dirty="0">
                <a:solidFill>
                  <a:schemeClr val="tx1"/>
                </a:solidFill>
                <a:effectLst/>
                <a:latin typeface="+mn-lt"/>
                <a:ea typeface="+mn-ea"/>
                <a:cs typeface="+mn-cs"/>
              </a:rPr>
              <a:t>Fear of being judged</a:t>
            </a:r>
            <a:endParaRPr lang="en-GB" sz="1200" dirty="0">
              <a:effectLst/>
            </a:endParaRPr>
          </a:p>
          <a:p>
            <a:pPr marL="228600" lvl="0" indent="-228600" rtl="0">
              <a:buFont typeface="Arial" panose="020B0604020202020204" pitchFamily="34" charset="0"/>
              <a:buChar char="•"/>
            </a:pPr>
            <a:r>
              <a:rPr lang="en-GB" sz="1200" b="0" i="0" kern="1200" dirty="0">
                <a:solidFill>
                  <a:schemeClr val="tx1"/>
                </a:solidFill>
                <a:effectLst/>
                <a:latin typeface="+mn-lt"/>
                <a:ea typeface="+mn-ea"/>
                <a:cs typeface="+mn-cs"/>
              </a:rPr>
              <a:t>Fear of making things worse</a:t>
            </a:r>
            <a:endParaRPr lang="en-GB" sz="1200" dirty="0">
              <a:effectLst/>
            </a:endParaRPr>
          </a:p>
          <a:p>
            <a:pPr marL="228600" lvl="0" indent="-228600" rtl="0">
              <a:buFont typeface="Arial" panose="020B0604020202020204" pitchFamily="34" charset="0"/>
              <a:buChar char="•"/>
            </a:pPr>
            <a:r>
              <a:rPr lang="en-GB" sz="1200" b="0" i="0" kern="1200" dirty="0">
                <a:solidFill>
                  <a:schemeClr val="tx1"/>
                </a:solidFill>
                <a:effectLst/>
                <a:latin typeface="+mn-lt"/>
                <a:ea typeface="+mn-ea"/>
                <a:cs typeface="+mn-cs"/>
              </a:rPr>
              <a:t>Peer pressure</a:t>
            </a:r>
            <a:endParaRPr lang="en-GB" sz="1200" dirty="0">
              <a:effectLst/>
            </a:endParaRPr>
          </a:p>
          <a:p>
            <a:pPr marL="228600" lvl="0" indent="-228600" rtl="0">
              <a:buFont typeface="Arial" panose="020B0604020202020204" pitchFamily="34" charset="0"/>
              <a:buChar char="•"/>
            </a:pPr>
            <a:r>
              <a:rPr lang="en-GB" sz="1200" b="0" i="0" kern="1200" dirty="0">
                <a:solidFill>
                  <a:schemeClr val="tx1"/>
                </a:solidFill>
                <a:effectLst/>
                <a:latin typeface="+mn-lt"/>
                <a:ea typeface="+mn-ea"/>
                <a:cs typeface="+mn-cs"/>
              </a:rPr>
              <a:t>Not knowing who to talk to</a:t>
            </a:r>
            <a:endParaRPr lang="en-GB" sz="1200" dirty="0">
              <a:effectLst/>
            </a:endParaRPr>
          </a:p>
          <a:p>
            <a:pPr marL="228600" lvl="0" indent="-228600" rtl="0">
              <a:buFont typeface="Arial" panose="020B0604020202020204" pitchFamily="34" charset="0"/>
              <a:buChar char="•"/>
            </a:pPr>
            <a:r>
              <a:rPr lang="en-GB" sz="1200" b="0" i="0" kern="1200" dirty="0">
                <a:solidFill>
                  <a:schemeClr val="tx1"/>
                </a:solidFill>
                <a:effectLst/>
                <a:latin typeface="+mn-lt"/>
                <a:ea typeface="+mn-ea"/>
                <a:cs typeface="+mn-cs"/>
              </a:rPr>
              <a:t>Thinking it is not serious enough</a:t>
            </a:r>
            <a:endParaRPr lang="en-GB" sz="1200" dirty="0">
              <a:effectLst/>
            </a:endParaRPr>
          </a:p>
          <a:p>
            <a:pPr marL="228600" lvl="0" indent="-228600" rtl="0">
              <a:buFont typeface="Arial" panose="020B0604020202020204" pitchFamily="34" charset="0"/>
              <a:buChar char="•"/>
            </a:pPr>
            <a:r>
              <a:rPr lang="en-GB" sz="1200" b="0" i="0" kern="1200" dirty="0">
                <a:solidFill>
                  <a:schemeClr val="tx1"/>
                </a:solidFill>
                <a:effectLst/>
                <a:latin typeface="+mn-lt"/>
                <a:ea typeface="+mn-ea"/>
                <a:cs typeface="+mn-cs"/>
              </a:rPr>
              <a:t>Believing nobody will listen</a:t>
            </a:r>
            <a:endParaRPr lang="en-GB" sz="1200" dirty="0">
              <a:effectLst/>
            </a:endParaRPr>
          </a:p>
          <a:p>
            <a:pPr marL="228600" lvl="0" indent="-228600" rtl="0">
              <a:buFont typeface="Arial" panose="020B0604020202020204" pitchFamily="34" charset="0"/>
              <a:buChar char="•"/>
            </a:pPr>
            <a:r>
              <a:rPr lang="en-GB" sz="1200" b="0" i="0" kern="1200" dirty="0">
                <a:solidFill>
                  <a:schemeClr val="tx1"/>
                </a:solidFill>
                <a:effectLst/>
                <a:latin typeface="+mn-lt"/>
                <a:ea typeface="+mn-ea"/>
                <a:cs typeface="+mn-cs"/>
              </a:rPr>
              <a:t>Anything else? </a:t>
            </a:r>
            <a:endParaRPr lang="en-GB" sz="1200" dirty="0">
              <a:effectLst/>
            </a:endParaRPr>
          </a:p>
          <a:p>
            <a:pPr rtl="0"/>
            <a:r>
              <a:rPr lang="en-GB" sz="1200" b="0" i="0" kern="1200" dirty="0">
                <a:solidFill>
                  <a:schemeClr val="tx1"/>
                </a:solidFill>
                <a:effectLst/>
                <a:latin typeface="+mn-lt"/>
                <a:ea typeface="+mn-ea"/>
                <a:cs typeface="+mn-cs"/>
              </a:rPr>
              <a:t>Discuss responses.</a:t>
            </a:r>
          </a:p>
          <a:p>
            <a:pPr rtl="0"/>
            <a:endParaRPr lang="en-GB" sz="1200" b="0" i="0" kern="1200" dirty="0">
              <a:solidFill>
                <a:schemeClr val="tx1"/>
              </a:solidFill>
              <a:effectLst/>
              <a:latin typeface="+mn-lt"/>
              <a:ea typeface="+mn-ea"/>
              <a:cs typeface="+mn-cs"/>
            </a:endParaRPr>
          </a:p>
          <a:p>
            <a:pPr rtl="0"/>
            <a:r>
              <a:rPr lang="en-GB" sz="1200" b="0" i="0" kern="1200" dirty="0">
                <a:solidFill>
                  <a:schemeClr val="tx1"/>
                </a:solidFill>
                <a:effectLst/>
                <a:latin typeface="+mn-lt"/>
                <a:ea typeface="+mn-ea"/>
                <a:cs typeface="+mn-cs"/>
              </a:rPr>
              <a:t>Explain:</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Many of these barriers are understandable.</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But if nobody ever speaks up, people will continue struggling in silence.</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Silence protects the problem, not the person.</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There are many ways of breaking the silence, even a small act goes a long way.</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Breaking the silence is not about confronting situations alone.</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It is about recognising when support is needed and helping people access it.</a:t>
            </a:r>
            <a:endParaRPr lang="en-GB" sz="1200" dirty="0">
              <a:effectLst/>
            </a:endParaRPr>
          </a:p>
          <a:p>
            <a:pPr rtl="0"/>
            <a:endParaRPr lang="en-GB" sz="1200" dirty="0">
              <a:effectLst/>
            </a:endParaRPr>
          </a:p>
          <a:p>
            <a:endParaRPr lang="en-GB" sz="1200" b="0" i="0" dirty="0">
              <a:solidFill>
                <a:srgbClr val="1B1464"/>
              </a:solidFill>
              <a:effectLst/>
              <a:latin typeface="Cera Pro" panose="00000500000000000000" pitchFamily="50" charset="0"/>
            </a:endParaRPr>
          </a:p>
        </p:txBody>
      </p:sp>
      <p:sp>
        <p:nvSpPr>
          <p:cNvPr id="4" name="Slide Number Placeholder 3">
            <a:extLst>
              <a:ext uri="{FF2B5EF4-FFF2-40B4-BE49-F238E27FC236}">
                <a16:creationId xmlns:a16="http://schemas.microsoft.com/office/drawing/2014/main" id="{BD1679A9-23C7-6080-CD12-4FF2D34FFA4A}"/>
              </a:ext>
            </a:extLst>
          </p:cNvPr>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3766281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08F6B-63A2-0AA9-9AD3-2E0FF8DD7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097142-F448-612D-99BE-894FE2FD3B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B1993C-FB62-32B6-F56F-ACB8BD62845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Ask pupils:</a:t>
            </a:r>
            <a:endParaRPr lang="en-GB" sz="1200" dirty="0">
              <a:effectLst/>
            </a:endParaRPr>
          </a:p>
          <a:p>
            <a:pPr rtl="0"/>
            <a:endParaRPr lang="en-GB" sz="1200" b="0" i="0" kern="1200" dirty="0">
              <a:solidFill>
                <a:schemeClr val="tx1"/>
              </a:solidFill>
              <a:effectLst/>
              <a:latin typeface="+mn-lt"/>
              <a:ea typeface="+mn-ea"/>
              <a:cs typeface="+mn-cs"/>
            </a:endParaRPr>
          </a:p>
          <a:p>
            <a:pPr rtl="0"/>
            <a:r>
              <a:rPr lang="en-GB" sz="1200" b="0" i="0" kern="1200" dirty="0">
                <a:solidFill>
                  <a:schemeClr val="tx1"/>
                </a:solidFill>
                <a:effectLst/>
                <a:latin typeface="+mn-lt"/>
                <a:ea typeface="+mn-ea"/>
                <a:cs typeface="+mn-cs"/>
              </a:rPr>
              <a:t>Who has the responsibility to act when someone is being treated unfairly?</a:t>
            </a:r>
          </a:p>
          <a:p>
            <a:pPr rtl="0"/>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Explain: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Many people assume someone else will help. A teacher. A friend. A parent. Another pupil.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rtl="0"/>
            <a:r>
              <a:rPr lang="en-GB" sz="1200" b="0" i="0" kern="1200" dirty="0">
                <a:solidFill>
                  <a:schemeClr val="tx1"/>
                </a:solidFill>
                <a:effectLst/>
                <a:latin typeface="+mn-lt"/>
                <a:ea typeface="+mn-ea"/>
                <a:cs typeface="+mn-cs"/>
              </a:rPr>
              <a:t>Psychologists call this the "bystander effect". The more people who witness something, the more likely it is that everyone assumes someone else will act. But positive change often begins when one person chooses to do something.</a:t>
            </a:r>
            <a:endParaRPr lang="en-GB" sz="1200" dirty="0">
              <a:effectLst/>
            </a:endParaRPr>
          </a:p>
          <a:p>
            <a:pPr rtl="0"/>
            <a:endParaRPr lang="en-GB" sz="1200" b="0" i="0" kern="1200" dirty="0">
              <a:solidFill>
                <a:schemeClr val="tx1"/>
              </a:solidFill>
              <a:effectLst/>
              <a:latin typeface="+mn-lt"/>
              <a:ea typeface="+mn-ea"/>
              <a:cs typeface="+mn-cs"/>
            </a:endParaRPr>
          </a:p>
          <a:p>
            <a:pPr rtl="0"/>
            <a:r>
              <a:rPr lang="en-GB" sz="1200" b="0" i="0" kern="1200" dirty="0">
                <a:solidFill>
                  <a:schemeClr val="tx1"/>
                </a:solidFill>
                <a:effectLst/>
                <a:latin typeface="+mn-lt"/>
                <a:ea typeface="+mn-ea"/>
                <a:cs typeface="+mn-cs"/>
              </a:rPr>
              <a:t>That action might be:</a:t>
            </a:r>
            <a:endParaRPr lang="en-GB" sz="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Checking in with someone</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Reporting concerns</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Challenging behaviour safely</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Encouraging someone to seek support</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Speaking to a trusted adult</a:t>
            </a:r>
            <a:endParaRPr lang="en-GB" sz="1200" dirty="0">
              <a:effectLst/>
            </a:endParaRPr>
          </a:p>
          <a:p>
            <a:endParaRPr lang="en-GB" dirty="0"/>
          </a:p>
        </p:txBody>
      </p:sp>
      <p:sp>
        <p:nvSpPr>
          <p:cNvPr id="4" name="Slide Number Placeholder 3">
            <a:extLst>
              <a:ext uri="{FF2B5EF4-FFF2-40B4-BE49-F238E27FC236}">
                <a16:creationId xmlns:a16="http://schemas.microsoft.com/office/drawing/2014/main" id="{1DFE5AED-0072-5B70-0CC0-AC254D45D093}"/>
              </a:ext>
            </a:extLst>
          </p:cNvPr>
          <p:cNvSpPr>
            <a:spLocks noGrp="1"/>
          </p:cNvSpPr>
          <p:nvPr>
            <p:ph type="sldNum" sz="quarter" idx="5"/>
          </p:nvPr>
        </p:nvSpPr>
        <p:spPr/>
        <p:txBody>
          <a:bodyPr/>
          <a:lstStyle/>
          <a:p>
            <a:fld id="{8C8B70CE-48B4-4C54-80E6-04E01874BF93}" type="slidenum">
              <a:rPr lang="en-GB" smtClean="0"/>
              <a:t>6</a:t>
            </a:fld>
            <a:endParaRPr lang="en-GB"/>
          </a:p>
        </p:txBody>
      </p:sp>
    </p:spTree>
    <p:extLst>
      <p:ext uri="{BB962C8B-B14F-4D97-AF65-F5344CB8AC3E}">
        <p14:creationId xmlns:p14="http://schemas.microsoft.com/office/powerpoint/2010/main" val="2201073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AD242-0FED-D354-A6B1-A35C92BBD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927480-2CBA-6BF4-9DBF-76BEF7FC42DC}"/>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2A117CD0-D9C6-29F3-31A1-4FE07D8234A3}"/>
              </a:ext>
            </a:extLst>
          </p:cNvPr>
          <p:cNvSpPr>
            <a:spLocks noGrp="1"/>
          </p:cNvSpPr>
          <p:nvPr>
            <p:ph type="body" idx="1"/>
          </p:nvPr>
        </p:nvSpPr>
        <p:spPr/>
        <p:txBody>
          <a:bodyPr/>
          <a:lstStyle/>
          <a:p>
            <a:pPr rtl="0"/>
            <a:r>
              <a:rPr lang="en-GB" sz="1200" b="0" i="0" kern="1200" dirty="0">
                <a:solidFill>
                  <a:schemeClr val="tx1"/>
                </a:solidFill>
                <a:effectLst/>
                <a:latin typeface="+mn-lt"/>
                <a:ea typeface="+mn-ea"/>
                <a:cs typeface="+mn-cs"/>
              </a:rPr>
              <a:t>This week in our school we will be having (school to insert relevant activities): </a:t>
            </a:r>
            <a:endParaRPr lang="en-GB" sz="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Examples:</a:t>
            </a:r>
            <a:endParaRPr lang="en-GB" sz="1200" dirty="0">
              <a:effectLst/>
            </a:endParaRPr>
          </a:p>
          <a:p>
            <a:pPr lvl="0" rtl="0"/>
            <a:endParaRPr lang="en-GB" sz="1200" b="0" i="0" kern="1200" dirty="0">
              <a:solidFill>
                <a:schemeClr val="tx1"/>
              </a:solidFill>
              <a:effectLst/>
              <a:latin typeface="+mn-lt"/>
              <a:ea typeface="+mn-ea"/>
              <a:cs typeface="+mn-cs"/>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Tutor time discussions</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Student led campaigns</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Awareness activities</a:t>
            </a: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Peer mentoring projects</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Creative challenges</a:t>
            </a:r>
            <a:endParaRPr lang="en-GB" sz="1200" dirty="0">
              <a:effectLst/>
            </a:endParaRPr>
          </a:p>
          <a:p>
            <a:pPr marL="171450" lvl="0" indent="-171450" rtl="0">
              <a:buFont typeface="Arial" panose="020B0604020202020204" pitchFamily="34" charset="0"/>
              <a:buChar char="•"/>
            </a:pPr>
            <a:r>
              <a:rPr lang="en-GB" sz="1200" b="0" i="0" kern="1200" dirty="0">
                <a:solidFill>
                  <a:schemeClr val="tx1"/>
                </a:solidFill>
                <a:effectLst/>
                <a:latin typeface="+mn-lt"/>
                <a:ea typeface="+mn-ea"/>
                <a:cs typeface="+mn-cs"/>
              </a:rPr>
              <a:t>Fundraising or community action</a:t>
            </a:r>
            <a:endParaRPr lang="en-GB" sz="1200" dirty="0">
              <a:effectLst/>
            </a:endParaRPr>
          </a:p>
          <a:p>
            <a:pPr lvl="0" rtl="0"/>
            <a:endParaRPr lang="en-GB" sz="1200" dirty="0">
              <a:effectLst/>
            </a:endParaRPr>
          </a:p>
          <a:p>
            <a:endParaRPr lang="en-GB" sz="1200" b="0" i="0" dirty="0">
              <a:solidFill>
                <a:srgbClr val="1B1464"/>
              </a:solidFill>
              <a:effectLst/>
              <a:latin typeface="Cera Pro" panose="00000500000000000000" pitchFamily="50" charset="0"/>
            </a:endParaRPr>
          </a:p>
        </p:txBody>
      </p:sp>
      <p:sp>
        <p:nvSpPr>
          <p:cNvPr id="4" name="Slide Number Placeholder 3">
            <a:extLst>
              <a:ext uri="{FF2B5EF4-FFF2-40B4-BE49-F238E27FC236}">
                <a16:creationId xmlns:a16="http://schemas.microsoft.com/office/drawing/2014/main" id="{78D6DDF7-00F5-D8BB-7C24-CECBA6E05706}"/>
              </a:ext>
            </a:extLst>
          </p:cNvPr>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1105022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F3D4D-7B8E-2AEC-AB82-FF19BB84FE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BEDB44-B020-C4BC-3C7E-34A07D3D56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F1F1B9-EEAD-3BAC-D318-EF9A00385B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FC30D2C-63F3-9DB4-79F4-819FCE65E129}"/>
              </a:ext>
            </a:extLst>
          </p:cNvPr>
          <p:cNvSpPr>
            <a:spLocks noGrp="1"/>
          </p:cNvSpPr>
          <p:nvPr>
            <p:ph type="sldNum" sz="quarter" idx="5"/>
          </p:nvPr>
        </p:nvSpPr>
        <p:spPr/>
        <p:txBody>
          <a:bodyPr/>
          <a:lstStyle/>
          <a:p>
            <a:fld id="{8C8B70CE-48B4-4C54-80E6-04E01874BF93}" type="slidenum">
              <a:rPr lang="en-GB" smtClean="0"/>
              <a:t>8</a:t>
            </a:fld>
            <a:endParaRPr lang="en-GB"/>
          </a:p>
        </p:txBody>
      </p:sp>
    </p:spTree>
    <p:extLst>
      <p:ext uri="{BB962C8B-B14F-4D97-AF65-F5344CB8AC3E}">
        <p14:creationId xmlns:p14="http://schemas.microsoft.com/office/powerpoint/2010/main" val="1323647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8FC84-F8E9-7455-065F-608B91E075D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3AB1D8-07AE-B3A9-832C-566370FCE74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15F7720-4512-9BD1-9724-127C69C8928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8BCA2ED-C765-E736-3C41-95104AF2D45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C630F4A-7F09-A6C0-1EEC-AB6184B73F0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7132D32A-1851-1763-6667-BB52B31364D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7757D77-3812-0157-F68A-CDE9457117A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97273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03/09/2026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03/09/2026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03/09/2026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03/09/2026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ideo" Target="https://www.youtube.com/embed/0hjReXQpV3E?feature=oembed" TargetMode="External"/><Relationship Id="rId6" Type="http://schemas.openxmlformats.org/officeDocument/2006/relationships/image" Target="../media/image7.jpeg"/><Relationship Id="rId5" Type="http://schemas.openxmlformats.org/officeDocument/2006/relationships/image" Target="../media/image6.png"/><Relationship Id="rId4" Type="http://schemas.microsoft.com/office/2018/10/relationships/comments" Target="../comments/modernComment_13E_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246359" y="-122226"/>
            <a:ext cx="5289328" cy="7299524"/>
            <a:chOff x="0" y="0"/>
            <a:chExt cx="636678" cy="878646"/>
          </a:xfrm>
        </p:grpSpPr>
        <p:sp>
          <p:nvSpPr>
            <p:cNvPr id="3" name="Freeform 3"/>
            <p:cNvSpPr/>
            <p:nvPr/>
          </p:nvSpPr>
          <p:spPr>
            <a:xfrm>
              <a:off x="0" y="0"/>
              <a:ext cx="636678" cy="878646"/>
            </a:xfrm>
            <a:custGeom>
              <a:avLst/>
              <a:gdLst/>
              <a:ahLst/>
              <a:cxnLst/>
              <a:rect l="l" t="t" r="r" b="b"/>
              <a:pathLst>
                <a:path w="636678" h="878646">
                  <a:moveTo>
                    <a:pt x="212341" y="859577"/>
                  </a:moveTo>
                  <a:cubicBezTo>
                    <a:pt x="244982" y="871091"/>
                    <a:pt x="282090" y="878646"/>
                    <a:pt x="318511" y="878646"/>
                  </a:cubicBezTo>
                  <a:cubicBezTo>
                    <a:pt x="354932" y="878646"/>
                    <a:pt x="389979" y="872169"/>
                    <a:pt x="422276" y="860656"/>
                  </a:cubicBezTo>
                  <a:cubicBezTo>
                    <a:pt x="422964" y="860296"/>
                    <a:pt x="423651" y="860296"/>
                    <a:pt x="424338" y="859937"/>
                  </a:cubicBezTo>
                  <a:cubicBezTo>
                    <a:pt x="545626" y="813881"/>
                    <a:pt x="634961" y="692268"/>
                    <a:pt x="636678" y="548682"/>
                  </a:cubicBezTo>
                  <a:lnTo>
                    <a:pt x="636678" y="0"/>
                  </a:lnTo>
                  <a:lnTo>
                    <a:pt x="0" y="0"/>
                  </a:lnTo>
                  <a:lnTo>
                    <a:pt x="0" y="548275"/>
                  </a:lnTo>
                  <a:cubicBezTo>
                    <a:pt x="1718" y="692986"/>
                    <a:pt x="89678" y="814602"/>
                    <a:pt x="212341" y="859577"/>
                  </a:cubicBezTo>
                  <a:close/>
                </a:path>
              </a:pathLst>
            </a:custGeom>
            <a:solidFill>
              <a:srgbClr val="FFBF00"/>
            </a:solidFill>
          </p:spPr>
          <p:txBody>
            <a:bodyPr/>
            <a:lstStyle/>
            <a:p>
              <a:endParaRPr lang="en-GB"/>
            </a:p>
          </p:txBody>
        </p:sp>
        <p:sp>
          <p:nvSpPr>
            <p:cNvPr id="4" name="TextBox 4"/>
            <p:cNvSpPr txBox="1"/>
            <p:nvPr/>
          </p:nvSpPr>
          <p:spPr>
            <a:xfrm>
              <a:off x="0" y="-47625"/>
              <a:ext cx="636678" cy="799271"/>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5" name="Group 5"/>
          <p:cNvGrpSpPr/>
          <p:nvPr/>
        </p:nvGrpSpPr>
        <p:grpSpPr>
          <a:xfrm>
            <a:off x="314672" y="3769895"/>
            <a:ext cx="5781328" cy="568281"/>
            <a:chOff x="0" y="0"/>
            <a:chExt cx="2165741" cy="226665"/>
          </a:xfrm>
        </p:grpSpPr>
        <p:sp>
          <p:nvSpPr>
            <p:cNvPr id="6" name="Freeform 6"/>
            <p:cNvSpPr/>
            <p:nvPr/>
          </p:nvSpPr>
          <p:spPr>
            <a:xfrm>
              <a:off x="0" y="0"/>
              <a:ext cx="2165741" cy="226665"/>
            </a:xfrm>
            <a:custGeom>
              <a:avLst/>
              <a:gdLst/>
              <a:ahLst/>
              <a:cxnLst/>
              <a:rect l="l" t="t" r="r" b="b"/>
              <a:pathLst>
                <a:path w="2165741" h="226665">
                  <a:moveTo>
                    <a:pt x="94149" y="0"/>
                  </a:moveTo>
                  <a:lnTo>
                    <a:pt x="2071592" y="0"/>
                  </a:lnTo>
                  <a:cubicBezTo>
                    <a:pt x="2123590" y="0"/>
                    <a:pt x="2165741" y="42152"/>
                    <a:pt x="2165741" y="94149"/>
                  </a:cubicBezTo>
                  <a:lnTo>
                    <a:pt x="2165741" y="132516"/>
                  </a:lnTo>
                  <a:cubicBezTo>
                    <a:pt x="2165741" y="157486"/>
                    <a:pt x="2155822" y="181433"/>
                    <a:pt x="2138166" y="199089"/>
                  </a:cubicBezTo>
                  <a:cubicBezTo>
                    <a:pt x="2120510" y="216746"/>
                    <a:pt x="2096562" y="226665"/>
                    <a:pt x="2071592" y="226665"/>
                  </a:cubicBezTo>
                  <a:lnTo>
                    <a:pt x="94149" y="226665"/>
                  </a:lnTo>
                  <a:cubicBezTo>
                    <a:pt x="69179" y="226665"/>
                    <a:pt x="45232" y="216746"/>
                    <a:pt x="27576" y="199089"/>
                  </a:cubicBezTo>
                  <a:cubicBezTo>
                    <a:pt x="9919" y="181433"/>
                    <a:pt x="0" y="157486"/>
                    <a:pt x="0" y="132516"/>
                  </a:cubicBezTo>
                  <a:lnTo>
                    <a:pt x="0" y="94149"/>
                  </a:lnTo>
                  <a:cubicBezTo>
                    <a:pt x="0" y="69179"/>
                    <a:pt x="9919" y="45232"/>
                    <a:pt x="27576" y="27576"/>
                  </a:cubicBezTo>
                  <a:cubicBezTo>
                    <a:pt x="45232" y="9919"/>
                    <a:pt x="69179" y="0"/>
                    <a:pt x="94149" y="0"/>
                  </a:cubicBezTo>
                  <a:close/>
                </a:path>
              </a:pathLst>
            </a:custGeom>
            <a:solidFill>
              <a:srgbClr val="1B1464"/>
            </a:solidFill>
          </p:spPr>
          <p:txBody>
            <a:bodyPr/>
            <a:lstStyle/>
            <a:p>
              <a:endParaRPr lang="en-GB"/>
            </a:p>
          </p:txBody>
        </p:sp>
        <p:sp>
          <p:nvSpPr>
            <p:cNvPr id="7" name="TextBox 7"/>
            <p:cNvSpPr txBox="1"/>
            <p:nvPr/>
          </p:nvSpPr>
          <p:spPr>
            <a:xfrm>
              <a:off x="0" y="-47625"/>
              <a:ext cx="2165741" cy="274290"/>
            </a:xfrm>
            <a:prstGeom prst="rect">
              <a:avLst/>
            </a:prstGeom>
          </p:spPr>
          <p:txBody>
            <a:bodyPr lIns="33867" tIns="33867" rIns="33867" bIns="33867" rtlCol="0" anchor="ctr"/>
            <a:lstStyle/>
            <a:p>
              <a:pPr algn="ctr">
                <a:lnSpc>
                  <a:spcPts val="1773"/>
                </a:lnSpc>
              </a:pPr>
              <a:endParaRPr sz="1200"/>
            </a:p>
          </p:txBody>
        </p:sp>
      </p:grpSp>
      <p:sp>
        <p:nvSpPr>
          <p:cNvPr id="8" name="Freeform 8"/>
          <p:cNvSpPr/>
          <p:nvPr/>
        </p:nvSpPr>
        <p:spPr>
          <a:xfrm>
            <a:off x="327371" y="4029384"/>
            <a:ext cx="4439643" cy="2330813"/>
          </a:xfrm>
          <a:custGeom>
            <a:avLst/>
            <a:gdLst/>
            <a:ahLst/>
            <a:cxnLst/>
            <a:rect l="l" t="t" r="r" b="b"/>
            <a:pathLst>
              <a:path w="6659464" h="3496219">
                <a:moveTo>
                  <a:pt x="0" y="0"/>
                </a:moveTo>
                <a:lnTo>
                  <a:pt x="6659464" y="0"/>
                </a:lnTo>
                <a:lnTo>
                  <a:pt x="6659464" y="3496219"/>
                </a:lnTo>
                <a:lnTo>
                  <a:pt x="0" y="3496219"/>
                </a:lnTo>
                <a:lnTo>
                  <a:pt x="0" y="0"/>
                </a:lnTo>
                <a:close/>
              </a:path>
            </a:pathLst>
          </a:custGeom>
          <a:blipFill>
            <a:blip r:embed="rId3"/>
            <a:stretch>
              <a:fillRect/>
            </a:stretch>
          </a:blipFill>
        </p:spPr>
        <p:txBody>
          <a:bodyPr/>
          <a:lstStyle/>
          <a:p>
            <a:endParaRPr lang="en-GB"/>
          </a:p>
        </p:txBody>
      </p:sp>
      <p:sp>
        <p:nvSpPr>
          <p:cNvPr id="9" name="Freeform 9"/>
          <p:cNvSpPr/>
          <p:nvPr/>
        </p:nvSpPr>
        <p:spPr>
          <a:xfrm>
            <a:off x="6259559" y="422674"/>
            <a:ext cx="6168927" cy="6168927"/>
          </a:xfrm>
          <a:custGeom>
            <a:avLst/>
            <a:gdLst/>
            <a:ahLst/>
            <a:cxnLst/>
            <a:rect l="l" t="t" r="r" b="b"/>
            <a:pathLst>
              <a:path w="9253391" h="9253391">
                <a:moveTo>
                  <a:pt x="0" y="0"/>
                </a:moveTo>
                <a:lnTo>
                  <a:pt x="9253391" y="0"/>
                </a:lnTo>
                <a:lnTo>
                  <a:pt x="9253391" y="9253391"/>
                </a:lnTo>
                <a:lnTo>
                  <a:pt x="0" y="9253391"/>
                </a:lnTo>
                <a:lnTo>
                  <a:pt x="0" y="0"/>
                </a:lnTo>
                <a:close/>
              </a:path>
            </a:pathLst>
          </a:custGeom>
          <a:blipFill>
            <a:blip r:embed="rId4"/>
            <a:stretch>
              <a:fillRect/>
            </a:stretch>
          </a:blipFill>
        </p:spPr>
        <p:txBody>
          <a:bodyPr/>
          <a:lstStyle/>
          <a:p>
            <a:endParaRPr lang="en-GB"/>
          </a:p>
        </p:txBody>
      </p:sp>
      <p:sp>
        <p:nvSpPr>
          <p:cNvPr id="10" name="TextBox 10"/>
          <p:cNvSpPr txBox="1"/>
          <p:nvPr/>
        </p:nvSpPr>
        <p:spPr>
          <a:xfrm>
            <a:off x="327372" y="1958253"/>
            <a:ext cx="5768629" cy="1513235"/>
          </a:xfrm>
          <a:prstGeom prst="rect">
            <a:avLst/>
          </a:prstGeom>
        </p:spPr>
        <p:txBody>
          <a:bodyPr lIns="0" tIns="0" rIns="0" bIns="0" rtlCol="0" anchor="t">
            <a:spAutoFit/>
          </a:bodyPr>
          <a:lstStyle/>
          <a:p>
            <a:pPr>
              <a:lnSpc>
                <a:spcPts val="5944"/>
              </a:lnSpc>
            </a:pPr>
            <a:r>
              <a:rPr lang="en-US" sz="5944" b="1" dirty="0">
                <a:solidFill>
                  <a:srgbClr val="1B1464"/>
                </a:solidFill>
                <a:latin typeface="Cera Round Pro" panose="00000500000000000000" pitchFamily="50" charset="0"/>
                <a:ea typeface="Cera Round Pro 2"/>
                <a:cs typeface="Cera Round Pro 2"/>
                <a:sym typeface="Cera Round Pro 2"/>
              </a:rPr>
              <a:t>ANTI-BULLYING WEEK 2026</a:t>
            </a:r>
          </a:p>
        </p:txBody>
      </p:sp>
      <p:sp>
        <p:nvSpPr>
          <p:cNvPr id="11" name="TextBox 11"/>
          <p:cNvSpPr txBox="1"/>
          <p:nvPr/>
        </p:nvSpPr>
        <p:spPr>
          <a:xfrm>
            <a:off x="327371" y="3883559"/>
            <a:ext cx="5553991" cy="333425"/>
          </a:xfrm>
          <a:prstGeom prst="rect">
            <a:avLst/>
          </a:prstGeom>
        </p:spPr>
        <p:txBody>
          <a:bodyPr wrap="square" lIns="0" tIns="0" rIns="0" bIns="0" rtlCol="0" anchor="t">
            <a:spAutoFit/>
          </a:bodyPr>
          <a:lstStyle/>
          <a:p>
            <a:pPr algn="ctr">
              <a:lnSpc>
                <a:spcPts val="2639"/>
              </a:lnSpc>
            </a:pPr>
            <a:r>
              <a:rPr lang="en-US" sz="2300" dirty="0">
                <a:solidFill>
                  <a:srgbClr val="FFFFFF"/>
                </a:solidFill>
                <a:latin typeface="Cera Round Pro" panose="00000500000000000000" pitchFamily="50" charset="0"/>
                <a:ea typeface="Cera Round Pro 1"/>
                <a:cs typeface="Cera Round Pro 1"/>
                <a:sym typeface="Cera Round Pro 1"/>
              </a:rPr>
              <a:t>Monday 16th to Friday 20th November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a:extLst>
            <a:ext uri="{FF2B5EF4-FFF2-40B4-BE49-F238E27FC236}">
              <a16:creationId xmlns:a16="http://schemas.microsoft.com/office/drawing/2014/main" id="{B278A2FE-1AFB-F88A-F4F6-08FA8F404150}"/>
            </a:ext>
          </a:extLst>
        </p:cNvPr>
        <p:cNvGrpSpPr/>
        <p:nvPr/>
      </p:nvGrpSpPr>
      <p:grpSpPr>
        <a:xfrm>
          <a:off x="0" y="0"/>
          <a:ext cx="0" cy="0"/>
          <a:chOff x="0" y="0"/>
          <a:chExt cx="0" cy="0"/>
        </a:xfrm>
      </p:grpSpPr>
      <p:sp>
        <p:nvSpPr>
          <p:cNvPr id="4" name="Freeform 7">
            <a:extLst>
              <a:ext uri="{FF2B5EF4-FFF2-40B4-BE49-F238E27FC236}">
                <a16:creationId xmlns:a16="http://schemas.microsoft.com/office/drawing/2014/main" id="{B05D9F1D-3216-8C79-AB93-F92C48A5AD21}"/>
              </a:ext>
            </a:extLst>
          </p:cNvPr>
          <p:cNvSpPr/>
          <p:nvPr/>
        </p:nvSpPr>
        <p:spPr>
          <a:xfrm>
            <a:off x="-968279" y="291266"/>
            <a:ext cx="9448800" cy="1066800"/>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grpSp>
        <p:nvGrpSpPr>
          <p:cNvPr id="7" name="Group 2">
            <a:extLst>
              <a:ext uri="{FF2B5EF4-FFF2-40B4-BE49-F238E27FC236}">
                <a16:creationId xmlns:a16="http://schemas.microsoft.com/office/drawing/2014/main" id="{53D6ED9A-9FC6-F3BA-8ACA-0EB458D610DA}"/>
              </a:ext>
            </a:extLst>
          </p:cNvPr>
          <p:cNvGrpSpPr/>
          <p:nvPr/>
        </p:nvGrpSpPr>
        <p:grpSpPr>
          <a:xfrm>
            <a:off x="639679" y="1572476"/>
            <a:ext cx="10912642" cy="4067742"/>
            <a:chOff x="0" y="0"/>
            <a:chExt cx="2514545" cy="1274980"/>
          </a:xfrm>
          <a:solidFill>
            <a:schemeClr val="bg1"/>
          </a:solidFill>
        </p:grpSpPr>
        <p:sp>
          <p:nvSpPr>
            <p:cNvPr id="8" name="Freeform 3">
              <a:extLst>
                <a:ext uri="{FF2B5EF4-FFF2-40B4-BE49-F238E27FC236}">
                  <a16:creationId xmlns:a16="http://schemas.microsoft.com/office/drawing/2014/main" id="{8D93D0E4-A59F-A343-5F89-2CBBB2C11C9F}"/>
                </a:ext>
              </a:extLst>
            </p:cNvPr>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grpFill/>
          </p:spPr>
          <p:txBody>
            <a:bodyPr/>
            <a:lstStyle/>
            <a:p>
              <a:endParaRPr lang="en-GB" sz="1200" dirty="0"/>
            </a:p>
          </p:txBody>
        </p:sp>
      </p:grpSp>
      <p:sp>
        <p:nvSpPr>
          <p:cNvPr id="3" name="TextBox 8">
            <a:extLst>
              <a:ext uri="{FF2B5EF4-FFF2-40B4-BE49-F238E27FC236}">
                <a16:creationId xmlns:a16="http://schemas.microsoft.com/office/drawing/2014/main" id="{0576B607-73D8-CDAB-017F-7F67ED102935}"/>
              </a:ext>
            </a:extLst>
          </p:cNvPr>
          <p:cNvSpPr txBox="1"/>
          <p:nvPr/>
        </p:nvSpPr>
        <p:spPr>
          <a:xfrm>
            <a:off x="770864" y="495043"/>
            <a:ext cx="7139760" cy="615553"/>
          </a:xfrm>
          <a:prstGeom prst="rect">
            <a:avLst/>
          </a:prstGeom>
        </p:spPr>
        <p:txBody>
          <a:bodyPr wrap="square" lIns="0" tIns="0" rIns="0" bIns="0" rtlCol="0" anchor="t">
            <a:spAutoFit/>
          </a:bodyPr>
          <a:lstStyle/>
          <a:p>
            <a:r>
              <a:rPr lang="en-GB" sz="4000" b="1" dirty="0">
                <a:solidFill>
                  <a:srgbClr val="1B1464"/>
                </a:solidFill>
                <a:latin typeface="Cera Round Pro" panose="00000500000000000000" pitchFamily="50" charset="0"/>
              </a:rPr>
              <a:t>Need support?</a:t>
            </a:r>
          </a:p>
        </p:txBody>
      </p:sp>
      <p:sp>
        <p:nvSpPr>
          <p:cNvPr id="5" name="Freeform 12">
            <a:extLst>
              <a:ext uri="{FF2B5EF4-FFF2-40B4-BE49-F238E27FC236}">
                <a16:creationId xmlns:a16="http://schemas.microsoft.com/office/drawing/2014/main" id="{DC3EBD85-A6FA-6DD1-E10B-C69B4C8221A7}"/>
              </a:ext>
            </a:extLst>
          </p:cNvPr>
          <p:cNvSpPr/>
          <p:nvPr/>
        </p:nvSpPr>
        <p:spPr>
          <a:xfrm>
            <a:off x="9280051" y="-100150"/>
            <a:ext cx="2568452" cy="1497718"/>
          </a:xfrm>
          <a:custGeom>
            <a:avLst/>
            <a:gdLst/>
            <a:ahLst/>
            <a:cxnLst/>
            <a:rect l="l" t="t" r="r" b="b"/>
            <a:pathLst>
              <a:path w="3360744" h="1764390">
                <a:moveTo>
                  <a:pt x="0" y="0"/>
                </a:moveTo>
                <a:lnTo>
                  <a:pt x="3360744" y="0"/>
                </a:lnTo>
                <a:lnTo>
                  <a:pt x="3360744" y="1764390"/>
                </a:lnTo>
                <a:lnTo>
                  <a:pt x="0" y="1764390"/>
                </a:lnTo>
                <a:lnTo>
                  <a:pt x="0" y="0"/>
                </a:lnTo>
                <a:close/>
              </a:path>
            </a:pathLst>
          </a:custGeom>
          <a:blipFill>
            <a:blip r:embed="rId3"/>
            <a:stretch>
              <a:fillRect/>
            </a:stretch>
          </a:blipFill>
        </p:spPr>
        <p:txBody>
          <a:bodyPr/>
          <a:lstStyle/>
          <a:p>
            <a:endParaRPr lang="en-GB" sz="1200"/>
          </a:p>
        </p:txBody>
      </p:sp>
      <p:sp>
        <p:nvSpPr>
          <p:cNvPr id="14" name="TextBox 13">
            <a:extLst>
              <a:ext uri="{FF2B5EF4-FFF2-40B4-BE49-F238E27FC236}">
                <a16:creationId xmlns:a16="http://schemas.microsoft.com/office/drawing/2014/main" id="{09B4F910-1EC3-EBFB-3EF5-2C44354D935D}"/>
              </a:ext>
            </a:extLst>
          </p:cNvPr>
          <p:cNvSpPr txBox="1"/>
          <p:nvPr/>
        </p:nvSpPr>
        <p:spPr>
          <a:xfrm>
            <a:off x="760231" y="1686410"/>
            <a:ext cx="10988745" cy="3985706"/>
          </a:xfrm>
          <a:prstGeom prst="rect">
            <a:avLst/>
          </a:prstGeom>
          <a:noFill/>
        </p:spPr>
        <p:txBody>
          <a:bodyPr wrap="square">
            <a:spAutoFit/>
          </a:bodyPr>
          <a:lstStyle/>
          <a:p>
            <a:r>
              <a:rPr lang="en-GB" sz="2300" b="1" dirty="0">
                <a:solidFill>
                  <a:srgbClr val="1B1464"/>
                </a:solidFill>
                <a:latin typeface="Cera Round Pro" panose="00000500000000000000" pitchFamily="50" charset="0"/>
              </a:rPr>
              <a:t>If you are worried about bullying or something that is happening to you or someone else, you can speak to:</a:t>
            </a:r>
          </a:p>
          <a:p>
            <a:endParaRPr lang="en-GB" sz="1500" b="1" dirty="0">
              <a:solidFill>
                <a:srgbClr val="1B1464"/>
              </a:solidFill>
              <a:latin typeface="Cera Round Pro" panose="00000500000000000000" pitchFamily="50" charset="0"/>
            </a:endParaRPr>
          </a:p>
          <a:p>
            <a:pPr marL="457200" lvl="0" indent="-457200">
              <a:buFont typeface="Arial" panose="020B0604020202020204" pitchFamily="34" charset="0"/>
              <a:buChar char="•"/>
            </a:pPr>
            <a:r>
              <a:rPr lang="en-GB" sz="2300" dirty="0">
                <a:solidFill>
                  <a:srgbClr val="1B1464"/>
                </a:solidFill>
                <a:latin typeface="Cera Round Pro" panose="00000500000000000000" pitchFamily="50" charset="0"/>
              </a:rPr>
              <a:t>Form tutor</a:t>
            </a:r>
          </a:p>
          <a:p>
            <a:pPr marL="457200" lvl="0" indent="-457200">
              <a:buFont typeface="Arial" panose="020B0604020202020204" pitchFamily="34" charset="0"/>
              <a:buChar char="•"/>
            </a:pPr>
            <a:r>
              <a:rPr lang="en-GB" sz="2300" dirty="0">
                <a:solidFill>
                  <a:srgbClr val="1B1464"/>
                </a:solidFill>
                <a:latin typeface="Cera Round Pro" panose="00000500000000000000" pitchFamily="50" charset="0"/>
              </a:rPr>
              <a:t>Head of year</a:t>
            </a:r>
          </a:p>
          <a:p>
            <a:pPr marL="457200" lvl="0" indent="-457200">
              <a:buFont typeface="Arial" panose="020B0604020202020204" pitchFamily="34" charset="0"/>
              <a:buChar char="•"/>
            </a:pPr>
            <a:r>
              <a:rPr lang="en-GB" sz="2300" dirty="0">
                <a:solidFill>
                  <a:srgbClr val="1B1464"/>
                </a:solidFill>
                <a:latin typeface="Cera Round Pro" panose="00000500000000000000" pitchFamily="50" charset="0"/>
              </a:rPr>
              <a:t>Designated safeguarding lead</a:t>
            </a:r>
          </a:p>
          <a:p>
            <a:pPr marL="457200" lvl="0" indent="-457200">
              <a:buFont typeface="Arial" panose="020B0604020202020204" pitchFamily="34" charset="0"/>
              <a:buChar char="•"/>
            </a:pPr>
            <a:r>
              <a:rPr lang="en-GB" sz="2300" dirty="0">
                <a:solidFill>
                  <a:srgbClr val="1B1464"/>
                </a:solidFill>
                <a:latin typeface="Cera Round Pro" panose="00000500000000000000" pitchFamily="50" charset="0"/>
              </a:rPr>
              <a:t>School counsellor or wellbeing team</a:t>
            </a:r>
          </a:p>
          <a:p>
            <a:pPr marL="457200" lvl="0" indent="-457200">
              <a:buFont typeface="Arial" panose="020B0604020202020204" pitchFamily="34" charset="0"/>
              <a:buChar char="•"/>
            </a:pPr>
            <a:r>
              <a:rPr lang="en-GB" sz="2300" dirty="0">
                <a:solidFill>
                  <a:srgbClr val="1B1464"/>
                </a:solidFill>
                <a:latin typeface="Cera Round Pro" panose="00000500000000000000" pitchFamily="50" charset="0"/>
              </a:rPr>
              <a:t>Peer mentors</a:t>
            </a:r>
          </a:p>
          <a:p>
            <a:pPr marL="457200" lvl="0" indent="-457200">
              <a:buFont typeface="Arial" panose="020B0604020202020204" pitchFamily="34" charset="0"/>
              <a:buChar char="•"/>
            </a:pPr>
            <a:r>
              <a:rPr lang="en-GB" sz="2300" dirty="0">
                <a:solidFill>
                  <a:srgbClr val="1B1464"/>
                </a:solidFill>
                <a:latin typeface="Cera Round Pro" panose="00000500000000000000" pitchFamily="50" charset="0"/>
              </a:rPr>
              <a:t>Parent or carer</a:t>
            </a:r>
          </a:p>
          <a:p>
            <a:pPr marL="457200" lvl="0" indent="-457200">
              <a:buFont typeface="Arial" panose="020B0604020202020204" pitchFamily="34" charset="0"/>
              <a:buChar char="•"/>
            </a:pPr>
            <a:r>
              <a:rPr lang="en-GB" sz="2300" dirty="0">
                <a:solidFill>
                  <a:srgbClr val="1B1464"/>
                </a:solidFill>
                <a:latin typeface="Cera Round Pro" panose="00000500000000000000" pitchFamily="50" charset="0"/>
              </a:rPr>
              <a:t>Trusted adult</a:t>
            </a:r>
          </a:p>
          <a:p>
            <a:pPr marL="457200" indent="-457200">
              <a:buFont typeface="Arial" panose="020B0604020202020204" pitchFamily="34" charset="0"/>
              <a:buChar char="•"/>
            </a:pPr>
            <a:r>
              <a:rPr lang="en-GB" sz="2300" dirty="0">
                <a:solidFill>
                  <a:srgbClr val="1B1464"/>
                </a:solidFill>
                <a:highlight>
                  <a:srgbClr val="FFFF00"/>
                </a:highlight>
                <a:latin typeface="Cera Round Pro" panose="00000500000000000000" pitchFamily="50" charset="0"/>
              </a:rPr>
              <a:t>[Insert school</a:t>
            </a:r>
            <a:r>
              <a:rPr lang="en-GB" sz="2300">
                <a:solidFill>
                  <a:srgbClr val="1B1464"/>
                </a:solidFill>
                <a:highlight>
                  <a:srgbClr val="FFFF00"/>
                </a:highlight>
                <a:latin typeface="Cera Round Pro" panose="00000500000000000000" pitchFamily="50" charset="0"/>
              </a:rPr>
              <a:t>/ setting-specific </a:t>
            </a:r>
            <a:r>
              <a:rPr lang="en-GB" sz="2300" dirty="0">
                <a:solidFill>
                  <a:srgbClr val="1B1464"/>
                </a:solidFill>
                <a:highlight>
                  <a:srgbClr val="FFFF00"/>
                </a:highlight>
                <a:latin typeface="Cera Round Pro" panose="00000500000000000000" pitchFamily="50" charset="0"/>
              </a:rPr>
              <a:t>support routes and reporting systems]</a:t>
            </a:r>
          </a:p>
        </p:txBody>
      </p:sp>
      <p:sp>
        <p:nvSpPr>
          <p:cNvPr id="12" name="Freeform 7">
            <a:extLst>
              <a:ext uri="{FF2B5EF4-FFF2-40B4-BE49-F238E27FC236}">
                <a16:creationId xmlns:a16="http://schemas.microsoft.com/office/drawing/2014/main" id="{5693F2ED-6B9C-CC5F-13B5-6C51B785E7DB}"/>
              </a:ext>
            </a:extLst>
          </p:cNvPr>
          <p:cNvSpPr/>
          <p:nvPr/>
        </p:nvSpPr>
        <p:spPr>
          <a:xfrm>
            <a:off x="639679" y="5901051"/>
            <a:ext cx="6835924" cy="665683"/>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sp>
        <p:nvSpPr>
          <p:cNvPr id="15" name="Freeform 7">
            <a:extLst>
              <a:ext uri="{FF2B5EF4-FFF2-40B4-BE49-F238E27FC236}">
                <a16:creationId xmlns:a16="http://schemas.microsoft.com/office/drawing/2014/main" id="{92D8DF6B-9089-2CAF-2016-6C1578BCBDCF}"/>
              </a:ext>
            </a:extLst>
          </p:cNvPr>
          <p:cNvSpPr/>
          <p:nvPr/>
        </p:nvSpPr>
        <p:spPr>
          <a:xfrm>
            <a:off x="4716397" y="5901051"/>
            <a:ext cx="6835924" cy="665683"/>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sp>
        <p:nvSpPr>
          <p:cNvPr id="19" name="TextBox 8">
            <a:extLst>
              <a:ext uri="{FF2B5EF4-FFF2-40B4-BE49-F238E27FC236}">
                <a16:creationId xmlns:a16="http://schemas.microsoft.com/office/drawing/2014/main" id="{648608AF-B039-5A77-44E6-546A84990A82}"/>
              </a:ext>
            </a:extLst>
          </p:cNvPr>
          <p:cNvSpPr txBox="1"/>
          <p:nvPr/>
        </p:nvSpPr>
        <p:spPr>
          <a:xfrm>
            <a:off x="898906" y="5954195"/>
            <a:ext cx="10557722" cy="538609"/>
          </a:xfrm>
          <a:prstGeom prst="rect">
            <a:avLst/>
          </a:prstGeom>
        </p:spPr>
        <p:txBody>
          <a:bodyPr wrap="square" lIns="0" tIns="0" rIns="0" bIns="0" rtlCol="0" anchor="t">
            <a:spAutoFit/>
          </a:bodyPr>
          <a:lstStyle/>
          <a:p>
            <a:r>
              <a:rPr lang="en-GB" sz="3500" b="1" dirty="0">
                <a:solidFill>
                  <a:srgbClr val="1B1464"/>
                </a:solidFill>
                <a:latin typeface="Cera Round Pro" panose="00000500000000000000" pitchFamily="50" charset="0"/>
              </a:rPr>
              <a:t>You do not have to deal with things on your own.</a:t>
            </a:r>
          </a:p>
        </p:txBody>
      </p:sp>
    </p:spTree>
    <p:extLst>
      <p:ext uri="{BB962C8B-B14F-4D97-AF65-F5344CB8AC3E}">
        <p14:creationId xmlns:p14="http://schemas.microsoft.com/office/powerpoint/2010/main" val="3363738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a:extLst>
            <a:ext uri="{FF2B5EF4-FFF2-40B4-BE49-F238E27FC236}">
              <a16:creationId xmlns:a16="http://schemas.microsoft.com/office/drawing/2014/main" id="{CE88ED95-20AA-BFD9-A329-EB0ECCC08C4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B6FB2BC-7609-15EC-EEFE-7B5AF8024398}"/>
              </a:ext>
            </a:extLst>
          </p:cNvPr>
          <p:cNvGrpSpPr/>
          <p:nvPr/>
        </p:nvGrpSpPr>
        <p:grpSpPr>
          <a:xfrm>
            <a:off x="685800" y="685800"/>
            <a:ext cx="10820400" cy="5486400"/>
            <a:chOff x="0" y="0"/>
            <a:chExt cx="2514545" cy="1274980"/>
          </a:xfrm>
        </p:grpSpPr>
        <p:sp>
          <p:nvSpPr>
            <p:cNvPr id="3" name="Freeform 3">
              <a:extLst>
                <a:ext uri="{FF2B5EF4-FFF2-40B4-BE49-F238E27FC236}">
                  <a16:creationId xmlns:a16="http://schemas.microsoft.com/office/drawing/2014/main" id="{4F08A987-7628-DE8B-B180-4308412503BC}"/>
                </a:ext>
              </a:extLst>
            </p:cNvPr>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blipFill>
              <a:blip r:embed="rId3">
                <a:extLst>
                  <a:ext uri="{28A0092B-C50C-407E-A947-70E740481C1C}">
                    <a14:useLocalDpi xmlns:a14="http://schemas.microsoft.com/office/drawing/2010/main" val="0"/>
                  </a:ext>
                </a:extLst>
              </a:blip>
              <a:stretch>
                <a:fillRect/>
              </a:stretch>
            </a:blipFill>
          </p:spPr>
          <p:txBody>
            <a:bodyPr/>
            <a:lstStyle/>
            <a:p>
              <a:endParaRPr lang="en-GB" sz="1200" dirty="0"/>
            </a:p>
          </p:txBody>
        </p:sp>
      </p:grpSp>
      <p:sp>
        <p:nvSpPr>
          <p:cNvPr id="10" name="Freeform 10">
            <a:extLst>
              <a:ext uri="{FF2B5EF4-FFF2-40B4-BE49-F238E27FC236}">
                <a16:creationId xmlns:a16="http://schemas.microsoft.com/office/drawing/2014/main" id="{FFD33ECF-EFFA-68E4-A037-46A2341EAEDE}"/>
              </a:ext>
            </a:extLst>
          </p:cNvPr>
          <p:cNvSpPr/>
          <p:nvPr/>
        </p:nvSpPr>
        <p:spPr>
          <a:xfrm>
            <a:off x="8577129" y="-2889986"/>
            <a:ext cx="4634389" cy="4634389"/>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F00"/>
          </a:solidFill>
        </p:spPr>
        <p:txBody>
          <a:bodyPr/>
          <a:lstStyle/>
          <a:p>
            <a:endParaRPr lang="en-GB" sz="1200"/>
          </a:p>
        </p:txBody>
      </p:sp>
      <p:sp>
        <p:nvSpPr>
          <p:cNvPr id="12" name="Freeform 8">
            <a:extLst>
              <a:ext uri="{FF2B5EF4-FFF2-40B4-BE49-F238E27FC236}">
                <a16:creationId xmlns:a16="http://schemas.microsoft.com/office/drawing/2014/main" id="{78918144-11F0-8B65-FBB5-635469B4B25A}"/>
              </a:ext>
            </a:extLst>
          </p:cNvPr>
          <p:cNvSpPr/>
          <p:nvPr/>
        </p:nvSpPr>
        <p:spPr>
          <a:xfrm>
            <a:off x="9280050" y="-100150"/>
            <a:ext cx="2568451" cy="1497718"/>
          </a:xfrm>
          <a:custGeom>
            <a:avLst/>
            <a:gdLst/>
            <a:ahLst/>
            <a:cxnLst/>
            <a:rect l="l" t="t" r="r" b="b"/>
            <a:pathLst>
              <a:path w="6659464" h="3496219">
                <a:moveTo>
                  <a:pt x="0" y="0"/>
                </a:moveTo>
                <a:lnTo>
                  <a:pt x="6659464" y="0"/>
                </a:lnTo>
                <a:lnTo>
                  <a:pt x="6659464" y="3496219"/>
                </a:lnTo>
                <a:lnTo>
                  <a:pt x="0" y="3496219"/>
                </a:lnTo>
                <a:lnTo>
                  <a:pt x="0" y="0"/>
                </a:lnTo>
                <a:close/>
              </a:path>
            </a:pathLst>
          </a:custGeom>
          <a:blipFill>
            <a:blip r:embed="rId4"/>
            <a:stretch>
              <a:fillRect/>
            </a:stretch>
          </a:blipFill>
        </p:spPr>
        <p:txBody>
          <a:bodyPr/>
          <a:lstStyle/>
          <a:p>
            <a:endParaRPr lang="en-GB"/>
          </a:p>
        </p:txBody>
      </p:sp>
      <p:grpSp>
        <p:nvGrpSpPr>
          <p:cNvPr id="13" name="Group 2">
            <a:extLst>
              <a:ext uri="{FF2B5EF4-FFF2-40B4-BE49-F238E27FC236}">
                <a16:creationId xmlns:a16="http://schemas.microsoft.com/office/drawing/2014/main" id="{FE33B044-A0AC-9CDE-F1C9-6ED9FAE8ED0D}"/>
              </a:ext>
            </a:extLst>
          </p:cNvPr>
          <p:cNvGrpSpPr/>
          <p:nvPr/>
        </p:nvGrpSpPr>
        <p:grpSpPr>
          <a:xfrm>
            <a:off x="2203199" y="1744403"/>
            <a:ext cx="7985889" cy="3348297"/>
            <a:chOff x="51451" y="35701"/>
            <a:chExt cx="2514545" cy="1060699"/>
          </a:xfrm>
          <a:solidFill>
            <a:schemeClr val="bg1"/>
          </a:solidFill>
        </p:grpSpPr>
        <p:sp>
          <p:nvSpPr>
            <p:cNvPr id="14" name="Freeform 3">
              <a:extLst>
                <a:ext uri="{FF2B5EF4-FFF2-40B4-BE49-F238E27FC236}">
                  <a16:creationId xmlns:a16="http://schemas.microsoft.com/office/drawing/2014/main" id="{F435FFDB-AAFD-6585-91A8-47A3D70AC70A}"/>
                </a:ext>
              </a:extLst>
            </p:cNvPr>
            <p:cNvSpPr/>
            <p:nvPr/>
          </p:nvSpPr>
          <p:spPr>
            <a:xfrm>
              <a:off x="51451" y="35701"/>
              <a:ext cx="2514545" cy="1060699"/>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grpFill/>
          </p:spPr>
          <p:txBody>
            <a:bodyPr/>
            <a:lstStyle/>
            <a:p>
              <a:endParaRPr lang="en-GB" sz="1200"/>
            </a:p>
          </p:txBody>
        </p:sp>
      </p:grpSp>
      <p:sp>
        <p:nvSpPr>
          <p:cNvPr id="19" name="TextBox 7">
            <a:extLst>
              <a:ext uri="{FF2B5EF4-FFF2-40B4-BE49-F238E27FC236}">
                <a16:creationId xmlns:a16="http://schemas.microsoft.com/office/drawing/2014/main" id="{EE2BEC5F-716E-4E6D-0BEA-3E9850C34607}"/>
              </a:ext>
            </a:extLst>
          </p:cNvPr>
          <p:cNvSpPr txBox="1"/>
          <p:nvPr/>
        </p:nvSpPr>
        <p:spPr>
          <a:xfrm>
            <a:off x="2069599" y="1879668"/>
            <a:ext cx="8253088" cy="3077766"/>
          </a:xfrm>
          <a:prstGeom prst="rect">
            <a:avLst/>
          </a:prstGeom>
        </p:spPr>
        <p:txBody>
          <a:bodyPr wrap="square" lIns="0" tIns="0" rIns="0" bIns="0" rtlCol="0" anchor="t">
            <a:spAutoFit/>
          </a:bodyPr>
          <a:lstStyle/>
          <a:p>
            <a:pPr algn="ctr"/>
            <a:r>
              <a:rPr lang="en-GB" sz="5000" b="1" dirty="0">
                <a:solidFill>
                  <a:srgbClr val="1B1464"/>
                </a:solidFill>
                <a:latin typeface="Cera Round Pro" panose="00000500000000000000" pitchFamily="50" charset="0"/>
                <a:ea typeface="Cera Round Pro 2"/>
                <a:cs typeface="Cera Round Pro 2"/>
                <a:sym typeface="Cera Round Pro 2"/>
              </a:rPr>
              <a:t>Have you ever seen something happen that didn't feel right, but said nothing?</a:t>
            </a:r>
            <a:endParaRPr lang="en-US" sz="5000" b="1" dirty="0">
              <a:solidFill>
                <a:srgbClr val="1B1464"/>
              </a:solidFill>
              <a:latin typeface="Cera Round Pro" panose="00000500000000000000" pitchFamily="50" charset="0"/>
              <a:ea typeface="Cera Round Pro 2"/>
              <a:cs typeface="Cera Round Pro 2"/>
              <a:sym typeface="Cera Round Pro 2"/>
            </a:endParaRPr>
          </a:p>
        </p:txBody>
      </p:sp>
    </p:spTree>
    <p:extLst>
      <p:ext uri="{BB962C8B-B14F-4D97-AF65-F5344CB8AC3E}">
        <p14:creationId xmlns:p14="http://schemas.microsoft.com/office/powerpoint/2010/main" val="2351272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BF00"/>
        </a:solidFill>
        <a:effectLst/>
      </p:bgPr>
    </p:bg>
    <p:spTree>
      <p:nvGrpSpPr>
        <p:cNvPr id="1" name=""/>
        <p:cNvGrpSpPr/>
        <p:nvPr/>
      </p:nvGrpSpPr>
      <p:grpSpPr>
        <a:xfrm>
          <a:off x="0" y="0"/>
          <a:ext cx="0" cy="0"/>
          <a:chOff x="0" y="0"/>
          <a:chExt cx="0" cy="0"/>
        </a:xfrm>
      </p:grpSpPr>
      <p:grpSp>
        <p:nvGrpSpPr>
          <p:cNvPr id="2" name="Group 2"/>
          <p:cNvGrpSpPr/>
          <p:nvPr/>
        </p:nvGrpSpPr>
        <p:grpSpPr>
          <a:xfrm>
            <a:off x="685800" y="685800"/>
            <a:ext cx="10820400" cy="5486400"/>
            <a:chOff x="0" y="0"/>
            <a:chExt cx="2514545" cy="1274980"/>
          </a:xfrm>
        </p:grpSpPr>
        <p:sp>
          <p:nvSpPr>
            <p:cNvPr id="3" name="Freeform 3"/>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blipFill>
              <a:blip r:embed="rId3">
                <a:extLst>
                  <a:ext uri="{28A0092B-C50C-407E-A947-70E740481C1C}">
                    <a14:useLocalDpi xmlns:a14="http://schemas.microsoft.com/office/drawing/2010/main" val="0"/>
                  </a:ext>
                </a:extLst>
              </a:blip>
              <a:stretch>
                <a:fillRect/>
              </a:stretch>
            </a:blipFill>
          </p:spPr>
          <p:txBody>
            <a:bodyPr/>
            <a:lstStyle/>
            <a:p>
              <a:endParaRPr lang="en-GB" sz="1200"/>
            </a:p>
          </p:txBody>
        </p:sp>
      </p:grpSp>
      <p:grpSp>
        <p:nvGrpSpPr>
          <p:cNvPr id="8" name="Group 2">
            <a:extLst>
              <a:ext uri="{FF2B5EF4-FFF2-40B4-BE49-F238E27FC236}">
                <a16:creationId xmlns:a16="http://schemas.microsoft.com/office/drawing/2014/main" id="{29DC3E43-068F-A068-12BA-1015D1887FC0}"/>
              </a:ext>
            </a:extLst>
          </p:cNvPr>
          <p:cNvGrpSpPr/>
          <p:nvPr/>
        </p:nvGrpSpPr>
        <p:grpSpPr>
          <a:xfrm>
            <a:off x="2777394" y="1605776"/>
            <a:ext cx="6637212" cy="3551485"/>
            <a:chOff x="0" y="0"/>
            <a:chExt cx="2514545" cy="1274980"/>
          </a:xfrm>
          <a:solidFill>
            <a:srgbClr val="1B1464"/>
          </a:solidFill>
        </p:grpSpPr>
        <p:sp>
          <p:nvSpPr>
            <p:cNvPr id="12" name="Freeform 3">
              <a:extLst>
                <a:ext uri="{FF2B5EF4-FFF2-40B4-BE49-F238E27FC236}">
                  <a16:creationId xmlns:a16="http://schemas.microsoft.com/office/drawing/2014/main" id="{073F9433-C6D6-47EA-02D6-205E3804024D}"/>
                </a:ext>
              </a:extLst>
            </p:cNvPr>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grpFill/>
          </p:spPr>
          <p:txBody>
            <a:bodyPr/>
            <a:lstStyle/>
            <a:p>
              <a:endParaRPr lang="en-GB" sz="1200"/>
            </a:p>
          </p:txBody>
        </p:sp>
      </p:grpSp>
      <p:sp>
        <p:nvSpPr>
          <p:cNvPr id="7" name="TextBox 7"/>
          <p:cNvSpPr txBox="1"/>
          <p:nvPr/>
        </p:nvSpPr>
        <p:spPr>
          <a:xfrm>
            <a:off x="3066664" y="2244060"/>
            <a:ext cx="6054761" cy="2369880"/>
          </a:xfrm>
          <a:prstGeom prst="rect">
            <a:avLst/>
          </a:prstGeom>
        </p:spPr>
        <p:txBody>
          <a:bodyPr wrap="square" lIns="0" tIns="0" rIns="0" bIns="0" rtlCol="0" anchor="t">
            <a:spAutoFit/>
          </a:bodyPr>
          <a:lstStyle/>
          <a:p>
            <a:pPr algn="ctr"/>
            <a:r>
              <a:rPr lang="en-GB" sz="5000" dirty="0">
                <a:solidFill>
                  <a:srgbClr val="FFFFFF"/>
                </a:solidFill>
                <a:latin typeface="Cera Round Pro" panose="00000500000000000000" pitchFamily="50" charset="0"/>
                <a:ea typeface="Cera Round Pro 2"/>
                <a:cs typeface="Cera Round Pro 2"/>
                <a:sym typeface="Cera Round Pro 2"/>
              </a:rPr>
              <a:t>What does </a:t>
            </a:r>
          </a:p>
          <a:p>
            <a:pPr algn="ctr"/>
            <a:r>
              <a:rPr lang="en-GB" sz="5400" b="1" dirty="0">
                <a:solidFill>
                  <a:srgbClr val="FFFFFF"/>
                </a:solidFill>
                <a:latin typeface="Cera Round Pro" panose="00000500000000000000" pitchFamily="50" charset="0"/>
                <a:ea typeface="Cera Round Pro 2"/>
                <a:cs typeface="Cera Round Pro 2"/>
                <a:sym typeface="Cera Round Pro 2"/>
              </a:rPr>
              <a:t>'Break the Silence’ </a:t>
            </a:r>
          </a:p>
          <a:p>
            <a:pPr algn="ctr"/>
            <a:r>
              <a:rPr lang="en-GB" sz="5000" dirty="0">
                <a:solidFill>
                  <a:srgbClr val="FFFFFF"/>
                </a:solidFill>
                <a:latin typeface="Cera Round Pro" panose="00000500000000000000" pitchFamily="50" charset="0"/>
                <a:ea typeface="Cera Round Pro 2"/>
                <a:cs typeface="Cera Round Pro 2"/>
                <a:sym typeface="Cera Round Pro 2"/>
              </a:rPr>
              <a:t>mean?</a:t>
            </a:r>
            <a:endParaRPr lang="en-US" sz="5000" dirty="0">
              <a:solidFill>
                <a:srgbClr val="FFFFFF"/>
              </a:solidFill>
              <a:latin typeface="Cera Round Pro" panose="00000500000000000000" pitchFamily="50" charset="0"/>
              <a:ea typeface="Cera Round Pro 2"/>
              <a:cs typeface="Cera Round Pro 2"/>
              <a:sym typeface="Cera Round Pro 2"/>
            </a:endParaRPr>
          </a:p>
        </p:txBody>
      </p:sp>
      <p:grpSp>
        <p:nvGrpSpPr>
          <p:cNvPr id="9" name="Group 9"/>
          <p:cNvGrpSpPr/>
          <p:nvPr/>
        </p:nvGrpSpPr>
        <p:grpSpPr>
          <a:xfrm>
            <a:off x="8577129" y="-2889986"/>
            <a:ext cx="4634389" cy="4634389"/>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1263"/>
            </a:solidFill>
          </p:spPr>
          <p:txBody>
            <a:bodyPr/>
            <a:lstStyle/>
            <a:p>
              <a:endParaRPr lang="en-GB" sz="1200"/>
            </a:p>
          </p:txBody>
        </p:sp>
        <p:sp>
          <p:nvSpPr>
            <p:cNvPr id="11" name="TextBox 11"/>
            <p:cNvSpPr txBox="1"/>
            <p:nvPr/>
          </p:nvSpPr>
          <p:spPr>
            <a:xfrm>
              <a:off x="76200" y="28575"/>
              <a:ext cx="660400" cy="708025"/>
            </a:xfrm>
            <a:prstGeom prst="rect">
              <a:avLst/>
            </a:prstGeom>
          </p:spPr>
          <p:txBody>
            <a:bodyPr lIns="33867" tIns="33867" rIns="33867" bIns="33867" rtlCol="0" anchor="ctr"/>
            <a:lstStyle/>
            <a:p>
              <a:pPr algn="ctr">
                <a:lnSpc>
                  <a:spcPts val="1773"/>
                </a:lnSpc>
              </a:pPr>
              <a:endParaRPr sz="1200"/>
            </a:p>
          </p:txBody>
        </p:sp>
      </p:grpSp>
      <p:sp>
        <p:nvSpPr>
          <p:cNvPr id="16" name="Freeform 12">
            <a:extLst>
              <a:ext uri="{FF2B5EF4-FFF2-40B4-BE49-F238E27FC236}">
                <a16:creationId xmlns:a16="http://schemas.microsoft.com/office/drawing/2014/main" id="{CE884162-07DD-8656-DD47-B1BC1C04F683}"/>
              </a:ext>
            </a:extLst>
          </p:cNvPr>
          <p:cNvSpPr/>
          <p:nvPr/>
        </p:nvSpPr>
        <p:spPr>
          <a:xfrm>
            <a:off x="9280051" y="-100150"/>
            <a:ext cx="2568452" cy="1497718"/>
          </a:xfrm>
          <a:custGeom>
            <a:avLst/>
            <a:gdLst/>
            <a:ahLst/>
            <a:cxnLst/>
            <a:rect l="l" t="t" r="r" b="b"/>
            <a:pathLst>
              <a:path w="3360744" h="1764390">
                <a:moveTo>
                  <a:pt x="0" y="0"/>
                </a:moveTo>
                <a:lnTo>
                  <a:pt x="3360744" y="0"/>
                </a:lnTo>
                <a:lnTo>
                  <a:pt x="3360744" y="1764390"/>
                </a:lnTo>
                <a:lnTo>
                  <a:pt x="0" y="1764390"/>
                </a:lnTo>
                <a:lnTo>
                  <a:pt x="0" y="0"/>
                </a:lnTo>
                <a:close/>
              </a:path>
            </a:pathLst>
          </a:custGeom>
          <a:blipFill>
            <a:blip r:embed="rId4"/>
            <a:stretch>
              <a:fillRect/>
            </a:stretch>
          </a:blipFill>
        </p:spPr>
        <p:txBody>
          <a:bodyPr/>
          <a:lstStyle/>
          <a:p>
            <a:endParaRPr lang="en-GB" sz="1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grpSp>
        <p:nvGrpSpPr>
          <p:cNvPr id="13" name="Group 2">
            <a:extLst>
              <a:ext uri="{FF2B5EF4-FFF2-40B4-BE49-F238E27FC236}">
                <a16:creationId xmlns:a16="http://schemas.microsoft.com/office/drawing/2014/main" id="{BE21C5A5-A560-E6A7-D8B9-60CFF220AE58}"/>
              </a:ext>
            </a:extLst>
          </p:cNvPr>
          <p:cNvGrpSpPr/>
          <p:nvPr/>
        </p:nvGrpSpPr>
        <p:grpSpPr>
          <a:xfrm>
            <a:off x="685800" y="685800"/>
            <a:ext cx="10820400" cy="5486400"/>
            <a:chOff x="0" y="0"/>
            <a:chExt cx="2514545" cy="1274980"/>
          </a:xfrm>
        </p:grpSpPr>
        <p:sp>
          <p:nvSpPr>
            <p:cNvPr id="14" name="Freeform 3">
              <a:extLst>
                <a:ext uri="{FF2B5EF4-FFF2-40B4-BE49-F238E27FC236}">
                  <a16:creationId xmlns:a16="http://schemas.microsoft.com/office/drawing/2014/main" id="{20BD13D5-163F-47D6-84D3-1CBF27B394D2}"/>
                </a:ext>
              </a:extLst>
            </p:cNvPr>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solidFill>
              <a:srgbClr val="FFBF00"/>
            </a:solidFill>
          </p:spPr>
          <p:txBody>
            <a:bodyPr/>
            <a:lstStyle/>
            <a:p>
              <a:endParaRPr lang="en-GB" sz="1200" dirty="0"/>
            </a:p>
          </p:txBody>
        </p:sp>
      </p:grpSp>
      <p:grpSp>
        <p:nvGrpSpPr>
          <p:cNvPr id="15" name="Group 9">
            <a:extLst>
              <a:ext uri="{FF2B5EF4-FFF2-40B4-BE49-F238E27FC236}">
                <a16:creationId xmlns:a16="http://schemas.microsoft.com/office/drawing/2014/main" id="{E1F17FB8-0D14-898A-D363-2B835BB4303C}"/>
              </a:ext>
            </a:extLst>
          </p:cNvPr>
          <p:cNvGrpSpPr/>
          <p:nvPr/>
        </p:nvGrpSpPr>
        <p:grpSpPr>
          <a:xfrm>
            <a:off x="8577129" y="-2889986"/>
            <a:ext cx="4634389" cy="4634389"/>
            <a:chOff x="0" y="0"/>
            <a:chExt cx="812800" cy="812800"/>
          </a:xfrm>
        </p:grpSpPr>
        <p:sp>
          <p:nvSpPr>
            <p:cNvPr id="16" name="Freeform 10">
              <a:extLst>
                <a:ext uri="{FF2B5EF4-FFF2-40B4-BE49-F238E27FC236}">
                  <a16:creationId xmlns:a16="http://schemas.microsoft.com/office/drawing/2014/main" id="{7182A111-63A8-D151-5887-E673504ABE9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1263"/>
            </a:solidFill>
          </p:spPr>
          <p:txBody>
            <a:bodyPr/>
            <a:lstStyle/>
            <a:p>
              <a:endParaRPr lang="en-GB" sz="1200"/>
            </a:p>
          </p:txBody>
        </p:sp>
        <p:sp>
          <p:nvSpPr>
            <p:cNvPr id="17" name="TextBox 11">
              <a:extLst>
                <a:ext uri="{FF2B5EF4-FFF2-40B4-BE49-F238E27FC236}">
                  <a16:creationId xmlns:a16="http://schemas.microsoft.com/office/drawing/2014/main" id="{01CA03D0-A638-06E9-F229-8F1D2272D166}"/>
                </a:ext>
              </a:extLst>
            </p:cNvPr>
            <p:cNvSpPr txBox="1"/>
            <p:nvPr/>
          </p:nvSpPr>
          <p:spPr>
            <a:xfrm>
              <a:off x="76200" y="28575"/>
              <a:ext cx="660400" cy="708025"/>
            </a:xfrm>
            <a:prstGeom prst="rect">
              <a:avLst/>
            </a:prstGeom>
          </p:spPr>
          <p:txBody>
            <a:bodyPr lIns="33867" tIns="33867" rIns="33867" bIns="33867" rtlCol="0" anchor="ctr"/>
            <a:lstStyle/>
            <a:p>
              <a:pPr algn="ctr">
                <a:lnSpc>
                  <a:spcPts val="1773"/>
                </a:lnSpc>
              </a:pPr>
              <a:endParaRPr sz="1200"/>
            </a:p>
          </p:txBody>
        </p:sp>
      </p:grpSp>
      <p:sp>
        <p:nvSpPr>
          <p:cNvPr id="10" name="Freeform 12">
            <a:extLst>
              <a:ext uri="{FF2B5EF4-FFF2-40B4-BE49-F238E27FC236}">
                <a16:creationId xmlns:a16="http://schemas.microsoft.com/office/drawing/2014/main" id="{3F95BE59-4B23-B519-B95E-43FCCF6EF29C}"/>
              </a:ext>
            </a:extLst>
          </p:cNvPr>
          <p:cNvSpPr/>
          <p:nvPr/>
        </p:nvSpPr>
        <p:spPr>
          <a:xfrm>
            <a:off x="9280051" y="-100150"/>
            <a:ext cx="2568452" cy="1497718"/>
          </a:xfrm>
          <a:custGeom>
            <a:avLst/>
            <a:gdLst/>
            <a:ahLst/>
            <a:cxnLst/>
            <a:rect l="l" t="t" r="r" b="b"/>
            <a:pathLst>
              <a:path w="3360744" h="1764390">
                <a:moveTo>
                  <a:pt x="0" y="0"/>
                </a:moveTo>
                <a:lnTo>
                  <a:pt x="3360744" y="0"/>
                </a:lnTo>
                <a:lnTo>
                  <a:pt x="3360744" y="1764390"/>
                </a:lnTo>
                <a:lnTo>
                  <a:pt x="0" y="1764390"/>
                </a:lnTo>
                <a:lnTo>
                  <a:pt x="0" y="0"/>
                </a:lnTo>
                <a:close/>
              </a:path>
            </a:pathLst>
          </a:custGeom>
          <a:blipFill>
            <a:blip r:embed="rId5"/>
            <a:stretch>
              <a:fillRect/>
            </a:stretch>
          </a:blipFill>
        </p:spPr>
        <p:txBody>
          <a:bodyPr/>
          <a:lstStyle/>
          <a:p>
            <a:endParaRPr lang="en-GB" sz="1200"/>
          </a:p>
        </p:txBody>
      </p:sp>
      <p:pic>
        <p:nvPicPr>
          <p:cNvPr id="2" name="Online Media 1" title="Anti-Bullying Week 2026 - Secondary School Age Film">
            <a:hlinkClick r:id="" action="ppaction://media"/>
            <a:extLst>
              <a:ext uri="{FF2B5EF4-FFF2-40B4-BE49-F238E27FC236}">
                <a16:creationId xmlns:a16="http://schemas.microsoft.com/office/drawing/2014/main" id="{99B0FB15-A30F-7218-EE43-24E57C84B427}"/>
              </a:ext>
            </a:extLst>
          </p:cNvPr>
          <p:cNvPicPr>
            <a:picLocks noRot="1" noChangeAspect="1"/>
          </p:cNvPicPr>
          <p:nvPr>
            <a:videoFile r:link="rId1"/>
          </p:nvPr>
        </p:nvPicPr>
        <p:blipFill>
          <a:blip r:embed="rId6"/>
          <a:stretch>
            <a:fillRect/>
          </a:stretch>
        </p:blipFill>
        <p:spPr>
          <a:xfrm>
            <a:off x="1999343" y="1212777"/>
            <a:ext cx="8193314" cy="46292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extLst>
    <p:ext uri="{6950BFC3-D8DA-4A85-94F7-54DA5524770B}">
      <p188:commentRel xmlns:p188="http://schemas.microsoft.com/office/powerpoint/2018/8/main" r:id="rId4"/>
    </p:ext>
  </p:extLs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a:extLst>
            <a:ext uri="{FF2B5EF4-FFF2-40B4-BE49-F238E27FC236}">
              <a16:creationId xmlns:a16="http://schemas.microsoft.com/office/drawing/2014/main" id="{FF39B0F6-9726-FB9D-8B0C-C2AE8BF0EB78}"/>
            </a:ext>
          </a:extLst>
        </p:cNvPr>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19308DEA-A503-58CC-649D-4906EC0AF1CD}"/>
              </a:ext>
            </a:extLst>
          </p:cNvPr>
          <p:cNvSpPr/>
          <p:nvPr/>
        </p:nvSpPr>
        <p:spPr>
          <a:xfrm>
            <a:off x="1010807" y="1614014"/>
            <a:ext cx="10241393" cy="54060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300" b="1" dirty="0">
                <a:solidFill>
                  <a:srgbClr val="1B1464"/>
                </a:solidFill>
                <a:latin typeface="Cera Round Pro" panose="00000500000000000000" pitchFamily="50" charset="0"/>
                <a:ea typeface="+mn-lt"/>
                <a:cs typeface="+mn-lt"/>
              </a:rPr>
              <a:t>      Fear of being judged</a:t>
            </a:r>
            <a:endParaRPr lang="en-US" sz="2300" b="1" dirty="0">
              <a:solidFill>
                <a:srgbClr val="1B1464"/>
              </a:solidFill>
              <a:latin typeface="Cera Round Pro" panose="00000500000000000000" pitchFamily="50" charset="0"/>
            </a:endParaRPr>
          </a:p>
        </p:txBody>
      </p:sp>
      <p:sp>
        <p:nvSpPr>
          <p:cNvPr id="17" name="Oval 16">
            <a:extLst>
              <a:ext uri="{FF2B5EF4-FFF2-40B4-BE49-F238E27FC236}">
                <a16:creationId xmlns:a16="http://schemas.microsoft.com/office/drawing/2014/main" id="{0B4107A5-FA80-53B9-35BC-D6555D224FF3}"/>
              </a:ext>
            </a:extLst>
          </p:cNvPr>
          <p:cNvSpPr/>
          <p:nvPr/>
        </p:nvSpPr>
        <p:spPr>
          <a:xfrm>
            <a:off x="666511" y="1614014"/>
            <a:ext cx="546339" cy="540606"/>
          </a:xfrm>
          <a:prstGeom prst="ellipse">
            <a:avLst/>
          </a:prstGeom>
          <a:solidFill>
            <a:srgbClr val="FFBF00"/>
          </a:solidFill>
          <a:ln w="38100">
            <a:solidFill>
              <a:srgbClr val="FFB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933" b="1" dirty="0">
                <a:solidFill>
                  <a:srgbClr val="151568"/>
                </a:solidFill>
                <a:latin typeface="Cera Round Pro" panose="00000500000000000000" pitchFamily="50" charset="0"/>
              </a:rPr>
              <a:t>1</a:t>
            </a:r>
          </a:p>
        </p:txBody>
      </p:sp>
      <p:sp>
        <p:nvSpPr>
          <p:cNvPr id="2" name="Freeform 7">
            <a:extLst>
              <a:ext uri="{FF2B5EF4-FFF2-40B4-BE49-F238E27FC236}">
                <a16:creationId xmlns:a16="http://schemas.microsoft.com/office/drawing/2014/main" id="{BE85DAA7-115E-8503-ED8F-F107215962A7}"/>
              </a:ext>
            </a:extLst>
          </p:cNvPr>
          <p:cNvSpPr/>
          <p:nvPr/>
        </p:nvSpPr>
        <p:spPr>
          <a:xfrm>
            <a:off x="-1756556" y="276862"/>
            <a:ext cx="10602843" cy="1139857"/>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sp>
        <p:nvSpPr>
          <p:cNvPr id="3" name="TextBox 8">
            <a:extLst>
              <a:ext uri="{FF2B5EF4-FFF2-40B4-BE49-F238E27FC236}">
                <a16:creationId xmlns:a16="http://schemas.microsoft.com/office/drawing/2014/main" id="{791BAAC0-9C76-4225-5FA0-C58134FC45FB}"/>
              </a:ext>
            </a:extLst>
          </p:cNvPr>
          <p:cNvSpPr txBox="1"/>
          <p:nvPr/>
        </p:nvSpPr>
        <p:spPr>
          <a:xfrm>
            <a:off x="683784" y="307624"/>
            <a:ext cx="7545815" cy="1077218"/>
          </a:xfrm>
          <a:prstGeom prst="rect">
            <a:avLst/>
          </a:prstGeom>
        </p:spPr>
        <p:txBody>
          <a:bodyPr wrap="square" lIns="0" tIns="0" rIns="0" bIns="0" rtlCol="0" anchor="t">
            <a:spAutoFit/>
          </a:bodyPr>
          <a:lstStyle/>
          <a:p>
            <a:r>
              <a:rPr lang="en-GB" sz="3500" b="1" dirty="0">
                <a:solidFill>
                  <a:srgbClr val="1B1464"/>
                </a:solidFill>
                <a:latin typeface="Cera Round Pro" panose="00000500000000000000" pitchFamily="50" charset="0"/>
              </a:rPr>
              <a:t>Which of these do you think is the biggest reason people stay silent?</a:t>
            </a:r>
          </a:p>
        </p:txBody>
      </p:sp>
      <p:sp>
        <p:nvSpPr>
          <p:cNvPr id="5" name="Freeform 12">
            <a:extLst>
              <a:ext uri="{FF2B5EF4-FFF2-40B4-BE49-F238E27FC236}">
                <a16:creationId xmlns:a16="http://schemas.microsoft.com/office/drawing/2014/main" id="{322A138C-BB2E-E107-89E4-A882CC1C2A25}"/>
              </a:ext>
            </a:extLst>
          </p:cNvPr>
          <p:cNvSpPr/>
          <p:nvPr/>
        </p:nvSpPr>
        <p:spPr>
          <a:xfrm>
            <a:off x="9280051" y="-100150"/>
            <a:ext cx="2568452" cy="1497718"/>
          </a:xfrm>
          <a:custGeom>
            <a:avLst/>
            <a:gdLst/>
            <a:ahLst/>
            <a:cxnLst/>
            <a:rect l="l" t="t" r="r" b="b"/>
            <a:pathLst>
              <a:path w="3360744" h="1764390">
                <a:moveTo>
                  <a:pt x="0" y="0"/>
                </a:moveTo>
                <a:lnTo>
                  <a:pt x="3360744" y="0"/>
                </a:lnTo>
                <a:lnTo>
                  <a:pt x="3360744" y="1764390"/>
                </a:lnTo>
                <a:lnTo>
                  <a:pt x="0" y="1764390"/>
                </a:lnTo>
                <a:lnTo>
                  <a:pt x="0" y="0"/>
                </a:lnTo>
                <a:close/>
              </a:path>
            </a:pathLst>
          </a:custGeom>
          <a:blipFill>
            <a:blip r:embed="rId3"/>
            <a:stretch>
              <a:fillRect/>
            </a:stretch>
          </a:blipFill>
        </p:spPr>
        <p:txBody>
          <a:bodyPr/>
          <a:lstStyle/>
          <a:p>
            <a:endParaRPr lang="en-GB" sz="1200"/>
          </a:p>
        </p:txBody>
      </p:sp>
      <p:sp>
        <p:nvSpPr>
          <p:cNvPr id="6" name="Rectangle: Rounded Corners 5">
            <a:extLst>
              <a:ext uri="{FF2B5EF4-FFF2-40B4-BE49-F238E27FC236}">
                <a16:creationId xmlns:a16="http://schemas.microsoft.com/office/drawing/2014/main" id="{E8E1D6C8-65AD-EF18-DECA-C33933F3EA49}"/>
              </a:ext>
            </a:extLst>
          </p:cNvPr>
          <p:cNvSpPr/>
          <p:nvPr/>
        </p:nvSpPr>
        <p:spPr>
          <a:xfrm>
            <a:off x="1010807" y="2324612"/>
            <a:ext cx="10241393" cy="54060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300" b="1" dirty="0">
                <a:solidFill>
                  <a:srgbClr val="1B1464"/>
                </a:solidFill>
                <a:latin typeface="Cera Round Pro" panose="00000500000000000000" pitchFamily="50" charset="0"/>
                <a:ea typeface="+mn-lt"/>
                <a:cs typeface="+mn-lt"/>
              </a:rPr>
              <a:t>      Fear of making things worse</a:t>
            </a:r>
            <a:endParaRPr lang="en-US" sz="2300" b="1" dirty="0">
              <a:solidFill>
                <a:srgbClr val="1B1464"/>
              </a:solidFill>
              <a:latin typeface="Cera Round Pro" panose="00000500000000000000" pitchFamily="50" charset="0"/>
            </a:endParaRPr>
          </a:p>
        </p:txBody>
      </p:sp>
      <p:sp>
        <p:nvSpPr>
          <p:cNvPr id="10" name="Rectangle: Rounded Corners 9">
            <a:extLst>
              <a:ext uri="{FF2B5EF4-FFF2-40B4-BE49-F238E27FC236}">
                <a16:creationId xmlns:a16="http://schemas.microsoft.com/office/drawing/2014/main" id="{7BD7952D-882B-C4A0-7EBC-68B99CC64516}"/>
              </a:ext>
            </a:extLst>
          </p:cNvPr>
          <p:cNvSpPr/>
          <p:nvPr/>
        </p:nvSpPr>
        <p:spPr>
          <a:xfrm>
            <a:off x="1010807" y="3035907"/>
            <a:ext cx="10241393" cy="54060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300" b="1" dirty="0">
                <a:solidFill>
                  <a:srgbClr val="1B1464"/>
                </a:solidFill>
                <a:latin typeface="Cera Round Pro" panose="00000500000000000000" pitchFamily="50" charset="0"/>
                <a:ea typeface="+mn-lt"/>
                <a:cs typeface="+mn-lt"/>
              </a:rPr>
              <a:t>      Peer pressure</a:t>
            </a:r>
            <a:endParaRPr lang="en-US" sz="2300" b="1" dirty="0">
              <a:solidFill>
                <a:srgbClr val="1B1464"/>
              </a:solidFill>
              <a:latin typeface="Cera Round Pro" panose="00000500000000000000" pitchFamily="50" charset="0"/>
            </a:endParaRPr>
          </a:p>
        </p:txBody>
      </p:sp>
      <p:sp>
        <p:nvSpPr>
          <p:cNvPr id="22" name="Rectangle: Rounded Corners 21">
            <a:extLst>
              <a:ext uri="{FF2B5EF4-FFF2-40B4-BE49-F238E27FC236}">
                <a16:creationId xmlns:a16="http://schemas.microsoft.com/office/drawing/2014/main" id="{0A575FEF-ACD0-EDC2-7DDC-BEBB65CC934E}"/>
              </a:ext>
            </a:extLst>
          </p:cNvPr>
          <p:cNvSpPr/>
          <p:nvPr/>
        </p:nvSpPr>
        <p:spPr>
          <a:xfrm>
            <a:off x="1010807" y="3769504"/>
            <a:ext cx="10241393" cy="54060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300" b="1" dirty="0">
                <a:solidFill>
                  <a:srgbClr val="1B1464"/>
                </a:solidFill>
                <a:latin typeface="Cera Round Pro" panose="00000500000000000000" pitchFamily="50" charset="0"/>
                <a:ea typeface="+mn-lt"/>
                <a:cs typeface="+mn-lt"/>
              </a:rPr>
              <a:t>      Not knowing who to talk to</a:t>
            </a:r>
            <a:endParaRPr lang="en-US" sz="2300" b="1" dirty="0">
              <a:solidFill>
                <a:srgbClr val="1B1464"/>
              </a:solidFill>
              <a:latin typeface="Cera Round Pro" panose="00000500000000000000" pitchFamily="50" charset="0"/>
            </a:endParaRPr>
          </a:p>
        </p:txBody>
      </p:sp>
      <p:sp>
        <p:nvSpPr>
          <p:cNvPr id="26" name="Rectangle: Rounded Corners 25">
            <a:extLst>
              <a:ext uri="{FF2B5EF4-FFF2-40B4-BE49-F238E27FC236}">
                <a16:creationId xmlns:a16="http://schemas.microsoft.com/office/drawing/2014/main" id="{CEE4838B-567C-7781-61CC-622E324905EE}"/>
              </a:ext>
            </a:extLst>
          </p:cNvPr>
          <p:cNvSpPr/>
          <p:nvPr/>
        </p:nvSpPr>
        <p:spPr>
          <a:xfrm>
            <a:off x="1010807" y="4505088"/>
            <a:ext cx="10241393" cy="54060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300" b="1" dirty="0">
                <a:solidFill>
                  <a:srgbClr val="1B1464"/>
                </a:solidFill>
                <a:latin typeface="Cera Round Pro" panose="00000500000000000000" pitchFamily="50" charset="0"/>
                <a:ea typeface="+mn-lt"/>
                <a:cs typeface="+mn-lt"/>
              </a:rPr>
              <a:t>      Thinking it is not serious enough</a:t>
            </a:r>
            <a:endParaRPr lang="en-US" sz="2300" b="1" dirty="0">
              <a:solidFill>
                <a:srgbClr val="1B1464"/>
              </a:solidFill>
              <a:latin typeface="Cera Round Pro" panose="00000500000000000000" pitchFamily="50" charset="0"/>
            </a:endParaRPr>
          </a:p>
        </p:txBody>
      </p:sp>
      <p:sp>
        <p:nvSpPr>
          <p:cNvPr id="30" name="Rectangle: Rounded Corners 29">
            <a:extLst>
              <a:ext uri="{FF2B5EF4-FFF2-40B4-BE49-F238E27FC236}">
                <a16:creationId xmlns:a16="http://schemas.microsoft.com/office/drawing/2014/main" id="{6C3DB346-473F-D628-51D9-232F22FA91F1}"/>
              </a:ext>
            </a:extLst>
          </p:cNvPr>
          <p:cNvSpPr/>
          <p:nvPr/>
        </p:nvSpPr>
        <p:spPr>
          <a:xfrm>
            <a:off x="1010807" y="5234071"/>
            <a:ext cx="10241393" cy="54060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300" b="1" dirty="0">
                <a:solidFill>
                  <a:srgbClr val="1B1464"/>
                </a:solidFill>
                <a:latin typeface="Cera Round Pro" panose="00000500000000000000" pitchFamily="50" charset="0"/>
                <a:ea typeface="+mn-lt"/>
                <a:cs typeface="+mn-lt"/>
              </a:rPr>
              <a:t>      Believing nobody will listen</a:t>
            </a:r>
            <a:endParaRPr lang="en-US" sz="2300" b="1" dirty="0">
              <a:solidFill>
                <a:srgbClr val="1B1464"/>
              </a:solidFill>
              <a:latin typeface="Cera Round Pro" panose="00000500000000000000" pitchFamily="50" charset="0"/>
            </a:endParaRPr>
          </a:p>
        </p:txBody>
      </p:sp>
      <p:sp>
        <p:nvSpPr>
          <p:cNvPr id="7" name="Oval 6">
            <a:extLst>
              <a:ext uri="{FF2B5EF4-FFF2-40B4-BE49-F238E27FC236}">
                <a16:creationId xmlns:a16="http://schemas.microsoft.com/office/drawing/2014/main" id="{503E1EF0-AC03-A804-1E26-2C53D2AA1EDB}"/>
              </a:ext>
            </a:extLst>
          </p:cNvPr>
          <p:cNvSpPr/>
          <p:nvPr/>
        </p:nvSpPr>
        <p:spPr>
          <a:xfrm>
            <a:off x="666510" y="2324612"/>
            <a:ext cx="546339" cy="540606"/>
          </a:xfrm>
          <a:prstGeom prst="ellipse">
            <a:avLst/>
          </a:prstGeom>
          <a:solidFill>
            <a:srgbClr val="FFBF00"/>
          </a:solidFill>
          <a:ln w="38100">
            <a:solidFill>
              <a:srgbClr val="FFB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933" b="1" dirty="0">
                <a:solidFill>
                  <a:srgbClr val="151568"/>
                </a:solidFill>
                <a:latin typeface="Cera Round Pro" panose="00000500000000000000" pitchFamily="50" charset="0"/>
              </a:rPr>
              <a:t>2</a:t>
            </a:r>
          </a:p>
        </p:txBody>
      </p:sp>
      <p:sp>
        <p:nvSpPr>
          <p:cNvPr id="12" name="Oval 11">
            <a:extLst>
              <a:ext uri="{FF2B5EF4-FFF2-40B4-BE49-F238E27FC236}">
                <a16:creationId xmlns:a16="http://schemas.microsoft.com/office/drawing/2014/main" id="{1E0948C8-0E03-C3EF-C375-511F62F50B25}"/>
              </a:ext>
            </a:extLst>
          </p:cNvPr>
          <p:cNvSpPr/>
          <p:nvPr/>
        </p:nvSpPr>
        <p:spPr>
          <a:xfrm>
            <a:off x="666509" y="3020142"/>
            <a:ext cx="546339" cy="540606"/>
          </a:xfrm>
          <a:prstGeom prst="ellipse">
            <a:avLst/>
          </a:prstGeom>
          <a:solidFill>
            <a:srgbClr val="FFBF00"/>
          </a:solidFill>
          <a:ln w="38100">
            <a:solidFill>
              <a:srgbClr val="FFB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933" b="1" dirty="0">
                <a:solidFill>
                  <a:srgbClr val="151568"/>
                </a:solidFill>
                <a:latin typeface="Cera Round Pro" panose="00000500000000000000" pitchFamily="50" charset="0"/>
              </a:rPr>
              <a:t>3</a:t>
            </a:r>
          </a:p>
        </p:txBody>
      </p:sp>
      <p:sp>
        <p:nvSpPr>
          <p:cNvPr id="15" name="Oval 14">
            <a:extLst>
              <a:ext uri="{FF2B5EF4-FFF2-40B4-BE49-F238E27FC236}">
                <a16:creationId xmlns:a16="http://schemas.microsoft.com/office/drawing/2014/main" id="{EE7784E2-CA74-836A-3957-3200F97426A8}"/>
              </a:ext>
            </a:extLst>
          </p:cNvPr>
          <p:cNvSpPr/>
          <p:nvPr/>
        </p:nvSpPr>
        <p:spPr>
          <a:xfrm>
            <a:off x="683785" y="3775554"/>
            <a:ext cx="546339" cy="540606"/>
          </a:xfrm>
          <a:prstGeom prst="ellipse">
            <a:avLst/>
          </a:prstGeom>
          <a:solidFill>
            <a:srgbClr val="FFBF00"/>
          </a:solidFill>
          <a:ln w="38100">
            <a:solidFill>
              <a:srgbClr val="FFB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933" b="1" dirty="0">
                <a:solidFill>
                  <a:srgbClr val="151568"/>
                </a:solidFill>
                <a:latin typeface="Cera Round Pro" panose="00000500000000000000" pitchFamily="50" charset="0"/>
              </a:rPr>
              <a:t>4</a:t>
            </a:r>
          </a:p>
        </p:txBody>
      </p:sp>
      <p:sp>
        <p:nvSpPr>
          <p:cNvPr id="18" name="Oval 17">
            <a:extLst>
              <a:ext uri="{FF2B5EF4-FFF2-40B4-BE49-F238E27FC236}">
                <a16:creationId xmlns:a16="http://schemas.microsoft.com/office/drawing/2014/main" id="{A069DA03-8D91-71B9-AC02-6A258A942D38}"/>
              </a:ext>
            </a:extLst>
          </p:cNvPr>
          <p:cNvSpPr/>
          <p:nvPr/>
        </p:nvSpPr>
        <p:spPr>
          <a:xfrm>
            <a:off x="683785" y="4513454"/>
            <a:ext cx="546339" cy="540606"/>
          </a:xfrm>
          <a:prstGeom prst="ellipse">
            <a:avLst/>
          </a:prstGeom>
          <a:solidFill>
            <a:srgbClr val="FFBF00"/>
          </a:solidFill>
          <a:ln w="38100">
            <a:solidFill>
              <a:srgbClr val="FFB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933" b="1" dirty="0">
                <a:solidFill>
                  <a:srgbClr val="151568"/>
                </a:solidFill>
                <a:latin typeface="Cera Round Pro" panose="00000500000000000000" pitchFamily="50" charset="0"/>
              </a:rPr>
              <a:t>5</a:t>
            </a:r>
          </a:p>
        </p:txBody>
      </p:sp>
      <p:sp>
        <p:nvSpPr>
          <p:cNvPr id="20" name="Oval 19">
            <a:extLst>
              <a:ext uri="{FF2B5EF4-FFF2-40B4-BE49-F238E27FC236}">
                <a16:creationId xmlns:a16="http://schemas.microsoft.com/office/drawing/2014/main" id="{C3CC7298-4B82-06DC-F785-F22620CFD01A}"/>
              </a:ext>
            </a:extLst>
          </p:cNvPr>
          <p:cNvSpPr/>
          <p:nvPr/>
        </p:nvSpPr>
        <p:spPr>
          <a:xfrm>
            <a:off x="683785" y="5232793"/>
            <a:ext cx="546339" cy="540606"/>
          </a:xfrm>
          <a:prstGeom prst="ellipse">
            <a:avLst/>
          </a:prstGeom>
          <a:solidFill>
            <a:srgbClr val="FFBF00"/>
          </a:solidFill>
          <a:ln w="38100">
            <a:solidFill>
              <a:srgbClr val="FFB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933" b="1" dirty="0">
                <a:solidFill>
                  <a:srgbClr val="151568"/>
                </a:solidFill>
                <a:latin typeface="Cera Round Pro" panose="00000500000000000000" pitchFamily="50" charset="0"/>
              </a:rPr>
              <a:t>6</a:t>
            </a:r>
          </a:p>
        </p:txBody>
      </p:sp>
      <p:sp>
        <p:nvSpPr>
          <p:cNvPr id="8" name="Rectangle: Rounded Corners 7">
            <a:extLst>
              <a:ext uri="{FF2B5EF4-FFF2-40B4-BE49-F238E27FC236}">
                <a16:creationId xmlns:a16="http://schemas.microsoft.com/office/drawing/2014/main" id="{2A7C4D85-4A72-59E6-41DA-50A6EFDD49FC}"/>
              </a:ext>
            </a:extLst>
          </p:cNvPr>
          <p:cNvSpPr/>
          <p:nvPr/>
        </p:nvSpPr>
        <p:spPr>
          <a:xfrm>
            <a:off x="993531" y="5963054"/>
            <a:ext cx="10241393" cy="54060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300" b="1" dirty="0">
                <a:solidFill>
                  <a:srgbClr val="1B1464"/>
                </a:solidFill>
                <a:latin typeface="Cera Round Pro" panose="00000500000000000000" pitchFamily="50" charset="0"/>
                <a:ea typeface="+mn-lt"/>
                <a:cs typeface="+mn-lt"/>
              </a:rPr>
              <a:t>      Anything else? </a:t>
            </a:r>
            <a:endParaRPr lang="en-US" sz="2300" b="1" dirty="0">
              <a:solidFill>
                <a:srgbClr val="1B1464"/>
              </a:solidFill>
              <a:latin typeface="Cera Round Pro" panose="00000500000000000000" pitchFamily="50" charset="0"/>
            </a:endParaRPr>
          </a:p>
        </p:txBody>
      </p:sp>
      <p:sp>
        <p:nvSpPr>
          <p:cNvPr id="13" name="Oval 12">
            <a:extLst>
              <a:ext uri="{FF2B5EF4-FFF2-40B4-BE49-F238E27FC236}">
                <a16:creationId xmlns:a16="http://schemas.microsoft.com/office/drawing/2014/main" id="{A21F7672-D459-054D-E1DD-A9F5348D618A}"/>
              </a:ext>
            </a:extLst>
          </p:cNvPr>
          <p:cNvSpPr/>
          <p:nvPr/>
        </p:nvSpPr>
        <p:spPr>
          <a:xfrm>
            <a:off x="666509" y="5961776"/>
            <a:ext cx="546339" cy="540606"/>
          </a:xfrm>
          <a:prstGeom prst="ellipse">
            <a:avLst/>
          </a:prstGeom>
          <a:solidFill>
            <a:srgbClr val="FFBF00"/>
          </a:solidFill>
          <a:ln w="38100">
            <a:solidFill>
              <a:srgbClr val="FFB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933" b="1" dirty="0">
              <a:solidFill>
                <a:srgbClr val="151568"/>
              </a:solidFill>
              <a:latin typeface="Cera Round Pro" panose="00000500000000000000" pitchFamily="50" charset="0"/>
            </a:endParaRPr>
          </a:p>
        </p:txBody>
      </p:sp>
      <p:pic>
        <p:nvPicPr>
          <p:cNvPr id="38" name="Graphic 37" descr="Megaphone with solid fill">
            <a:extLst>
              <a:ext uri="{FF2B5EF4-FFF2-40B4-BE49-F238E27FC236}">
                <a16:creationId xmlns:a16="http://schemas.microsoft.com/office/drawing/2014/main" id="{A54BA123-30AD-CFFD-31B0-50887339022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1078" y="5977541"/>
            <a:ext cx="457200" cy="457200"/>
          </a:xfrm>
          <a:prstGeom prst="rect">
            <a:avLst/>
          </a:prstGeom>
        </p:spPr>
      </p:pic>
    </p:spTree>
    <p:extLst>
      <p:ext uri="{BB962C8B-B14F-4D97-AF65-F5344CB8AC3E}">
        <p14:creationId xmlns:p14="http://schemas.microsoft.com/office/powerpoint/2010/main" val="4061752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BF00"/>
        </a:solidFill>
        <a:effectLst/>
      </p:bgPr>
    </p:bg>
    <p:spTree>
      <p:nvGrpSpPr>
        <p:cNvPr id="1" name="">
          <a:extLst>
            <a:ext uri="{FF2B5EF4-FFF2-40B4-BE49-F238E27FC236}">
              <a16:creationId xmlns:a16="http://schemas.microsoft.com/office/drawing/2014/main" id="{E77F3CBF-C3EA-5720-87B0-694657E1C89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9260C38-D6EB-2F89-E8FC-4D0283C7ED4C}"/>
              </a:ext>
            </a:extLst>
          </p:cNvPr>
          <p:cNvGrpSpPr/>
          <p:nvPr/>
        </p:nvGrpSpPr>
        <p:grpSpPr>
          <a:xfrm>
            <a:off x="685800" y="685800"/>
            <a:ext cx="10820400" cy="5486400"/>
            <a:chOff x="0" y="0"/>
            <a:chExt cx="2514545" cy="1274980"/>
          </a:xfrm>
        </p:grpSpPr>
        <p:sp>
          <p:nvSpPr>
            <p:cNvPr id="3" name="Freeform 3">
              <a:extLst>
                <a:ext uri="{FF2B5EF4-FFF2-40B4-BE49-F238E27FC236}">
                  <a16:creationId xmlns:a16="http://schemas.microsoft.com/office/drawing/2014/main" id="{8BF20C18-E2CA-8CB5-6084-C7DF38C17EE4}"/>
                </a:ext>
              </a:extLst>
            </p:cNvPr>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blipFill>
              <a:blip r:embed="rId3">
                <a:extLst>
                  <a:ext uri="{28A0092B-C50C-407E-A947-70E740481C1C}">
                    <a14:useLocalDpi xmlns:a14="http://schemas.microsoft.com/office/drawing/2010/main" val="0"/>
                  </a:ext>
                </a:extLst>
              </a:blip>
              <a:stretch>
                <a:fillRect/>
              </a:stretch>
            </a:blipFill>
          </p:spPr>
          <p:txBody>
            <a:bodyPr/>
            <a:lstStyle/>
            <a:p>
              <a:endParaRPr lang="en-GB" sz="1200"/>
            </a:p>
          </p:txBody>
        </p:sp>
      </p:grpSp>
      <p:grpSp>
        <p:nvGrpSpPr>
          <p:cNvPr id="8" name="Group 2">
            <a:extLst>
              <a:ext uri="{FF2B5EF4-FFF2-40B4-BE49-F238E27FC236}">
                <a16:creationId xmlns:a16="http://schemas.microsoft.com/office/drawing/2014/main" id="{2D426F5F-BF2C-C273-07B3-1E0B3209FF0A}"/>
              </a:ext>
            </a:extLst>
          </p:cNvPr>
          <p:cNvGrpSpPr/>
          <p:nvPr/>
        </p:nvGrpSpPr>
        <p:grpSpPr>
          <a:xfrm>
            <a:off x="1663514" y="2034272"/>
            <a:ext cx="8864972" cy="3068706"/>
            <a:chOff x="0" y="0"/>
            <a:chExt cx="2514545" cy="1274980"/>
          </a:xfrm>
          <a:solidFill>
            <a:srgbClr val="1B1464"/>
          </a:solidFill>
        </p:grpSpPr>
        <p:sp>
          <p:nvSpPr>
            <p:cNvPr id="12" name="Freeform 3">
              <a:extLst>
                <a:ext uri="{FF2B5EF4-FFF2-40B4-BE49-F238E27FC236}">
                  <a16:creationId xmlns:a16="http://schemas.microsoft.com/office/drawing/2014/main" id="{6FC79255-D035-56D0-C2A4-B1D73FDC56C6}"/>
                </a:ext>
              </a:extLst>
            </p:cNvPr>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grpFill/>
          </p:spPr>
          <p:txBody>
            <a:bodyPr/>
            <a:lstStyle/>
            <a:p>
              <a:endParaRPr lang="en-GB" sz="1200"/>
            </a:p>
          </p:txBody>
        </p:sp>
      </p:grpSp>
      <p:sp>
        <p:nvSpPr>
          <p:cNvPr id="7" name="TextBox 7">
            <a:extLst>
              <a:ext uri="{FF2B5EF4-FFF2-40B4-BE49-F238E27FC236}">
                <a16:creationId xmlns:a16="http://schemas.microsoft.com/office/drawing/2014/main" id="{AB2A8767-6C24-3D87-F544-D0FB853489E5}"/>
              </a:ext>
            </a:extLst>
          </p:cNvPr>
          <p:cNvSpPr txBox="1"/>
          <p:nvPr/>
        </p:nvSpPr>
        <p:spPr>
          <a:xfrm>
            <a:off x="2046094" y="2414463"/>
            <a:ext cx="8099812" cy="2308324"/>
          </a:xfrm>
          <a:prstGeom prst="rect">
            <a:avLst/>
          </a:prstGeom>
        </p:spPr>
        <p:txBody>
          <a:bodyPr wrap="square" lIns="0" tIns="0" rIns="0" bIns="0" rtlCol="0" anchor="t">
            <a:spAutoFit/>
          </a:bodyPr>
          <a:lstStyle/>
          <a:p>
            <a:pPr algn="ctr"/>
            <a:r>
              <a:rPr lang="en-GB" sz="5000" b="1" dirty="0">
                <a:solidFill>
                  <a:srgbClr val="FFFFFF"/>
                </a:solidFill>
                <a:latin typeface="Cera Round Pro" panose="00000500000000000000" pitchFamily="50" charset="0"/>
                <a:ea typeface="Cera Round Pro 2"/>
                <a:cs typeface="Cera Round Pro 2"/>
                <a:sym typeface="Cera Round Pro 2"/>
              </a:rPr>
              <a:t>Who has the responsibility to act when someone is being treated unfairly?</a:t>
            </a:r>
            <a:endParaRPr lang="en-US" sz="5000" b="1" dirty="0">
              <a:solidFill>
                <a:srgbClr val="FFFFFF"/>
              </a:solidFill>
              <a:latin typeface="Cera Round Pro" panose="00000500000000000000" pitchFamily="50" charset="0"/>
              <a:ea typeface="Cera Round Pro 2"/>
              <a:cs typeface="Cera Round Pro 2"/>
              <a:sym typeface="Cera Round Pro 2"/>
            </a:endParaRPr>
          </a:p>
        </p:txBody>
      </p:sp>
      <p:grpSp>
        <p:nvGrpSpPr>
          <p:cNvPr id="9" name="Group 9">
            <a:extLst>
              <a:ext uri="{FF2B5EF4-FFF2-40B4-BE49-F238E27FC236}">
                <a16:creationId xmlns:a16="http://schemas.microsoft.com/office/drawing/2014/main" id="{497AA529-DDC8-2202-DA3B-23AF487C139C}"/>
              </a:ext>
            </a:extLst>
          </p:cNvPr>
          <p:cNvGrpSpPr/>
          <p:nvPr/>
        </p:nvGrpSpPr>
        <p:grpSpPr>
          <a:xfrm>
            <a:off x="8577129" y="-2889986"/>
            <a:ext cx="4634389" cy="4634389"/>
            <a:chOff x="0" y="0"/>
            <a:chExt cx="812800" cy="812800"/>
          </a:xfrm>
        </p:grpSpPr>
        <p:sp>
          <p:nvSpPr>
            <p:cNvPr id="10" name="Freeform 10">
              <a:extLst>
                <a:ext uri="{FF2B5EF4-FFF2-40B4-BE49-F238E27FC236}">
                  <a16:creationId xmlns:a16="http://schemas.microsoft.com/office/drawing/2014/main" id="{2189734A-F70D-8C76-6F5A-A159CEF7767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1263"/>
            </a:solidFill>
          </p:spPr>
          <p:txBody>
            <a:bodyPr/>
            <a:lstStyle/>
            <a:p>
              <a:endParaRPr lang="en-GB" sz="1200"/>
            </a:p>
          </p:txBody>
        </p:sp>
        <p:sp>
          <p:nvSpPr>
            <p:cNvPr id="11" name="TextBox 11">
              <a:extLst>
                <a:ext uri="{FF2B5EF4-FFF2-40B4-BE49-F238E27FC236}">
                  <a16:creationId xmlns:a16="http://schemas.microsoft.com/office/drawing/2014/main" id="{85481308-DB57-43EF-ADCB-25017BC3F792}"/>
                </a:ext>
              </a:extLst>
            </p:cNvPr>
            <p:cNvSpPr txBox="1"/>
            <p:nvPr/>
          </p:nvSpPr>
          <p:spPr>
            <a:xfrm>
              <a:off x="76200" y="28575"/>
              <a:ext cx="660400" cy="708025"/>
            </a:xfrm>
            <a:prstGeom prst="rect">
              <a:avLst/>
            </a:prstGeom>
          </p:spPr>
          <p:txBody>
            <a:bodyPr lIns="33867" tIns="33867" rIns="33867" bIns="33867" rtlCol="0" anchor="ctr"/>
            <a:lstStyle/>
            <a:p>
              <a:pPr algn="ctr">
                <a:lnSpc>
                  <a:spcPts val="1773"/>
                </a:lnSpc>
              </a:pPr>
              <a:endParaRPr sz="1200"/>
            </a:p>
          </p:txBody>
        </p:sp>
      </p:grpSp>
      <p:sp>
        <p:nvSpPr>
          <p:cNvPr id="16" name="Freeform 12">
            <a:extLst>
              <a:ext uri="{FF2B5EF4-FFF2-40B4-BE49-F238E27FC236}">
                <a16:creationId xmlns:a16="http://schemas.microsoft.com/office/drawing/2014/main" id="{338947D2-E028-FA1C-49AD-89845C0407B0}"/>
              </a:ext>
            </a:extLst>
          </p:cNvPr>
          <p:cNvSpPr/>
          <p:nvPr/>
        </p:nvSpPr>
        <p:spPr>
          <a:xfrm>
            <a:off x="9280051" y="-100150"/>
            <a:ext cx="2568452" cy="1497718"/>
          </a:xfrm>
          <a:custGeom>
            <a:avLst/>
            <a:gdLst/>
            <a:ahLst/>
            <a:cxnLst/>
            <a:rect l="l" t="t" r="r" b="b"/>
            <a:pathLst>
              <a:path w="3360744" h="1764390">
                <a:moveTo>
                  <a:pt x="0" y="0"/>
                </a:moveTo>
                <a:lnTo>
                  <a:pt x="3360744" y="0"/>
                </a:lnTo>
                <a:lnTo>
                  <a:pt x="3360744" y="1764390"/>
                </a:lnTo>
                <a:lnTo>
                  <a:pt x="0" y="1764390"/>
                </a:lnTo>
                <a:lnTo>
                  <a:pt x="0" y="0"/>
                </a:lnTo>
                <a:close/>
              </a:path>
            </a:pathLst>
          </a:custGeom>
          <a:blipFill>
            <a:blip r:embed="rId4"/>
            <a:stretch>
              <a:fillRect/>
            </a:stretch>
          </a:blipFill>
        </p:spPr>
        <p:txBody>
          <a:bodyPr/>
          <a:lstStyle/>
          <a:p>
            <a:endParaRPr lang="en-GB" sz="1200"/>
          </a:p>
        </p:txBody>
      </p:sp>
    </p:spTree>
    <p:extLst>
      <p:ext uri="{BB962C8B-B14F-4D97-AF65-F5344CB8AC3E}">
        <p14:creationId xmlns:p14="http://schemas.microsoft.com/office/powerpoint/2010/main" val="4026882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a:extLst>
            <a:ext uri="{FF2B5EF4-FFF2-40B4-BE49-F238E27FC236}">
              <a16:creationId xmlns:a16="http://schemas.microsoft.com/office/drawing/2014/main" id="{E05271AA-F944-B98B-046A-2D3330E721CC}"/>
            </a:ext>
          </a:extLst>
        </p:cNvPr>
        <p:cNvGrpSpPr/>
        <p:nvPr/>
      </p:nvGrpSpPr>
      <p:grpSpPr>
        <a:xfrm>
          <a:off x="0" y="0"/>
          <a:ext cx="0" cy="0"/>
          <a:chOff x="0" y="0"/>
          <a:chExt cx="0" cy="0"/>
        </a:xfrm>
      </p:grpSpPr>
      <p:sp>
        <p:nvSpPr>
          <p:cNvPr id="11" name="Freeform 7">
            <a:extLst>
              <a:ext uri="{FF2B5EF4-FFF2-40B4-BE49-F238E27FC236}">
                <a16:creationId xmlns:a16="http://schemas.microsoft.com/office/drawing/2014/main" id="{D36791D2-98FD-899A-903B-76E27CC97ADA}"/>
              </a:ext>
            </a:extLst>
          </p:cNvPr>
          <p:cNvSpPr/>
          <p:nvPr/>
        </p:nvSpPr>
        <p:spPr>
          <a:xfrm>
            <a:off x="-2075538" y="286057"/>
            <a:ext cx="10602843" cy="1139857"/>
          </a:xfrm>
          <a:custGeom>
            <a:avLst/>
            <a:gdLst/>
            <a:ahLst/>
            <a:cxnLst/>
            <a:rect l="l" t="t" r="r" b="b"/>
            <a:pathLst>
              <a:path w="1862105" h="226665">
                <a:moveTo>
                  <a:pt x="109501" y="0"/>
                </a:moveTo>
                <a:lnTo>
                  <a:pt x="1752603" y="0"/>
                </a:lnTo>
                <a:cubicBezTo>
                  <a:pt x="1781645" y="0"/>
                  <a:pt x="1809497" y="11537"/>
                  <a:pt x="1830032" y="32072"/>
                </a:cubicBezTo>
                <a:cubicBezTo>
                  <a:pt x="1850568" y="52608"/>
                  <a:pt x="1862105" y="80460"/>
                  <a:pt x="1862105" y="109501"/>
                </a:cubicBezTo>
                <a:lnTo>
                  <a:pt x="1862105" y="117164"/>
                </a:lnTo>
                <a:cubicBezTo>
                  <a:pt x="1862105" y="177640"/>
                  <a:pt x="1813079" y="226665"/>
                  <a:pt x="1752603" y="226665"/>
                </a:cubicBezTo>
                <a:lnTo>
                  <a:pt x="109501" y="226665"/>
                </a:lnTo>
                <a:cubicBezTo>
                  <a:pt x="49025" y="226665"/>
                  <a:pt x="0" y="177640"/>
                  <a:pt x="0" y="117164"/>
                </a:cubicBezTo>
                <a:lnTo>
                  <a:pt x="0" y="109501"/>
                </a:lnTo>
                <a:cubicBezTo>
                  <a:pt x="0" y="49025"/>
                  <a:pt x="49025" y="0"/>
                  <a:pt x="109501" y="0"/>
                </a:cubicBezTo>
                <a:close/>
              </a:path>
            </a:pathLst>
          </a:custGeom>
          <a:solidFill>
            <a:srgbClr val="FFBF00"/>
          </a:solidFill>
        </p:spPr>
        <p:txBody>
          <a:bodyPr/>
          <a:lstStyle/>
          <a:p>
            <a:endParaRPr lang="en-GB" sz="1200"/>
          </a:p>
        </p:txBody>
      </p:sp>
      <p:grpSp>
        <p:nvGrpSpPr>
          <p:cNvPr id="7" name="Group 2">
            <a:extLst>
              <a:ext uri="{FF2B5EF4-FFF2-40B4-BE49-F238E27FC236}">
                <a16:creationId xmlns:a16="http://schemas.microsoft.com/office/drawing/2014/main" id="{95600F76-F642-2590-24D2-06F9FCFC1BAA}"/>
              </a:ext>
            </a:extLst>
          </p:cNvPr>
          <p:cNvGrpSpPr/>
          <p:nvPr/>
        </p:nvGrpSpPr>
        <p:grpSpPr>
          <a:xfrm>
            <a:off x="639679" y="1816766"/>
            <a:ext cx="10912642" cy="4319337"/>
            <a:chOff x="0" y="0"/>
            <a:chExt cx="2514545" cy="1274980"/>
          </a:xfrm>
          <a:solidFill>
            <a:schemeClr val="bg1"/>
          </a:solidFill>
        </p:grpSpPr>
        <p:sp>
          <p:nvSpPr>
            <p:cNvPr id="8" name="Freeform 3">
              <a:extLst>
                <a:ext uri="{FF2B5EF4-FFF2-40B4-BE49-F238E27FC236}">
                  <a16:creationId xmlns:a16="http://schemas.microsoft.com/office/drawing/2014/main" id="{1B468F0C-1FD9-719C-8709-0ADFE3ACECE8}"/>
                </a:ext>
              </a:extLst>
            </p:cNvPr>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grpFill/>
          </p:spPr>
          <p:txBody>
            <a:bodyPr/>
            <a:lstStyle/>
            <a:p>
              <a:endParaRPr lang="en-GB" sz="1200" dirty="0"/>
            </a:p>
          </p:txBody>
        </p:sp>
      </p:grpSp>
      <p:sp>
        <p:nvSpPr>
          <p:cNvPr id="3" name="TextBox 8">
            <a:extLst>
              <a:ext uri="{FF2B5EF4-FFF2-40B4-BE49-F238E27FC236}">
                <a16:creationId xmlns:a16="http://schemas.microsoft.com/office/drawing/2014/main" id="{3D161ED3-26D2-BB95-042E-295D4423B324}"/>
              </a:ext>
            </a:extLst>
          </p:cNvPr>
          <p:cNvSpPr txBox="1"/>
          <p:nvPr/>
        </p:nvSpPr>
        <p:spPr>
          <a:xfrm>
            <a:off x="664536" y="317956"/>
            <a:ext cx="7139760" cy="1077218"/>
          </a:xfrm>
          <a:prstGeom prst="rect">
            <a:avLst/>
          </a:prstGeom>
        </p:spPr>
        <p:txBody>
          <a:bodyPr wrap="square" lIns="0" tIns="0" rIns="0" bIns="0" rtlCol="0" anchor="t">
            <a:spAutoFit/>
          </a:bodyPr>
          <a:lstStyle/>
          <a:p>
            <a:r>
              <a:rPr lang="en-GB" sz="3500" b="1" dirty="0">
                <a:solidFill>
                  <a:srgbClr val="1B1464"/>
                </a:solidFill>
                <a:latin typeface="Cera Round Pro" panose="00000500000000000000" pitchFamily="50" charset="0"/>
              </a:rPr>
              <a:t>This week in our school we will be having:</a:t>
            </a:r>
          </a:p>
        </p:txBody>
      </p:sp>
      <p:sp>
        <p:nvSpPr>
          <p:cNvPr id="5" name="Freeform 12">
            <a:extLst>
              <a:ext uri="{FF2B5EF4-FFF2-40B4-BE49-F238E27FC236}">
                <a16:creationId xmlns:a16="http://schemas.microsoft.com/office/drawing/2014/main" id="{7A53DF4C-97C0-ADA5-CFA0-D4A33EF90B5A}"/>
              </a:ext>
            </a:extLst>
          </p:cNvPr>
          <p:cNvSpPr/>
          <p:nvPr/>
        </p:nvSpPr>
        <p:spPr>
          <a:xfrm>
            <a:off x="9280051" y="-100150"/>
            <a:ext cx="2568452" cy="1497718"/>
          </a:xfrm>
          <a:custGeom>
            <a:avLst/>
            <a:gdLst/>
            <a:ahLst/>
            <a:cxnLst/>
            <a:rect l="l" t="t" r="r" b="b"/>
            <a:pathLst>
              <a:path w="3360744" h="1764390">
                <a:moveTo>
                  <a:pt x="0" y="0"/>
                </a:moveTo>
                <a:lnTo>
                  <a:pt x="3360744" y="0"/>
                </a:lnTo>
                <a:lnTo>
                  <a:pt x="3360744" y="1764390"/>
                </a:lnTo>
                <a:lnTo>
                  <a:pt x="0" y="1764390"/>
                </a:lnTo>
                <a:lnTo>
                  <a:pt x="0" y="0"/>
                </a:lnTo>
                <a:close/>
              </a:path>
            </a:pathLst>
          </a:custGeom>
          <a:blipFill>
            <a:blip r:embed="rId3"/>
            <a:stretch>
              <a:fillRect/>
            </a:stretch>
          </a:blipFill>
        </p:spPr>
        <p:txBody>
          <a:bodyPr/>
          <a:lstStyle/>
          <a:p>
            <a:endParaRPr lang="en-GB" sz="1200"/>
          </a:p>
        </p:txBody>
      </p:sp>
      <p:sp>
        <p:nvSpPr>
          <p:cNvPr id="14" name="TextBox 13">
            <a:extLst>
              <a:ext uri="{FF2B5EF4-FFF2-40B4-BE49-F238E27FC236}">
                <a16:creationId xmlns:a16="http://schemas.microsoft.com/office/drawing/2014/main" id="{80C3F15E-8CEF-04E9-26F3-0F377F4450D9}"/>
              </a:ext>
            </a:extLst>
          </p:cNvPr>
          <p:cNvSpPr txBox="1"/>
          <p:nvPr/>
        </p:nvSpPr>
        <p:spPr>
          <a:xfrm>
            <a:off x="1193415" y="3530158"/>
            <a:ext cx="9370862" cy="446276"/>
          </a:xfrm>
          <a:prstGeom prst="rect">
            <a:avLst/>
          </a:prstGeom>
          <a:noFill/>
        </p:spPr>
        <p:txBody>
          <a:bodyPr wrap="square">
            <a:spAutoFit/>
          </a:bodyPr>
          <a:lstStyle/>
          <a:p>
            <a:pPr algn="ctr"/>
            <a:r>
              <a:rPr lang="en-GB" sz="2300" dirty="0">
                <a:solidFill>
                  <a:srgbClr val="1B1464"/>
                </a:solidFill>
                <a:latin typeface="Cera Round Pro" panose="00000500000000000000" pitchFamily="50" charset="0"/>
              </a:rPr>
              <a:t>[school to insert relevant activities]</a:t>
            </a:r>
            <a:endParaRPr lang="en-US" sz="2300" dirty="0">
              <a:solidFill>
                <a:srgbClr val="1B1464"/>
              </a:solidFill>
              <a:latin typeface="Cera Round Pro" panose="00000500000000000000" pitchFamily="50" charset="0"/>
            </a:endParaRPr>
          </a:p>
        </p:txBody>
      </p:sp>
    </p:spTree>
    <p:extLst>
      <p:ext uri="{BB962C8B-B14F-4D97-AF65-F5344CB8AC3E}">
        <p14:creationId xmlns:p14="http://schemas.microsoft.com/office/powerpoint/2010/main" val="1615758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BF00"/>
        </a:solidFill>
        <a:effectLst/>
      </p:bgPr>
    </p:bg>
    <p:spTree>
      <p:nvGrpSpPr>
        <p:cNvPr id="1" name="">
          <a:extLst>
            <a:ext uri="{FF2B5EF4-FFF2-40B4-BE49-F238E27FC236}">
              <a16:creationId xmlns:a16="http://schemas.microsoft.com/office/drawing/2014/main" id="{2E43F673-2592-75C9-1CFC-DC5948B2BBF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E732FCC-5485-217B-BF93-6D0CC4D6122E}"/>
              </a:ext>
            </a:extLst>
          </p:cNvPr>
          <p:cNvGrpSpPr/>
          <p:nvPr/>
        </p:nvGrpSpPr>
        <p:grpSpPr>
          <a:xfrm>
            <a:off x="685800" y="685800"/>
            <a:ext cx="10820400" cy="5486400"/>
            <a:chOff x="0" y="0"/>
            <a:chExt cx="2514545" cy="1274980"/>
          </a:xfrm>
        </p:grpSpPr>
        <p:sp>
          <p:nvSpPr>
            <p:cNvPr id="3" name="Freeform 3">
              <a:extLst>
                <a:ext uri="{FF2B5EF4-FFF2-40B4-BE49-F238E27FC236}">
                  <a16:creationId xmlns:a16="http://schemas.microsoft.com/office/drawing/2014/main" id="{34C6DE57-95AA-E113-DE87-6E922AA9B21C}"/>
                </a:ext>
              </a:extLst>
            </p:cNvPr>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blipFill>
              <a:blip r:embed="rId3">
                <a:extLst>
                  <a:ext uri="{28A0092B-C50C-407E-A947-70E740481C1C}">
                    <a14:useLocalDpi xmlns:a14="http://schemas.microsoft.com/office/drawing/2010/main" val="0"/>
                  </a:ext>
                </a:extLst>
              </a:blip>
              <a:stretch>
                <a:fillRect/>
              </a:stretch>
            </a:blipFill>
          </p:spPr>
          <p:txBody>
            <a:bodyPr/>
            <a:lstStyle/>
            <a:p>
              <a:endParaRPr lang="en-GB" sz="1200"/>
            </a:p>
          </p:txBody>
        </p:sp>
      </p:grpSp>
      <p:grpSp>
        <p:nvGrpSpPr>
          <p:cNvPr id="8" name="Group 2">
            <a:extLst>
              <a:ext uri="{FF2B5EF4-FFF2-40B4-BE49-F238E27FC236}">
                <a16:creationId xmlns:a16="http://schemas.microsoft.com/office/drawing/2014/main" id="{B968A6B7-7575-3EE5-B623-DCB49A4648E7}"/>
              </a:ext>
            </a:extLst>
          </p:cNvPr>
          <p:cNvGrpSpPr/>
          <p:nvPr/>
        </p:nvGrpSpPr>
        <p:grpSpPr>
          <a:xfrm>
            <a:off x="1742142" y="2044892"/>
            <a:ext cx="8707716" cy="3068706"/>
            <a:chOff x="0" y="0"/>
            <a:chExt cx="2514545" cy="1274980"/>
          </a:xfrm>
          <a:solidFill>
            <a:srgbClr val="1B1464"/>
          </a:solidFill>
        </p:grpSpPr>
        <p:sp>
          <p:nvSpPr>
            <p:cNvPr id="12" name="Freeform 3">
              <a:extLst>
                <a:ext uri="{FF2B5EF4-FFF2-40B4-BE49-F238E27FC236}">
                  <a16:creationId xmlns:a16="http://schemas.microsoft.com/office/drawing/2014/main" id="{84303570-5316-C039-1A47-34453BF63CEB}"/>
                </a:ext>
              </a:extLst>
            </p:cNvPr>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grpFill/>
          </p:spPr>
          <p:txBody>
            <a:bodyPr/>
            <a:lstStyle/>
            <a:p>
              <a:endParaRPr lang="en-GB" sz="1200"/>
            </a:p>
          </p:txBody>
        </p:sp>
      </p:grpSp>
      <p:sp>
        <p:nvSpPr>
          <p:cNvPr id="7" name="TextBox 7">
            <a:extLst>
              <a:ext uri="{FF2B5EF4-FFF2-40B4-BE49-F238E27FC236}">
                <a16:creationId xmlns:a16="http://schemas.microsoft.com/office/drawing/2014/main" id="{1BB57A04-A378-6563-978E-7E323D80FED4}"/>
              </a:ext>
            </a:extLst>
          </p:cNvPr>
          <p:cNvSpPr txBox="1"/>
          <p:nvPr/>
        </p:nvSpPr>
        <p:spPr>
          <a:xfrm>
            <a:off x="2046094" y="2414463"/>
            <a:ext cx="8099812" cy="2308324"/>
          </a:xfrm>
          <a:prstGeom prst="rect">
            <a:avLst/>
          </a:prstGeom>
        </p:spPr>
        <p:txBody>
          <a:bodyPr wrap="square" lIns="0" tIns="0" rIns="0" bIns="0" rtlCol="0" anchor="t">
            <a:spAutoFit/>
          </a:bodyPr>
          <a:lstStyle/>
          <a:p>
            <a:pPr algn="ctr"/>
            <a:r>
              <a:rPr lang="en-GB" sz="5000" b="1" dirty="0">
                <a:solidFill>
                  <a:srgbClr val="FFFFFF"/>
                </a:solidFill>
                <a:latin typeface="Cera Round Pro" panose="00000500000000000000" pitchFamily="50" charset="0"/>
                <a:ea typeface="Cera Round Pro 2"/>
                <a:cs typeface="Cera Round Pro 2"/>
                <a:sym typeface="Cera Round Pro 2"/>
              </a:rPr>
              <a:t>What conversation might help someone feel less alone?</a:t>
            </a:r>
            <a:endParaRPr lang="en-US" sz="5000" b="1" dirty="0">
              <a:solidFill>
                <a:srgbClr val="FFFFFF"/>
              </a:solidFill>
              <a:latin typeface="Cera Round Pro" panose="00000500000000000000" pitchFamily="50" charset="0"/>
              <a:ea typeface="Cera Round Pro 2"/>
              <a:cs typeface="Cera Round Pro 2"/>
              <a:sym typeface="Cera Round Pro 2"/>
            </a:endParaRPr>
          </a:p>
        </p:txBody>
      </p:sp>
      <p:grpSp>
        <p:nvGrpSpPr>
          <p:cNvPr id="9" name="Group 9">
            <a:extLst>
              <a:ext uri="{FF2B5EF4-FFF2-40B4-BE49-F238E27FC236}">
                <a16:creationId xmlns:a16="http://schemas.microsoft.com/office/drawing/2014/main" id="{F3E2E841-6101-FBFB-CA09-EBA9A30F6C9D}"/>
              </a:ext>
            </a:extLst>
          </p:cNvPr>
          <p:cNvGrpSpPr/>
          <p:nvPr/>
        </p:nvGrpSpPr>
        <p:grpSpPr>
          <a:xfrm>
            <a:off x="8577129" y="-2889986"/>
            <a:ext cx="4634389" cy="4634389"/>
            <a:chOff x="0" y="0"/>
            <a:chExt cx="812800" cy="812800"/>
          </a:xfrm>
        </p:grpSpPr>
        <p:sp>
          <p:nvSpPr>
            <p:cNvPr id="10" name="Freeform 10">
              <a:extLst>
                <a:ext uri="{FF2B5EF4-FFF2-40B4-BE49-F238E27FC236}">
                  <a16:creationId xmlns:a16="http://schemas.microsoft.com/office/drawing/2014/main" id="{0BAA9419-28CF-9736-5916-77756078E15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1263"/>
            </a:solidFill>
          </p:spPr>
          <p:txBody>
            <a:bodyPr/>
            <a:lstStyle/>
            <a:p>
              <a:endParaRPr lang="en-GB" sz="1200"/>
            </a:p>
          </p:txBody>
        </p:sp>
        <p:sp>
          <p:nvSpPr>
            <p:cNvPr id="11" name="TextBox 11">
              <a:extLst>
                <a:ext uri="{FF2B5EF4-FFF2-40B4-BE49-F238E27FC236}">
                  <a16:creationId xmlns:a16="http://schemas.microsoft.com/office/drawing/2014/main" id="{76BA3F28-D0F2-8609-B15C-A7D5B344D73C}"/>
                </a:ext>
              </a:extLst>
            </p:cNvPr>
            <p:cNvSpPr txBox="1"/>
            <p:nvPr/>
          </p:nvSpPr>
          <p:spPr>
            <a:xfrm>
              <a:off x="76200" y="28575"/>
              <a:ext cx="660400" cy="708025"/>
            </a:xfrm>
            <a:prstGeom prst="rect">
              <a:avLst/>
            </a:prstGeom>
          </p:spPr>
          <p:txBody>
            <a:bodyPr lIns="33867" tIns="33867" rIns="33867" bIns="33867" rtlCol="0" anchor="ctr"/>
            <a:lstStyle/>
            <a:p>
              <a:pPr algn="ctr">
                <a:lnSpc>
                  <a:spcPts val="1773"/>
                </a:lnSpc>
              </a:pPr>
              <a:endParaRPr sz="1200"/>
            </a:p>
          </p:txBody>
        </p:sp>
      </p:grpSp>
      <p:sp>
        <p:nvSpPr>
          <p:cNvPr id="16" name="Freeform 12">
            <a:extLst>
              <a:ext uri="{FF2B5EF4-FFF2-40B4-BE49-F238E27FC236}">
                <a16:creationId xmlns:a16="http://schemas.microsoft.com/office/drawing/2014/main" id="{4A52555F-8F2E-2789-4357-FD4342351016}"/>
              </a:ext>
            </a:extLst>
          </p:cNvPr>
          <p:cNvSpPr/>
          <p:nvPr/>
        </p:nvSpPr>
        <p:spPr>
          <a:xfrm>
            <a:off x="9280051" y="-100150"/>
            <a:ext cx="2568452" cy="1497718"/>
          </a:xfrm>
          <a:custGeom>
            <a:avLst/>
            <a:gdLst/>
            <a:ahLst/>
            <a:cxnLst/>
            <a:rect l="l" t="t" r="r" b="b"/>
            <a:pathLst>
              <a:path w="3360744" h="1764390">
                <a:moveTo>
                  <a:pt x="0" y="0"/>
                </a:moveTo>
                <a:lnTo>
                  <a:pt x="3360744" y="0"/>
                </a:lnTo>
                <a:lnTo>
                  <a:pt x="3360744" y="1764390"/>
                </a:lnTo>
                <a:lnTo>
                  <a:pt x="0" y="1764390"/>
                </a:lnTo>
                <a:lnTo>
                  <a:pt x="0" y="0"/>
                </a:lnTo>
                <a:close/>
              </a:path>
            </a:pathLst>
          </a:custGeom>
          <a:blipFill>
            <a:blip r:embed="rId4"/>
            <a:stretch>
              <a:fillRect/>
            </a:stretch>
          </a:blipFill>
        </p:spPr>
        <p:txBody>
          <a:bodyPr/>
          <a:lstStyle/>
          <a:p>
            <a:endParaRPr lang="en-GB" sz="1200"/>
          </a:p>
        </p:txBody>
      </p:sp>
    </p:spTree>
    <p:extLst>
      <p:ext uri="{BB962C8B-B14F-4D97-AF65-F5344CB8AC3E}">
        <p14:creationId xmlns:p14="http://schemas.microsoft.com/office/powerpoint/2010/main" val="1109442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a:extLst>
            <a:ext uri="{FF2B5EF4-FFF2-40B4-BE49-F238E27FC236}">
              <a16:creationId xmlns:a16="http://schemas.microsoft.com/office/drawing/2014/main" id="{FFD565E4-9AF5-D6FE-4128-1E0EF5E60874}"/>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A06B6C3B-DC82-C0A8-78AF-695645B3689F}"/>
              </a:ext>
            </a:extLst>
          </p:cNvPr>
          <p:cNvGrpSpPr/>
          <p:nvPr/>
        </p:nvGrpSpPr>
        <p:grpSpPr>
          <a:xfrm>
            <a:off x="2393625" y="5225473"/>
            <a:ext cx="10368280" cy="944736"/>
            <a:chOff x="0" y="0"/>
            <a:chExt cx="2514545" cy="1274980"/>
          </a:xfrm>
          <a:solidFill>
            <a:schemeClr val="bg1"/>
          </a:solidFill>
        </p:grpSpPr>
        <p:sp>
          <p:nvSpPr>
            <p:cNvPr id="13" name="Freeform 3">
              <a:extLst>
                <a:ext uri="{FF2B5EF4-FFF2-40B4-BE49-F238E27FC236}">
                  <a16:creationId xmlns:a16="http://schemas.microsoft.com/office/drawing/2014/main" id="{66324BAC-822F-D47D-D282-1FE9FFEECF62}"/>
                </a:ext>
              </a:extLst>
            </p:cNvPr>
            <p:cNvSpPr/>
            <p:nvPr/>
          </p:nvSpPr>
          <p:spPr>
            <a:xfrm>
              <a:off x="0" y="0"/>
              <a:ext cx="2514545" cy="1274980"/>
            </a:xfrm>
            <a:custGeom>
              <a:avLst/>
              <a:gdLst/>
              <a:ahLst/>
              <a:cxnLst/>
              <a:rect l="l" t="t" r="r" b="b"/>
              <a:pathLst>
                <a:path w="2514545" h="1274980">
                  <a:moveTo>
                    <a:pt x="47700" y="0"/>
                  </a:moveTo>
                  <a:lnTo>
                    <a:pt x="2466845" y="0"/>
                  </a:lnTo>
                  <a:cubicBezTo>
                    <a:pt x="2479496" y="0"/>
                    <a:pt x="2491628" y="5025"/>
                    <a:pt x="2500574" y="13971"/>
                  </a:cubicBezTo>
                  <a:cubicBezTo>
                    <a:pt x="2509519" y="22916"/>
                    <a:pt x="2514545" y="35049"/>
                    <a:pt x="2514545" y="47700"/>
                  </a:cubicBezTo>
                  <a:lnTo>
                    <a:pt x="2514545" y="1227281"/>
                  </a:lnTo>
                  <a:cubicBezTo>
                    <a:pt x="2514545" y="1239932"/>
                    <a:pt x="2509519" y="1252064"/>
                    <a:pt x="2500574" y="1261010"/>
                  </a:cubicBezTo>
                  <a:cubicBezTo>
                    <a:pt x="2491628" y="1269955"/>
                    <a:pt x="2479496" y="1274980"/>
                    <a:pt x="2466845" y="1274980"/>
                  </a:cubicBezTo>
                  <a:lnTo>
                    <a:pt x="47700" y="1274980"/>
                  </a:lnTo>
                  <a:cubicBezTo>
                    <a:pt x="35049" y="1274980"/>
                    <a:pt x="22916" y="1269955"/>
                    <a:pt x="13971" y="1261010"/>
                  </a:cubicBezTo>
                  <a:cubicBezTo>
                    <a:pt x="5025" y="1252064"/>
                    <a:pt x="0" y="1239932"/>
                    <a:pt x="0" y="1227281"/>
                  </a:cubicBezTo>
                  <a:lnTo>
                    <a:pt x="0" y="47700"/>
                  </a:lnTo>
                  <a:cubicBezTo>
                    <a:pt x="0" y="35049"/>
                    <a:pt x="5025" y="22916"/>
                    <a:pt x="13971" y="13971"/>
                  </a:cubicBezTo>
                  <a:cubicBezTo>
                    <a:pt x="22916" y="5025"/>
                    <a:pt x="35049" y="0"/>
                    <a:pt x="47700" y="0"/>
                  </a:cubicBezTo>
                  <a:close/>
                </a:path>
              </a:pathLst>
            </a:custGeom>
            <a:grpFill/>
          </p:spPr>
          <p:txBody>
            <a:bodyPr/>
            <a:lstStyle/>
            <a:p>
              <a:endParaRPr lang="en-GB" sz="1200" dirty="0"/>
            </a:p>
          </p:txBody>
        </p:sp>
      </p:grpSp>
      <p:grpSp>
        <p:nvGrpSpPr>
          <p:cNvPr id="2" name="Group 2">
            <a:extLst>
              <a:ext uri="{FF2B5EF4-FFF2-40B4-BE49-F238E27FC236}">
                <a16:creationId xmlns:a16="http://schemas.microsoft.com/office/drawing/2014/main" id="{A8A2D8F2-0ABE-8B9B-2AED-ADDA207EBCDB}"/>
              </a:ext>
            </a:extLst>
          </p:cNvPr>
          <p:cNvGrpSpPr/>
          <p:nvPr/>
        </p:nvGrpSpPr>
        <p:grpSpPr>
          <a:xfrm rot="-5400000">
            <a:off x="246359" y="-122226"/>
            <a:ext cx="5289328" cy="7299524"/>
            <a:chOff x="0" y="0"/>
            <a:chExt cx="636678" cy="878646"/>
          </a:xfrm>
        </p:grpSpPr>
        <p:sp>
          <p:nvSpPr>
            <p:cNvPr id="3" name="Freeform 3">
              <a:extLst>
                <a:ext uri="{FF2B5EF4-FFF2-40B4-BE49-F238E27FC236}">
                  <a16:creationId xmlns:a16="http://schemas.microsoft.com/office/drawing/2014/main" id="{DA74377A-7E55-4528-6F42-2898BD5B4AFD}"/>
                </a:ext>
              </a:extLst>
            </p:cNvPr>
            <p:cNvSpPr/>
            <p:nvPr/>
          </p:nvSpPr>
          <p:spPr>
            <a:xfrm>
              <a:off x="0" y="0"/>
              <a:ext cx="636678" cy="878646"/>
            </a:xfrm>
            <a:custGeom>
              <a:avLst/>
              <a:gdLst/>
              <a:ahLst/>
              <a:cxnLst/>
              <a:rect l="l" t="t" r="r" b="b"/>
              <a:pathLst>
                <a:path w="636678" h="878646">
                  <a:moveTo>
                    <a:pt x="212341" y="859577"/>
                  </a:moveTo>
                  <a:cubicBezTo>
                    <a:pt x="244982" y="871091"/>
                    <a:pt x="282090" y="878646"/>
                    <a:pt x="318511" y="878646"/>
                  </a:cubicBezTo>
                  <a:cubicBezTo>
                    <a:pt x="354932" y="878646"/>
                    <a:pt x="389979" y="872169"/>
                    <a:pt x="422276" y="860656"/>
                  </a:cubicBezTo>
                  <a:cubicBezTo>
                    <a:pt x="422964" y="860296"/>
                    <a:pt x="423651" y="860296"/>
                    <a:pt x="424338" y="859937"/>
                  </a:cubicBezTo>
                  <a:cubicBezTo>
                    <a:pt x="545626" y="813881"/>
                    <a:pt x="634961" y="692268"/>
                    <a:pt x="636678" y="548682"/>
                  </a:cubicBezTo>
                  <a:lnTo>
                    <a:pt x="636678" y="0"/>
                  </a:lnTo>
                  <a:lnTo>
                    <a:pt x="0" y="0"/>
                  </a:lnTo>
                  <a:lnTo>
                    <a:pt x="0" y="548275"/>
                  </a:lnTo>
                  <a:cubicBezTo>
                    <a:pt x="1718" y="692986"/>
                    <a:pt x="89678" y="814602"/>
                    <a:pt x="212341" y="859577"/>
                  </a:cubicBezTo>
                  <a:close/>
                </a:path>
              </a:pathLst>
            </a:custGeom>
            <a:solidFill>
              <a:srgbClr val="FFBF00"/>
            </a:solidFill>
          </p:spPr>
          <p:txBody>
            <a:bodyPr/>
            <a:lstStyle/>
            <a:p>
              <a:endParaRPr lang="en-GB"/>
            </a:p>
          </p:txBody>
        </p:sp>
        <p:sp>
          <p:nvSpPr>
            <p:cNvPr id="4" name="TextBox 4">
              <a:extLst>
                <a:ext uri="{FF2B5EF4-FFF2-40B4-BE49-F238E27FC236}">
                  <a16:creationId xmlns:a16="http://schemas.microsoft.com/office/drawing/2014/main" id="{E24EC17F-4E5C-0E79-3A78-19B6216D4DA2}"/>
                </a:ext>
              </a:extLst>
            </p:cNvPr>
            <p:cNvSpPr txBox="1"/>
            <p:nvPr/>
          </p:nvSpPr>
          <p:spPr>
            <a:xfrm>
              <a:off x="0" y="-47625"/>
              <a:ext cx="636678" cy="799271"/>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5" name="Group 5">
            <a:extLst>
              <a:ext uri="{FF2B5EF4-FFF2-40B4-BE49-F238E27FC236}">
                <a16:creationId xmlns:a16="http://schemas.microsoft.com/office/drawing/2014/main" id="{B0D2D24A-8C0D-23B9-D3F5-0F0BE5C63D8B}"/>
              </a:ext>
            </a:extLst>
          </p:cNvPr>
          <p:cNvGrpSpPr/>
          <p:nvPr/>
        </p:nvGrpSpPr>
        <p:grpSpPr>
          <a:xfrm>
            <a:off x="314672" y="3769895"/>
            <a:ext cx="5781328" cy="568281"/>
            <a:chOff x="0" y="0"/>
            <a:chExt cx="2165741" cy="226665"/>
          </a:xfrm>
        </p:grpSpPr>
        <p:sp>
          <p:nvSpPr>
            <p:cNvPr id="6" name="Freeform 6">
              <a:extLst>
                <a:ext uri="{FF2B5EF4-FFF2-40B4-BE49-F238E27FC236}">
                  <a16:creationId xmlns:a16="http://schemas.microsoft.com/office/drawing/2014/main" id="{579255F6-E9B9-A51C-F242-6268D57EB4EC}"/>
                </a:ext>
              </a:extLst>
            </p:cNvPr>
            <p:cNvSpPr/>
            <p:nvPr/>
          </p:nvSpPr>
          <p:spPr>
            <a:xfrm>
              <a:off x="0" y="0"/>
              <a:ext cx="2165741" cy="226665"/>
            </a:xfrm>
            <a:custGeom>
              <a:avLst/>
              <a:gdLst/>
              <a:ahLst/>
              <a:cxnLst/>
              <a:rect l="l" t="t" r="r" b="b"/>
              <a:pathLst>
                <a:path w="2165741" h="226665">
                  <a:moveTo>
                    <a:pt x="94149" y="0"/>
                  </a:moveTo>
                  <a:lnTo>
                    <a:pt x="2071592" y="0"/>
                  </a:lnTo>
                  <a:cubicBezTo>
                    <a:pt x="2123590" y="0"/>
                    <a:pt x="2165741" y="42152"/>
                    <a:pt x="2165741" y="94149"/>
                  </a:cubicBezTo>
                  <a:lnTo>
                    <a:pt x="2165741" y="132516"/>
                  </a:lnTo>
                  <a:cubicBezTo>
                    <a:pt x="2165741" y="157486"/>
                    <a:pt x="2155822" y="181433"/>
                    <a:pt x="2138166" y="199089"/>
                  </a:cubicBezTo>
                  <a:cubicBezTo>
                    <a:pt x="2120510" y="216746"/>
                    <a:pt x="2096562" y="226665"/>
                    <a:pt x="2071592" y="226665"/>
                  </a:cubicBezTo>
                  <a:lnTo>
                    <a:pt x="94149" y="226665"/>
                  </a:lnTo>
                  <a:cubicBezTo>
                    <a:pt x="69179" y="226665"/>
                    <a:pt x="45232" y="216746"/>
                    <a:pt x="27576" y="199089"/>
                  </a:cubicBezTo>
                  <a:cubicBezTo>
                    <a:pt x="9919" y="181433"/>
                    <a:pt x="0" y="157486"/>
                    <a:pt x="0" y="132516"/>
                  </a:cubicBezTo>
                  <a:lnTo>
                    <a:pt x="0" y="94149"/>
                  </a:lnTo>
                  <a:cubicBezTo>
                    <a:pt x="0" y="69179"/>
                    <a:pt x="9919" y="45232"/>
                    <a:pt x="27576" y="27576"/>
                  </a:cubicBezTo>
                  <a:cubicBezTo>
                    <a:pt x="45232" y="9919"/>
                    <a:pt x="69179" y="0"/>
                    <a:pt x="94149" y="0"/>
                  </a:cubicBezTo>
                  <a:close/>
                </a:path>
              </a:pathLst>
            </a:custGeom>
            <a:solidFill>
              <a:srgbClr val="1B1464"/>
            </a:solidFill>
          </p:spPr>
          <p:txBody>
            <a:bodyPr/>
            <a:lstStyle/>
            <a:p>
              <a:endParaRPr lang="en-GB"/>
            </a:p>
          </p:txBody>
        </p:sp>
        <p:sp>
          <p:nvSpPr>
            <p:cNvPr id="7" name="TextBox 7">
              <a:extLst>
                <a:ext uri="{FF2B5EF4-FFF2-40B4-BE49-F238E27FC236}">
                  <a16:creationId xmlns:a16="http://schemas.microsoft.com/office/drawing/2014/main" id="{DB6724D1-BB46-F257-60B6-B51412EFFAA0}"/>
                </a:ext>
              </a:extLst>
            </p:cNvPr>
            <p:cNvSpPr txBox="1"/>
            <p:nvPr/>
          </p:nvSpPr>
          <p:spPr>
            <a:xfrm>
              <a:off x="0" y="-47625"/>
              <a:ext cx="2165741" cy="274290"/>
            </a:xfrm>
            <a:prstGeom prst="rect">
              <a:avLst/>
            </a:prstGeom>
          </p:spPr>
          <p:txBody>
            <a:bodyPr lIns="33867" tIns="33867" rIns="33867" bIns="33867" rtlCol="0" anchor="ctr"/>
            <a:lstStyle/>
            <a:p>
              <a:pPr algn="ctr">
                <a:lnSpc>
                  <a:spcPts val="1773"/>
                </a:lnSpc>
              </a:pPr>
              <a:endParaRPr sz="1200"/>
            </a:p>
          </p:txBody>
        </p:sp>
      </p:grpSp>
      <p:sp>
        <p:nvSpPr>
          <p:cNvPr id="8" name="Freeform 8">
            <a:extLst>
              <a:ext uri="{FF2B5EF4-FFF2-40B4-BE49-F238E27FC236}">
                <a16:creationId xmlns:a16="http://schemas.microsoft.com/office/drawing/2014/main" id="{DE92A4D6-225A-7AAB-B3C8-01C12AF7A218}"/>
              </a:ext>
            </a:extLst>
          </p:cNvPr>
          <p:cNvSpPr/>
          <p:nvPr/>
        </p:nvSpPr>
        <p:spPr>
          <a:xfrm>
            <a:off x="327371" y="4029384"/>
            <a:ext cx="4439643" cy="2330813"/>
          </a:xfrm>
          <a:custGeom>
            <a:avLst/>
            <a:gdLst/>
            <a:ahLst/>
            <a:cxnLst/>
            <a:rect l="l" t="t" r="r" b="b"/>
            <a:pathLst>
              <a:path w="6659464" h="3496219">
                <a:moveTo>
                  <a:pt x="0" y="0"/>
                </a:moveTo>
                <a:lnTo>
                  <a:pt x="6659464" y="0"/>
                </a:lnTo>
                <a:lnTo>
                  <a:pt x="6659464" y="3496219"/>
                </a:lnTo>
                <a:lnTo>
                  <a:pt x="0" y="3496219"/>
                </a:lnTo>
                <a:lnTo>
                  <a:pt x="0" y="0"/>
                </a:lnTo>
                <a:close/>
              </a:path>
            </a:pathLst>
          </a:custGeom>
          <a:blipFill>
            <a:blip r:embed="rId3"/>
            <a:stretch>
              <a:fillRect/>
            </a:stretch>
          </a:blipFill>
        </p:spPr>
        <p:txBody>
          <a:bodyPr/>
          <a:lstStyle/>
          <a:p>
            <a:endParaRPr lang="en-GB"/>
          </a:p>
        </p:txBody>
      </p:sp>
      <p:sp>
        <p:nvSpPr>
          <p:cNvPr id="9" name="Freeform 9">
            <a:extLst>
              <a:ext uri="{FF2B5EF4-FFF2-40B4-BE49-F238E27FC236}">
                <a16:creationId xmlns:a16="http://schemas.microsoft.com/office/drawing/2014/main" id="{F0DEBF90-2095-E989-BD85-08774A23A661}"/>
              </a:ext>
            </a:extLst>
          </p:cNvPr>
          <p:cNvSpPr/>
          <p:nvPr/>
        </p:nvSpPr>
        <p:spPr>
          <a:xfrm>
            <a:off x="6248779" y="18369"/>
            <a:ext cx="6168927" cy="6168927"/>
          </a:xfrm>
          <a:custGeom>
            <a:avLst/>
            <a:gdLst/>
            <a:ahLst/>
            <a:cxnLst/>
            <a:rect l="l" t="t" r="r" b="b"/>
            <a:pathLst>
              <a:path w="9253391" h="9253391">
                <a:moveTo>
                  <a:pt x="0" y="0"/>
                </a:moveTo>
                <a:lnTo>
                  <a:pt x="9253391" y="0"/>
                </a:lnTo>
                <a:lnTo>
                  <a:pt x="9253391" y="9253391"/>
                </a:lnTo>
                <a:lnTo>
                  <a:pt x="0" y="9253391"/>
                </a:lnTo>
                <a:lnTo>
                  <a:pt x="0" y="0"/>
                </a:lnTo>
                <a:close/>
              </a:path>
            </a:pathLst>
          </a:custGeom>
          <a:blipFill>
            <a:blip r:embed="rId4"/>
            <a:stretch>
              <a:fillRect/>
            </a:stretch>
          </a:blipFill>
        </p:spPr>
        <p:txBody>
          <a:bodyPr/>
          <a:lstStyle/>
          <a:p>
            <a:endParaRPr lang="en-GB"/>
          </a:p>
        </p:txBody>
      </p:sp>
      <p:sp>
        <p:nvSpPr>
          <p:cNvPr id="10" name="TextBox 10">
            <a:extLst>
              <a:ext uri="{FF2B5EF4-FFF2-40B4-BE49-F238E27FC236}">
                <a16:creationId xmlns:a16="http://schemas.microsoft.com/office/drawing/2014/main" id="{1F3926A9-FB25-C836-7BEE-FB10ECF28603}"/>
              </a:ext>
            </a:extLst>
          </p:cNvPr>
          <p:cNvSpPr txBox="1"/>
          <p:nvPr/>
        </p:nvSpPr>
        <p:spPr>
          <a:xfrm>
            <a:off x="314672" y="1935871"/>
            <a:ext cx="5768629" cy="1513235"/>
          </a:xfrm>
          <a:prstGeom prst="rect">
            <a:avLst/>
          </a:prstGeom>
        </p:spPr>
        <p:txBody>
          <a:bodyPr lIns="0" tIns="0" rIns="0" bIns="0" rtlCol="0" anchor="t">
            <a:spAutoFit/>
          </a:bodyPr>
          <a:lstStyle/>
          <a:p>
            <a:pPr>
              <a:lnSpc>
                <a:spcPts val="5944"/>
              </a:lnSpc>
            </a:pPr>
            <a:r>
              <a:rPr lang="en-US" sz="5944" b="1" dirty="0">
                <a:solidFill>
                  <a:srgbClr val="1B1464"/>
                </a:solidFill>
                <a:latin typeface="Cera Round Pro" panose="00000500000000000000" pitchFamily="50" charset="0"/>
                <a:ea typeface="Cera Round Pro 2"/>
                <a:cs typeface="Cera Round Pro 2"/>
                <a:sym typeface="Cera Round Pro 2"/>
              </a:rPr>
              <a:t>ANTI-BULLYING WEEK 2026</a:t>
            </a:r>
          </a:p>
        </p:txBody>
      </p:sp>
      <p:sp>
        <p:nvSpPr>
          <p:cNvPr id="11" name="TextBox 11">
            <a:extLst>
              <a:ext uri="{FF2B5EF4-FFF2-40B4-BE49-F238E27FC236}">
                <a16:creationId xmlns:a16="http://schemas.microsoft.com/office/drawing/2014/main" id="{345B2F3E-44EF-F285-F72C-D0858BFACB6B}"/>
              </a:ext>
            </a:extLst>
          </p:cNvPr>
          <p:cNvSpPr txBox="1"/>
          <p:nvPr/>
        </p:nvSpPr>
        <p:spPr>
          <a:xfrm>
            <a:off x="327371" y="3883559"/>
            <a:ext cx="5553991" cy="333425"/>
          </a:xfrm>
          <a:prstGeom prst="rect">
            <a:avLst/>
          </a:prstGeom>
        </p:spPr>
        <p:txBody>
          <a:bodyPr wrap="square" lIns="0" tIns="0" rIns="0" bIns="0" rtlCol="0" anchor="t">
            <a:spAutoFit/>
          </a:bodyPr>
          <a:lstStyle/>
          <a:p>
            <a:pPr algn="ctr">
              <a:lnSpc>
                <a:spcPts val="2639"/>
              </a:lnSpc>
            </a:pPr>
            <a:r>
              <a:rPr lang="en-US" sz="2300" dirty="0">
                <a:solidFill>
                  <a:srgbClr val="FFFFFF"/>
                </a:solidFill>
                <a:latin typeface="Cera Round Pro" panose="00000500000000000000" pitchFamily="50" charset="0"/>
                <a:ea typeface="Cera Round Pro 1"/>
                <a:cs typeface="Cera Round Pro 1"/>
                <a:sym typeface="Cera Round Pro 1"/>
              </a:rPr>
              <a:t>Monday 16th to Friday 20th November</a:t>
            </a:r>
          </a:p>
        </p:txBody>
      </p:sp>
      <p:pic>
        <p:nvPicPr>
          <p:cNvPr id="15" name="Picture 14">
            <a:extLst>
              <a:ext uri="{FF2B5EF4-FFF2-40B4-BE49-F238E27FC236}">
                <a16:creationId xmlns:a16="http://schemas.microsoft.com/office/drawing/2014/main" id="{8A2922E7-0D53-5E82-3F0C-99DE00F3D1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0785" y="5197558"/>
            <a:ext cx="1803412" cy="1014420"/>
          </a:xfrm>
          <a:prstGeom prst="rect">
            <a:avLst/>
          </a:prstGeom>
        </p:spPr>
      </p:pic>
      <p:sp>
        <p:nvSpPr>
          <p:cNvPr id="17" name="TextBox 11">
            <a:extLst>
              <a:ext uri="{FF2B5EF4-FFF2-40B4-BE49-F238E27FC236}">
                <a16:creationId xmlns:a16="http://schemas.microsoft.com/office/drawing/2014/main" id="{A9DED861-3F10-33E1-C771-6F702950CEDB}"/>
              </a:ext>
            </a:extLst>
          </p:cNvPr>
          <p:cNvSpPr txBox="1"/>
          <p:nvPr/>
        </p:nvSpPr>
        <p:spPr>
          <a:xfrm>
            <a:off x="7207914" y="5538055"/>
            <a:ext cx="5553991" cy="333425"/>
          </a:xfrm>
          <a:prstGeom prst="rect">
            <a:avLst/>
          </a:prstGeom>
        </p:spPr>
        <p:txBody>
          <a:bodyPr wrap="square" lIns="0" tIns="0" rIns="0" bIns="0" rtlCol="0" anchor="t">
            <a:spAutoFit/>
          </a:bodyPr>
          <a:lstStyle/>
          <a:p>
            <a:pPr algn="ctr">
              <a:lnSpc>
                <a:spcPts val="2639"/>
              </a:lnSpc>
            </a:pPr>
            <a:r>
              <a:rPr lang="en-US" sz="2300" dirty="0">
                <a:solidFill>
                  <a:srgbClr val="1B1464"/>
                </a:solidFill>
                <a:latin typeface="Cera Round Pro" panose="00000500000000000000" pitchFamily="50" charset="0"/>
                <a:ea typeface="Cera Round Pro 1"/>
                <a:cs typeface="Cera Round Pro 1"/>
                <a:sym typeface="Cera Round Pro 1"/>
              </a:rPr>
              <a:t>Monday 16th November</a:t>
            </a:r>
          </a:p>
        </p:txBody>
      </p:sp>
    </p:spTree>
    <p:extLst>
      <p:ext uri="{BB962C8B-B14F-4D97-AF65-F5344CB8AC3E}">
        <p14:creationId xmlns:p14="http://schemas.microsoft.com/office/powerpoint/2010/main" val="17929045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a:blip xmlns:r="http://schemas.openxmlformats.org/officeDocument/2006/relationships" r:embed="rId1"/>
          <a:stretch>
            <a:fillRect l="-20445" t="-32399" r="-441" b="-26689"/>
          </a:stretch>
        </a:blipFill>
      </a:spPr>
      <a:bodyPr/>
      <a:lstStyle>
        <a:defPPr algn="l">
          <a:defRPr sz="1200" dirty="0"/>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069515C4C01E4AB51222EDC3AFCB3B" ma:contentTypeVersion="14" ma:contentTypeDescription="Create a new document." ma:contentTypeScope="" ma:versionID="01d7a674e3d9425d24106c9d7b922aa3">
  <xsd:schema xmlns:xsd="http://www.w3.org/2001/XMLSchema" xmlns:xs="http://www.w3.org/2001/XMLSchema" xmlns:p="http://schemas.microsoft.com/office/2006/metadata/properties" xmlns:ns2="25bce31e-210f-4595-b6f1-ad167b62b966" xmlns:ns3="16ae49f3-829e-48a4-b770-42088e17cf9e" targetNamespace="http://schemas.microsoft.com/office/2006/metadata/properties" ma:root="true" ma:fieldsID="ee13cada5055c46feea6c380b8682469" ns2:_="" ns3:_="">
    <xsd:import namespace="25bce31e-210f-4595-b6f1-ad167b62b966"/>
    <xsd:import namespace="16ae49f3-829e-48a4-b770-42088e17cf9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bce31e-210f-4595-b6f1-ad167b62b9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5d4c797-396b-422f-9324-c7326d185716"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ae49f3-829e-48a4-b770-42088e17cf9e"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6b1b432-1b3f-4e3d-84fa-547afe762041}" ma:internalName="TaxCatchAll" ma:showField="CatchAllData" ma:web="16ae49f3-829e-48a4-b770-42088e17cf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6ae49f3-829e-48a4-b770-42088e17cf9e" xsi:nil="true"/>
    <lcf76f155ced4ddcb4097134ff3c332f xmlns="25bce31e-210f-4595-b6f1-ad167b62b9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D6BE4E4-D9B7-4F85-A342-0D0109BF88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bce31e-210f-4595-b6f1-ad167b62b966"/>
    <ds:schemaRef ds:uri="16ae49f3-829e-48a4-b770-42088e17cf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ABA2F2D-F74E-48F4-9D9A-699206454885}">
  <ds:schemaRefs>
    <ds:schemaRef ds:uri="http://schemas.microsoft.com/sharepoint/v3/contenttype/forms"/>
  </ds:schemaRefs>
</ds:datastoreItem>
</file>

<file path=customXml/itemProps3.xml><?xml version="1.0" encoding="utf-8"?>
<ds:datastoreItem xmlns:ds="http://schemas.openxmlformats.org/officeDocument/2006/customXml" ds:itemID="{5ED5AE6D-F459-45F9-A1A7-8956875797F5}">
  <ds:schemaRefs>
    <ds:schemaRef ds:uri="http://purl.org/dc/terms/"/>
    <ds:schemaRef ds:uri="http://schemas.microsoft.com/office/2006/documentManagement/types"/>
    <ds:schemaRef ds:uri="http://purl.org/dc/elements/1.1/"/>
    <ds:schemaRef ds:uri="http://purl.org/dc/dcmitype/"/>
    <ds:schemaRef ds:uri="http://www.w3.org/XML/1998/namespace"/>
    <ds:schemaRef ds:uri="http://schemas.microsoft.com/office/2006/metadata/properties"/>
    <ds:schemaRef ds:uri="http://schemas.openxmlformats.org/package/2006/metadata/core-properties"/>
    <ds:schemaRef ds:uri="25bce31e-210f-4595-b6f1-ad167b62b966"/>
    <ds:schemaRef ds:uri="16ae49f3-829e-48a4-b770-42088e17cf9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268</TotalTime>
  <Words>745</Words>
  <Application>Microsoft Office PowerPoint</Application>
  <PresentationFormat>Widescreen</PresentationFormat>
  <Paragraphs>126</Paragraphs>
  <Slides>10</Slides>
  <Notes>10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Aptos Display</vt:lpstr>
      <vt:lpstr>Arial</vt:lpstr>
      <vt:lpstr>Cera Pro</vt:lpstr>
      <vt:lpstr>Cera Round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Miry Mayer</dc:creator>
  <cp:lastModifiedBy>Miry Mayer</cp:lastModifiedBy>
  <cp:revision>33</cp:revision>
  <dcterms:created xsi:type="dcterms:W3CDTF">2026-07-22T08:16:46Z</dcterms:created>
  <dcterms:modified xsi:type="dcterms:W3CDTF">2026-09-03T15:03:25Z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0x010100CC069515C4C01E4AB51222EDC3AFCB3B</vt:lpwstr>
  </property>
  <property fmtid="{D5CDD505-2E9C-101B-9397-08002B2CF9AE}" pid="3" name="MediaServiceImageTags">
    <vt:lpwstr/>
  </property>
</Properties>
</file>