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modernComment_13E_0.xml" ContentType="application/vnd.ms-powerpoint.comments+xml"/>
  <Override PartName="/ppt/notesSlides/notesSlide3.xml" ContentType="application/vnd.openxmlformats-officedocument.presentationml.notesSlide+xml"/>
  <Override PartName="/ppt/comments/modernComment_182_98C8C70B.xml" ContentType="application/vnd.ms-powerpoint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modernComment_143_0.xml" ContentType="application/vnd.ms-powerpoint.comments+xml"/>
  <Override PartName="/ppt/notesSlides/notesSlide7.xml" ContentType="application/vnd.openxmlformats-officedocument.presentationml.notesSlide+xml"/>
  <Override PartName="/ppt/comments/modernComment_181_65803E6.xml" ContentType="application/vnd.ms-powerpoint.comments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4"/>
  </p:notesMasterIdLst>
  <p:sldIdLst>
    <p:sldId id="270" r:id="rId5"/>
    <p:sldId id="318" r:id="rId6"/>
    <p:sldId id="386" r:id="rId7"/>
    <p:sldId id="383" r:id="rId8"/>
    <p:sldId id="384" r:id="rId9"/>
    <p:sldId id="314" r:id="rId10"/>
    <p:sldId id="323" r:id="rId11"/>
    <p:sldId id="385" r:id="rId12"/>
    <p:sldId id="379" r:id="rId13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6ED708-973C-0342-3504-C3FCABE63626}" name="Luke Evason-Browning" initials="LE" userId="S::LEvason-Browning@ncb.org.uk::3595951c-6db8-40c2-9ef3-7844efe92eaa" providerId="AD"/>
  <p188:author id="{1347426F-356F-DEF3-DACB-A333AFF931C3}" name="Miry Mayer" initials="MM" userId="S::MMayer@ncb.org.uk::b6f71374-24ee-45b9-8fd2-9b70b697c2b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14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566ACE-3C1C-4803-84B7-EFC4A649749F}" v="3" dt="2026-09-03T14:47:04.9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2" autoAdjust="0"/>
    <p:restoredTop sz="79487" autoAdjust="0"/>
  </p:normalViewPr>
  <p:slideViewPr>
    <p:cSldViewPr snapToGrid="0">
      <p:cViewPr varScale="1">
        <p:scale>
          <a:sx n="59" d="100"/>
          <a:sy n="59" d="100"/>
        </p:scale>
        <p:origin x="772" y="6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e Darby" userId="edac61b0-bd4c-4563-b94e-0fae1ac0b745" providerId="ADAL" clId="{4ED1B07C-6ACF-4461-BF19-1AFAE9D4F0CB}"/>
    <pc:docChg chg="custSel modSld">
      <pc:chgData name="Camille Darby" userId="edac61b0-bd4c-4563-b94e-0fae1ac0b745" providerId="ADAL" clId="{4ED1B07C-6ACF-4461-BF19-1AFAE9D4F0CB}" dt="2026-09-03T10:03:14.274" v="9" actId="171"/>
      <pc:docMkLst>
        <pc:docMk/>
      </pc:docMkLst>
      <pc:sldChg chg="addSp delSp modSp mod delAnim">
        <pc:chgData name="Camille Darby" userId="edac61b0-bd4c-4563-b94e-0fae1ac0b745" providerId="ADAL" clId="{4ED1B07C-6ACF-4461-BF19-1AFAE9D4F0CB}" dt="2026-09-03T10:03:14.274" v="9" actId="171"/>
        <pc:sldMkLst>
          <pc:docMk/>
          <pc:sldMk cId="0" sldId="318"/>
        </pc:sldMkLst>
        <pc:grpChg chg="ord">
          <ac:chgData name="Camille Darby" userId="edac61b0-bd4c-4563-b94e-0fae1ac0b745" providerId="ADAL" clId="{4ED1B07C-6ACF-4461-BF19-1AFAE9D4F0CB}" dt="2026-09-03T10:03:14.274" v="9" actId="171"/>
          <ac:grpSpMkLst>
            <pc:docMk/>
            <pc:sldMk cId="0" sldId="318"/>
            <ac:grpSpMk id="15" creationId="{E1F17FB8-0D14-898A-D363-2B835BB4303C}"/>
          </ac:grpSpMkLst>
        </pc:grpChg>
        <pc:picChg chg="add mod ord">
          <ac:chgData name="Camille Darby" userId="edac61b0-bd4c-4563-b94e-0fae1ac0b745" providerId="ADAL" clId="{4ED1B07C-6ACF-4461-BF19-1AFAE9D4F0CB}" dt="2026-09-03T10:03:02.785" v="7" actId="171"/>
          <ac:picMkLst>
            <pc:docMk/>
            <pc:sldMk cId="0" sldId="318"/>
            <ac:picMk id="3" creationId="{77631EDB-91DE-D494-7203-E9D36BC1D762}"/>
          </ac:picMkLst>
        </pc:picChg>
        <pc:picChg chg="del">
          <ac:chgData name="Camille Darby" userId="edac61b0-bd4c-4563-b94e-0fae1ac0b745" providerId="ADAL" clId="{4ED1B07C-6ACF-4461-BF19-1AFAE9D4F0CB}" dt="2026-09-03T10:02:31.829" v="0" actId="478"/>
          <ac:picMkLst>
            <pc:docMk/>
            <pc:sldMk cId="0" sldId="318"/>
            <ac:picMk id="18" creationId="{2CC194CD-46C2-DD08-D116-52C0512B78A3}"/>
          </ac:picMkLst>
        </pc:picChg>
      </pc:sldChg>
    </pc:docChg>
  </pc:docChgLst>
  <pc:docChgLst>
    <pc:chgData name="Miry Mayer" userId="b6f71374-24ee-45b9-8fd2-9b70b697c2b0" providerId="ADAL" clId="{5633E6F0-B5FB-4398-AB3B-2FAF0172DE70}"/>
    <pc:docChg chg="custSel modSld">
      <pc:chgData name="Miry Mayer" userId="b6f71374-24ee-45b9-8fd2-9b70b697c2b0" providerId="ADAL" clId="{5633E6F0-B5FB-4398-AB3B-2FAF0172DE70}" dt="2026-09-03T14:46:37.884" v="42" actId="20577"/>
      <pc:docMkLst>
        <pc:docMk/>
      </pc:docMkLst>
      <pc:sldChg chg="modNotesTx">
        <pc:chgData name="Miry Mayer" userId="b6f71374-24ee-45b9-8fd2-9b70b697c2b0" providerId="ADAL" clId="{5633E6F0-B5FB-4398-AB3B-2FAF0172DE70}" dt="2026-08-13T10:30:59.308" v="17" actId="6549"/>
        <pc:sldMkLst>
          <pc:docMk/>
          <pc:sldMk cId="3138315951" sldId="314"/>
        </pc:sldMkLst>
      </pc:sldChg>
      <pc:sldChg chg="addSp delSp modSp mod modAnim modNotesTx">
        <pc:chgData name="Miry Mayer" userId="b6f71374-24ee-45b9-8fd2-9b70b697c2b0" providerId="ADAL" clId="{5633E6F0-B5FB-4398-AB3B-2FAF0172DE70}" dt="2026-09-03T14:46:37.884" v="42" actId="20577"/>
        <pc:sldMkLst>
          <pc:docMk/>
          <pc:sldMk cId="0" sldId="318"/>
        </pc:sldMkLst>
        <pc:picChg chg="add mod">
          <ac:chgData name="Miry Mayer" userId="b6f71374-24ee-45b9-8fd2-9b70b697c2b0" providerId="ADAL" clId="{5633E6F0-B5FB-4398-AB3B-2FAF0172DE70}" dt="2026-09-03T14:46:33.505" v="30" actId="1076"/>
          <ac:picMkLst>
            <pc:docMk/>
            <pc:sldMk cId="0" sldId="318"/>
            <ac:picMk id="2" creationId="{AB33FCD2-F739-4802-EEF2-5AEDB488B6C9}"/>
          </ac:picMkLst>
        </pc:picChg>
        <pc:picChg chg="del">
          <ac:chgData name="Miry Mayer" userId="b6f71374-24ee-45b9-8fd2-9b70b697c2b0" providerId="ADAL" clId="{5633E6F0-B5FB-4398-AB3B-2FAF0172DE70}" dt="2026-09-03T14:46:04.985" v="25" actId="478"/>
          <ac:picMkLst>
            <pc:docMk/>
            <pc:sldMk cId="0" sldId="318"/>
            <ac:picMk id="3" creationId="{77631EDB-91DE-D494-7203-E9D36BC1D762}"/>
          </ac:picMkLst>
        </pc:picChg>
      </pc:sldChg>
      <pc:sldChg chg="modNotesTx">
        <pc:chgData name="Miry Mayer" userId="b6f71374-24ee-45b9-8fd2-9b70b697c2b0" providerId="ADAL" clId="{5633E6F0-B5FB-4398-AB3B-2FAF0172DE70}" dt="2026-08-13T10:34:45.533" v="22" actId="20577"/>
        <pc:sldMkLst>
          <pc:docMk/>
          <pc:sldMk cId="0" sldId="323"/>
        </pc:sldMkLst>
      </pc:sldChg>
      <pc:sldChg chg="addSp modSp mod modNotesTx">
        <pc:chgData name="Miry Mayer" userId="b6f71374-24ee-45b9-8fd2-9b70b697c2b0" providerId="ADAL" clId="{5633E6F0-B5FB-4398-AB3B-2FAF0172DE70}" dt="2026-08-13T10:35:06.503" v="24" actId="20577"/>
        <pc:sldMkLst>
          <pc:docMk/>
          <pc:sldMk cId="106431462" sldId="385"/>
        </pc:sldMkLst>
        <pc:spChg chg="add mod">
          <ac:chgData name="Miry Mayer" userId="b6f71374-24ee-45b9-8fd2-9b70b697c2b0" providerId="ADAL" clId="{5633E6F0-B5FB-4398-AB3B-2FAF0172DE70}" dt="2026-08-11T11:18:04.258" v="9" actId="767"/>
          <ac:spMkLst>
            <pc:docMk/>
            <pc:sldMk cId="106431462" sldId="385"/>
            <ac:spMk id="4" creationId="{0E9537DD-E335-6384-C477-2218CDAB04AA}"/>
          </ac:spMkLst>
        </pc:spChg>
        <pc:spChg chg="mod">
          <ac:chgData name="Miry Mayer" userId="b6f71374-24ee-45b9-8fd2-9b70b697c2b0" providerId="ADAL" clId="{5633E6F0-B5FB-4398-AB3B-2FAF0172DE70}" dt="2026-08-06T14:47:24.493" v="8" actId="1076"/>
          <ac:spMkLst>
            <pc:docMk/>
            <pc:sldMk cId="106431462" sldId="385"/>
            <ac:spMk id="19" creationId="{EE2BEC5F-716E-4E6D-0BEA-3E9850C34607}"/>
          </ac:spMkLst>
        </pc:spChg>
        <pc:grpChg chg="mod">
          <ac:chgData name="Miry Mayer" userId="b6f71374-24ee-45b9-8fd2-9b70b697c2b0" providerId="ADAL" clId="{5633E6F0-B5FB-4398-AB3B-2FAF0172DE70}" dt="2026-08-06T14:47:10.434" v="3" actId="1076"/>
          <ac:grpSpMkLst>
            <pc:docMk/>
            <pc:sldMk cId="106431462" sldId="385"/>
            <ac:grpSpMk id="13" creationId="{FE33B044-A0AC-9CDE-F1C9-6ED9FAE8ED0D}"/>
          </ac:grpSpMkLst>
        </pc:grpChg>
      </pc:sldChg>
    </pc:docChg>
  </pc:docChgLst>
</pc:chgInfo>
</file>

<file path=ppt/comments/modernComment_13E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72C2057-7A79-474B-AC0E-04D063EEFA7B}" authorId="{1347426F-356F-DEF3-DACB-A333AFF931C3}" status="resolved" created="2026-07-31T11:17:37.600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318"/>
      <ac:picMk id="18" creationId="{2CC194CD-46C2-DD08-D116-52C0512B78A3}"/>
    </ac:deMkLst>
    <p188:txBody>
      <a:bodyPr/>
      <a:lstStyle/>
      <a:p>
        <a:r>
          <a:rPr lang="en-GB"/>
          <a:t>Replace with UV video when ready</a:t>
        </a:r>
      </a:p>
    </p188:txBody>
  </p188:cm>
</p188:cmLst>
</file>

<file path=ppt/comments/modernComment_143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C4B03DA-DCDA-471D-913E-1470459EBCDF}" authorId="{1347426F-356F-DEF3-DACB-A333AFF931C3}" status="resolved" created="2026-07-31T11:19:06.077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323"/>
      <ac:grpSpMk id="2" creationId="{00000000-0000-0000-0000-000000000000}"/>
    </ac:deMkLst>
    <p188:replyLst>
      <p188:reply id="{F85B5AEC-74E0-4DF2-AC3A-C6CE701D2E0D}" authorId="{786ED708-973C-0342-3504-C3FCABE63626}" created="2026-08-03T09:45:18.974">
        <p188:txBody>
          <a:bodyPr/>
          <a:lstStyle/>
          <a:p>
            <a:r>
              <a:rPr lang="en-GB"/>
              <a:t>Actioned</a:t>
            </a:r>
          </a:p>
        </p188:txBody>
      </p188:reply>
    </p188:replyLst>
    <p188:txBody>
      <a:bodyPr/>
      <a:lstStyle/>
      <a:p>
        <a:r>
          <a:rPr lang="en-GB"/>
          <a:t>Maybe a different image - more from above? At first glance I thought it looked like an animal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8-03T09:45:15.198" authorId="{786ED708-973C-0342-3504-C3FCABE63626}"/>
          </p223:rxn>
        </p223:reactions>
      </p:ext>
    </p188:extLst>
  </p188:cm>
</p188:cmLst>
</file>

<file path=ppt/comments/modernComment_181_65803E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D763CF5-26BB-4D30-8236-62582C98BA74}" authorId="{1347426F-356F-DEF3-DACB-A333AFF931C3}" status="resolved" created="2026-07-31T11:19:33.650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06431462" sldId="385"/>
      <ac:grpSpMk id="13" creationId="{FE33B044-A0AC-9CDE-F1C9-6ED9FAE8ED0D}"/>
    </ac:deMkLst>
    <p188:txBody>
      <a:bodyPr/>
      <a:lstStyle/>
      <a:p>
        <a:r>
          <a:rPr lang="en-GB"/>
          <a:t>Make the text box bigger, for it to take more space on the slide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8-03T09:46:05.898" authorId="{786ED708-973C-0342-3504-C3FCABE63626}"/>
          </p223:rxn>
        </p223:reactions>
      </p:ext>
    </p188:extLst>
  </p188:cm>
</p188:cmLst>
</file>

<file path=ppt/comments/modernComment_182_98C8C70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911CF0E-C3E2-4FAC-A1BC-5181CA120C2E}" authorId="{1347426F-356F-DEF3-DACB-A333AFF931C3}" status="resolved" created="2026-07-31T11:16:43.14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563294987" sldId="386"/>
      <ac:spMk id="10" creationId="{E795EB4C-0718-EC46-A8B0-F9C0AD2C3CBE}"/>
    </ac:deMkLst>
    <p188:txBody>
      <a:bodyPr/>
      <a:lstStyle/>
      <a:p>
        <a:r>
          <a:rPr lang="en-GB"/>
          <a:t>Add ‘of bullying’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8-03T09:37:48.253" authorId="{786ED708-973C-0342-3504-C3FCABE63626}"/>
          </p223:rxn>
        </p223:reactions>
      </p:ext>
    </p188:extLst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C909B7-EC93-4E17-9A75-3BF2A70A530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70A22-6EC1-4404-ABEE-56502BC0DE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6988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Video link: https://youtu.be/g50MvYAyoz4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70A22-6EC1-4404-ABEE-56502BC0DEF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087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AD242-0FED-D354-A6B1-A35C92BBD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927480-2CBA-6BF4-9DBF-76BEF7FC42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117CD0-D9C6-29F3-31A1-4FE07D8234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dirty="0">
              <a:solidFill>
                <a:srgbClr val="1B1464"/>
              </a:solidFill>
              <a:effectLst/>
              <a:latin typeface="Cera Pro" panose="00000500000000000000" pitchFamily="50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D6DDF7-00F5-D8BB-7C24-CECBA6E057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50224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081F7-8FBE-4D02-AF95-22B5EEBC049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0412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FBEBC1-6F55-84C8-C89F-EDCE71478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4BD299-4C79-500D-36E8-B12117F3CB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91F63E-2297-1E38-39FB-BE0A635DCE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 the group the group roles video and display the slide with the roles involved in bullying. </a:t>
            </a:r>
            <a:endParaRPr lang="en-GB" sz="1200" dirty="0">
              <a:effectLst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Discuss: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one of the roles is the one that breaks the silence? 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are the ways in which Defenders can break the silence?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can we encourage Bystanders and Outsiders to also break the silence?</a:t>
            </a:r>
          </a:p>
          <a:p>
            <a:pPr marL="171450" lvl="0" indent="-171450" rtl="0">
              <a:buFont typeface="Arial" panose="020B0604020202020204" pitchFamily="34" charset="0"/>
              <a:buChar char="•"/>
            </a:pP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Remind the group that there are many ways to break the silence, including speaking to a trusted adult about what has happened and checking in on the person targeted.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Every action counts and helps, no matter how small.</a:t>
            </a:r>
            <a:endParaRPr lang="en-GB" sz="1200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1200" dirty="0">
              <a:effectLst/>
            </a:endParaRPr>
          </a:p>
          <a:p>
            <a:pPr marL="0" lvl="0" indent="0" rtl="0">
              <a:buFont typeface="Arial" panose="020B0604020202020204" pitchFamily="34" charset="0"/>
              <a:buNone/>
            </a:pPr>
            <a:endParaRPr lang="en-GB" sz="1200" dirty="0">
              <a:effectLst/>
            </a:endParaRPr>
          </a:p>
          <a:p>
            <a:pPr rtl="0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11E329-3362-9AF6-0BCE-81CF570726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63997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 a picture of a pebble creating ripples in water.</a:t>
            </a:r>
            <a:endParaRPr lang="en-GB" sz="1200" dirty="0">
              <a:effectLst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Ask:</a:t>
            </a:r>
            <a:endParaRPr lang="en-GB" sz="1200" dirty="0">
              <a:effectLst/>
            </a:endParaRPr>
          </a:p>
          <a:p>
            <a:pPr lvl="0"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happens when one small pebble lands in water?</a:t>
            </a:r>
          </a:p>
          <a:p>
            <a:pPr lvl="0" rtl="0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 how one small action can spread out and affect many people.</a:t>
            </a:r>
          </a:p>
          <a:p>
            <a:pPr rtl="0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 pupils with a “Ripple of Change” template (Handout 3).</a:t>
            </a:r>
            <a:endParaRPr lang="en-GB" sz="1200" dirty="0">
              <a:effectLst/>
            </a:endParaRPr>
          </a:p>
          <a:p>
            <a:pPr rtl="0"/>
            <a:endParaRPr lang="en-GB" sz="1200" dirty="0">
              <a:effectLst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them to complete the different sections, and share their ripples with others. </a:t>
            </a:r>
          </a:p>
          <a:p>
            <a:pPr rtl="0"/>
            <a:endParaRPr lang="en-GB" sz="1200" dirty="0">
              <a:effectLst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Display ripples together to create a class or school "Our Ripples of Change" display.</a:t>
            </a:r>
            <a:endParaRPr lang="en-GB" sz="1200" dirty="0">
              <a:effectLst/>
            </a:endParaRPr>
          </a:p>
          <a:p>
            <a:pPr lvl="0" rtl="0"/>
            <a:endParaRPr lang="en-GB" sz="1200" dirty="0">
              <a:effectLst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70A22-6EC1-4404-ABEE-56502BC0DEF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53745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pupils to complete the sentence:</a:t>
            </a:r>
            <a:endParaRPr lang="en-GB" sz="1200" dirty="0">
              <a:effectLst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“When I break the silence, I...”</a:t>
            </a:r>
            <a:endParaRPr lang="en-GB" sz="1200" dirty="0">
              <a:effectLst/>
            </a:endParaRPr>
          </a:p>
          <a:p>
            <a:pPr rtl="0"/>
            <a:endParaRPr lang="en-GB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Examples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...help prevent bullying.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...support people who feel excluded.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...feel empowered to speak up.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...inspire others to do the same.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...am a defender and not a bystander.</a:t>
            </a:r>
            <a:endParaRPr lang="en-GB" sz="1200" dirty="0">
              <a:effectLst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081F7-8FBE-4D02-AF95-22B5EEBC049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0412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8FC84-F8E9-7455-065F-608B91E07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33AB1D8-07AE-B3A9-832C-566370FCE74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5F7720-4512-9BD1-9724-127C69C8928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8BCA2ED-C765-E736-3C41-95104AF2D45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C630F4A-7F09-A6C0-1EEC-AB6184B73F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32D32A-1851-1763-6667-BB52B31364D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757D77-3812-0157-F68A-CDE9457117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9727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g50MvYAyoz4?feature=oembed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microsoft.com/office/2018/10/relationships/comments" Target="../comments/modernComment_13E_0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82_98C8C70B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EiTxGTFkLYM?feature=oembed" TargetMode="External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XcPzUW2GaiY?feature=oembed" TargetMode="Externa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3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43_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81_65803E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246359" y="-122226"/>
            <a:ext cx="5289328" cy="7299524"/>
            <a:chOff x="0" y="0"/>
            <a:chExt cx="636678" cy="8786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6678" cy="878646"/>
            </a:xfrm>
            <a:custGeom>
              <a:avLst/>
              <a:gdLst/>
              <a:ahLst/>
              <a:cxnLst/>
              <a:rect l="l" t="t" r="r" b="b"/>
              <a:pathLst>
                <a:path w="636678" h="878646">
                  <a:moveTo>
                    <a:pt x="212341" y="859577"/>
                  </a:moveTo>
                  <a:cubicBezTo>
                    <a:pt x="244982" y="871091"/>
                    <a:pt x="282090" y="878646"/>
                    <a:pt x="318511" y="878646"/>
                  </a:cubicBezTo>
                  <a:cubicBezTo>
                    <a:pt x="354932" y="878646"/>
                    <a:pt x="389979" y="872169"/>
                    <a:pt x="422276" y="860656"/>
                  </a:cubicBezTo>
                  <a:cubicBezTo>
                    <a:pt x="422964" y="860296"/>
                    <a:pt x="423651" y="860296"/>
                    <a:pt x="424338" y="859937"/>
                  </a:cubicBezTo>
                  <a:cubicBezTo>
                    <a:pt x="545626" y="813881"/>
                    <a:pt x="634961" y="692268"/>
                    <a:pt x="636678" y="548682"/>
                  </a:cubicBezTo>
                  <a:lnTo>
                    <a:pt x="636678" y="0"/>
                  </a:lnTo>
                  <a:lnTo>
                    <a:pt x="0" y="0"/>
                  </a:lnTo>
                  <a:lnTo>
                    <a:pt x="0" y="548275"/>
                  </a:lnTo>
                  <a:cubicBezTo>
                    <a:pt x="1718" y="692986"/>
                    <a:pt x="89678" y="814602"/>
                    <a:pt x="212341" y="859577"/>
                  </a:cubicBezTo>
                  <a:close/>
                </a:path>
              </a:pathLst>
            </a:custGeom>
            <a:solidFill>
              <a:srgbClr val="FFBF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636678" cy="79927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sp>
        <p:nvSpPr>
          <p:cNvPr id="8" name="Freeform 8"/>
          <p:cNvSpPr/>
          <p:nvPr/>
        </p:nvSpPr>
        <p:spPr>
          <a:xfrm>
            <a:off x="327371" y="4029384"/>
            <a:ext cx="4439643" cy="2330813"/>
          </a:xfrm>
          <a:custGeom>
            <a:avLst/>
            <a:gdLst/>
            <a:ahLst/>
            <a:cxnLst/>
            <a:rect l="l" t="t" r="r" b="b"/>
            <a:pathLst>
              <a:path w="6659464" h="3496219">
                <a:moveTo>
                  <a:pt x="0" y="0"/>
                </a:moveTo>
                <a:lnTo>
                  <a:pt x="6659464" y="0"/>
                </a:lnTo>
                <a:lnTo>
                  <a:pt x="6659464" y="3496219"/>
                </a:lnTo>
                <a:lnTo>
                  <a:pt x="0" y="34962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6259559" y="422674"/>
            <a:ext cx="6168927" cy="6168927"/>
          </a:xfrm>
          <a:custGeom>
            <a:avLst/>
            <a:gdLst/>
            <a:ahLst/>
            <a:cxnLst/>
            <a:rect l="l" t="t" r="r" b="b"/>
            <a:pathLst>
              <a:path w="9253391" h="9253391">
                <a:moveTo>
                  <a:pt x="0" y="0"/>
                </a:moveTo>
                <a:lnTo>
                  <a:pt x="9253391" y="0"/>
                </a:lnTo>
                <a:lnTo>
                  <a:pt x="9253391" y="9253391"/>
                </a:lnTo>
                <a:lnTo>
                  <a:pt x="0" y="92533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10"/>
          <p:cNvSpPr txBox="1"/>
          <p:nvPr/>
        </p:nvSpPr>
        <p:spPr>
          <a:xfrm>
            <a:off x="327372" y="1958253"/>
            <a:ext cx="5768629" cy="1513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44"/>
              </a:lnSpc>
            </a:pPr>
            <a:r>
              <a:rPr lang="en-US" sz="5944" b="1" dirty="0">
                <a:solidFill>
                  <a:srgbClr val="1B1464"/>
                </a:solidFill>
                <a:latin typeface="Cera Round Pro" panose="00000500000000000000" pitchFamily="50" charset="0"/>
                <a:ea typeface="Cera Round Pro 2"/>
                <a:cs typeface="Cera Round Pro 2"/>
                <a:sym typeface="Cera Round Pro 2"/>
              </a:rPr>
              <a:t>ANTI-BULLYING WEEK 2026</a:t>
            </a:r>
          </a:p>
        </p:txBody>
      </p:sp>
      <p:grpSp>
        <p:nvGrpSpPr>
          <p:cNvPr id="12" name="Group 5">
            <a:extLst>
              <a:ext uri="{FF2B5EF4-FFF2-40B4-BE49-F238E27FC236}">
                <a16:creationId xmlns:a16="http://schemas.microsoft.com/office/drawing/2014/main" id="{B31CBA3A-BDA1-A3C2-3D54-5687698668E8}"/>
              </a:ext>
            </a:extLst>
          </p:cNvPr>
          <p:cNvGrpSpPr/>
          <p:nvPr/>
        </p:nvGrpSpPr>
        <p:grpSpPr>
          <a:xfrm>
            <a:off x="314672" y="3769895"/>
            <a:ext cx="5781328" cy="568281"/>
            <a:chOff x="0" y="0"/>
            <a:chExt cx="2165741" cy="226665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2FDF1C8-0A42-24A8-CF6E-51FA524AE9A9}"/>
                </a:ext>
              </a:extLst>
            </p:cNvPr>
            <p:cNvSpPr/>
            <p:nvPr/>
          </p:nvSpPr>
          <p:spPr>
            <a:xfrm>
              <a:off x="0" y="0"/>
              <a:ext cx="2165741" cy="226665"/>
            </a:xfrm>
            <a:custGeom>
              <a:avLst/>
              <a:gdLst/>
              <a:ahLst/>
              <a:cxnLst/>
              <a:rect l="l" t="t" r="r" b="b"/>
              <a:pathLst>
                <a:path w="2165741" h="226665">
                  <a:moveTo>
                    <a:pt x="94149" y="0"/>
                  </a:moveTo>
                  <a:lnTo>
                    <a:pt x="2071592" y="0"/>
                  </a:lnTo>
                  <a:cubicBezTo>
                    <a:pt x="2123590" y="0"/>
                    <a:pt x="2165741" y="42152"/>
                    <a:pt x="2165741" y="94149"/>
                  </a:cubicBezTo>
                  <a:lnTo>
                    <a:pt x="2165741" y="132516"/>
                  </a:lnTo>
                  <a:cubicBezTo>
                    <a:pt x="2165741" y="157486"/>
                    <a:pt x="2155822" y="181433"/>
                    <a:pt x="2138166" y="199089"/>
                  </a:cubicBezTo>
                  <a:cubicBezTo>
                    <a:pt x="2120510" y="216746"/>
                    <a:pt x="2096562" y="226665"/>
                    <a:pt x="2071592" y="226665"/>
                  </a:cubicBezTo>
                  <a:lnTo>
                    <a:pt x="94149" y="226665"/>
                  </a:lnTo>
                  <a:cubicBezTo>
                    <a:pt x="69179" y="226665"/>
                    <a:pt x="45232" y="216746"/>
                    <a:pt x="27576" y="199089"/>
                  </a:cubicBezTo>
                  <a:cubicBezTo>
                    <a:pt x="9919" y="181433"/>
                    <a:pt x="0" y="157486"/>
                    <a:pt x="0" y="132516"/>
                  </a:cubicBezTo>
                  <a:lnTo>
                    <a:pt x="0" y="94149"/>
                  </a:lnTo>
                  <a:cubicBezTo>
                    <a:pt x="0" y="69179"/>
                    <a:pt x="9919" y="45232"/>
                    <a:pt x="27576" y="27576"/>
                  </a:cubicBezTo>
                  <a:cubicBezTo>
                    <a:pt x="45232" y="9919"/>
                    <a:pt x="69179" y="0"/>
                    <a:pt x="94149" y="0"/>
                  </a:cubicBezTo>
                  <a:close/>
                </a:path>
              </a:pathLst>
            </a:custGeom>
            <a:solidFill>
              <a:srgbClr val="1B1464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7">
              <a:extLst>
                <a:ext uri="{FF2B5EF4-FFF2-40B4-BE49-F238E27FC236}">
                  <a16:creationId xmlns:a16="http://schemas.microsoft.com/office/drawing/2014/main" id="{1E28C56F-0BE0-7844-5400-D02DE3FF5D3E}"/>
                </a:ext>
              </a:extLst>
            </p:cNvPr>
            <p:cNvSpPr txBox="1"/>
            <p:nvPr/>
          </p:nvSpPr>
          <p:spPr>
            <a:xfrm>
              <a:off x="0" y="-47625"/>
              <a:ext cx="2165741" cy="27429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27371" y="3883559"/>
            <a:ext cx="5553991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300" dirty="0">
                <a:solidFill>
                  <a:srgbClr val="FFFFFF"/>
                </a:solidFill>
                <a:latin typeface="Cera Round Pro" panose="00000500000000000000" pitchFamily="50" charset="0"/>
                <a:ea typeface="Cera Round Pro 1"/>
                <a:cs typeface="Cera Round Pro 1"/>
                <a:sym typeface="Cera Round Pro 1"/>
              </a:rPr>
              <a:t>Monday 16th to Friday 20th November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2">
            <a:extLst>
              <a:ext uri="{FF2B5EF4-FFF2-40B4-BE49-F238E27FC236}">
                <a16:creationId xmlns:a16="http://schemas.microsoft.com/office/drawing/2014/main" id="{BE21C5A5-A560-E6A7-D8B9-60CFF220AE58}"/>
              </a:ext>
            </a:extLst>
          </p:cNvPr>
          <p:cNvGrpSpPr/>
          <p:nvPr/>
        </p:nvGrpSpPr>
        <p:grpSpPr>
          <a:xfrm>
            <a:off x="685800" y="685800"/>
            <a:ext cx="10820400" cy="5486400"/>
            <a:chOff x="0" y="0"/>
            <a:chExt cx="2514545" cy="1274980"/>
          </a:xfrm>
        </p:grpSpPr>
        <p:sp>
          <p:nvSpPr>
            <p:cNvPr id="14" name="Freeform 3">
              <a:extLst>
                <a:ext uri="{FF2B5EF4-FFF2-40B4-BE49-F238E27FC236}">
                  <a16:creationId xmlns:a16="http://schemas.microsoft.com/office/drawing/2014/main" id="{20BD13D5-163F-47D6-84D3-1CBF27B394D2}"/>
                </a:ext>
              </a:extLst>
            </p:cNvPr>
            <p:cNvSpPr/>
            <p:nvPr/>
          </p:nvSpPr>
          <p:spPr>
            <a:xfrm>
              <a:off x="0" y="0"/>
              <a:ext cx="2514545" cy="1274980"/>
            </a:xfrm>
            <a:custGeom>
              <a:avLst/>
              <a:gdLst/>
              <a:ahLst/>
              <a:cxnLst/>
              <a:rect l="l" t="t" r="r" b="b"/>
              <a:pathLst>
                <a:path w="2514545" h="1274980">
                  <a:moveTo>
                    <a:pt x="47700" y="0"/>
                  </a:moveTo>
                  <a:lnTo>
                    <a:pt x="2466845" y="0"/>
                  </a:lnTo>
                  <a:cubicBezTo>
                    <a:pt x="2479496" y="0"/>
                    <a:pt x="2491628" y="5025"/>
                    <a:pt x="2500574" y="13971"/>
                  </a:cubicBezTo>
                  <a:cubicBezTo>
                    <a:pt x="2509519" y="22916"/>
                    <a:pt x="2514545" y="35049"/>
                    <a:pt x="2514545" y="47700"/>
                  </a:cubicBezTo>
                  <a:lnTo>
                    <a:pt x="2514545" y="1227281"/>
                  </a:lnTo>
                  <a:cubicBezTo>
                    <a:pt x="2514545" y="1239932"/>
                    <a:pt x="2509519" y="1252064"/>
                    <a:pt x="2500574" y="1261010"/>
                  </a:cubicBezTo>
                  <a:cubicBezTo>
                    <a:pt x="2491628" y="1269955"/>
                    <a:pt x="2479496" y="1274980"/>
                    <a:pt x="2466845" y="1274980"/>
                  </a:cubicBezTo>
                  <a:lnTo>
                    <a:pt x="47700" y="1274980"/>
                  </a:lnTo>
                  <a:cubicBezTo>
                    <a:pt x="35049" y="1274980"/>
                    <a:pt x="22916" y="1269955"/>
                    <a:pt x="13971" y="1261010"/>
                  </a:cubicBezTo>
                  <a:cubicBezTo>
                    <a:pt x="5025" y="1252064"/>
                    <a:pt x="0" y="1239932"/>
                    <a:pt x="0" y="1227281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solidFill>
              <a:srgbClr val="FFBF00"/>
            </a:solidFill>
          </p:spPr>
          <p:txBody>
            <a:bodyPr/>
            <a:lstStyle/>
            <a:p>
              <a:endParaRPr lang="en-GB" sz="1200" dirty="0"/>
            </a:p>
          </p:txBody>
        </p:sp>
      </p:grpSp>
      <p:grpSp>
        <p:nvGrpSpPr>
          <p:cNvPr id="15" name="Group 9">
            <a:extLst>
              <a:ext uri="{FF2B5EF4-FFF2-40B4-BE49-F238E27FC236}">
                <a16:creationId xmlns:a16="http://schemas.microsoft.com/office/drawing/2014/main" id="{E1F17FB8-0D14-898A-D363-2B835BB4303C}"/>
              </a:ext>
            </a:extLst>
          </p:cNvPr>
          <p:cNvGrpSpPr/>
          <p:nvPr/>
        </p:nvGrpSpPr>
        <p:grpSpPr>
          <a:xfrm>
            <a:off x="8577129" y="-2889986"/>
            <a:ext cx="4634389" cy="4634389"/>
            <a:chOff x="0" y="0"/>
            <a:chExt cx="812800" cy="812800"/>
          </a:xfrm>
        </p:grpSpPr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7182A111-63A8-D151-5887-E673504ABE9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B1263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17" name="TextBox 11">
              <a:extLst>
                <a:ext uri="{FF2B5EF4-FFF2-40B4-BE49-F238E27FC236}">
                  <a16:creationId xmlns:a16="http://schemas.microsoft.com/office/drawing/2014/main" id="{01CA03D0-A638-06E9-F229-8F1D2272D166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10" name="Freeform 12">
            <a:extLst>
              <a:ext uri="{FF2B5EF4-FFF2-40B4-BE49-F238E27FC236}">
                <a16:creationId xmlns:a16="http://schemas.microsoft.com/office/drawing/2014/main" id="{3F95BE59-4B23-B519-B95E-43FCCF6EF29C}"/>
              </a:ext>
            </a:extLst>
          </p:cNvPr>
          <p:cNvSpPr/>
          <p:nvPr/>
        </p:nvSpPr>
        <p:spPr>
          <a:xfrm>
            <a:off x="9280051" y="-100150"/>
            <a:ext cx="2568452" cy="1497718"/>
          </a:xfrm>
          <a:custGeom>
            <a:avLst/>
            <a:gdLst/>
            <a:ahLst/>
            <a:cxnLst/>
            <a:rect l="l" t="t" r="r" b="b"/>
            <a:pathLst>
              <a:path w="3360744" h="1764390">
                <a:moveTo>
                  <a:pt x="0" y="0"/>
                </a:moveTo>
                <a:lnTo>
                  <a:pt x="3360744" y="0"/>
                </a:lnTo>
                <a:lnTo>
                  <a:pt x="3360744" y="1764390"/>
                </a:lnTo>
                <a:lnTo>
                  <a:pt x="0" y="17643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pic>
        <p:nvPicPr>
          <p:cNvPr id="2" name="Online Media 1" title="Anti-Bullying Week 2026 - Primary School Age Film">
            <a:hlinkClick r:id="" action="ppaction://media"/>
            <a:extLst>
              <a:ext uri="{FF2B5EF4-FFF2-40B4-BE49-F238E27FC236}">
                <a16:creationId xmlns:a16="http://schemas.microsoft.com/office/drawing/2014/main" id="{AB33FCD2-F739-4802-EEF2-5AEDB488B6C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2162628" y="1472857"/>
            <a:ext cx="7678058" cy="43381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4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5271AA-F944-B98B-046A-2D3330E72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2">
            <a:extLst>
              <a:ext uri="{FF2B5EF4-FFF2-40B4-BE49-F238E27FC236}">
                <a16:creationId xmlns:a16="http://schemas.microsoft.com/office/drawing/2014/main" id="{95600F76-F642-2590-24D2-06F9FCFC1BAA}"/>
              </a:ext>
            </a:extLst>
          </p:cNvPr>
          <p:cNvGrpSpPr/>
          <p:nvPr/>
        </p:nvGrpSpPr>
        <p:grpSpPr>
          <a:xfrm>
            <a:off x="685800" y="1816767"/>
            <a:ext cx="10912642" cy="4319337"/>
            <a:chOff x="0" y="0"/>
            <a:chExt cx="2514545" cy="1274980"/>
          </a:xfrm>
          <a:solidFill>
            <a:schemeClr val="bg1"/>
          </a:solidFill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1B468F0C-1FD9-719C-8709-0ADFE3ACECE8}"/>
                </a:ext>
              </a:extLst>
            </p:cNvPr>
            <p:cNvSpPr/>
            <p:nvPr/>
          </p:nvSpPr>
          <p:spPr>
            <a:xfrm>
              <a:off x="0" y="0"/>
              <a:ext cx="2514545" cy="1274980"/>
            </a:xfrm>
            <a:custGeom>
              <a:avLst/>
              <a:gdLst/>
              <a:ahLst/>
              <a:cxnLst/>
              <a:rect l="l" t="t" r="r" b="b"/>
              <a:pathLst>
                <a:path w="2514545" h="1274980">
                  <a:moveTo>
                    <a:pt x="47700" y="0"/>
                  </a:moveTo>
                  <a:lnTo>
                    <a:pt x="2466845" y="0"/>
                  </a:lnTo>
                  <a:cubicBezTo>
                    <a:pt x="2479496" y="0"/>
                    <a:pt x="2491628" y="5025"/>
                    <a:pt x="2500574" y="13971"/>
                  </a:cubicBezTo>
                  <a:cubicBezTo>
                    <a:pt x="2509519" y="22916"/>
                    <a:pt x="2514545" y="35049"/>
                    <a:pt x="2514545" y="47700"/>
                  </a:cubicBezTo>
                  <a:lnTo>
                    <a:pt x="2514545" y="1227281"/>
                  </a:lnTo>
                  <a:cubicBezTo>
                    <a:pt x="2514545" y="1239932"/>
                    <a:pt x="2509519" y="1252064"/>
                    <a:pt x="2500574" y="1261010"/>
                  </a:cubicBezTo>
                  <a:cubicBezTo>
                    <a:pt x="2491628" y="1269955"/>
                    <a:pt x="2479496" y="1274980"/>
                    <a:pt x="2466845" y="1274980"/>
                  </a:cubicBezTo>
                  <a:lnTo>
                    <a:pt x="47700" y="1274980"/>
                  </a:lnTo>
                  <a:cubicBezTo>
                    <a:pt x="35049" y="1274980"/>
                    <a:pt x="22916" y="1269955"/>
                    <a:pt x="13971" y="1261010"/>
                  </a:cubicBezTo>
                  <a:cubicBezTo>
                    <a:pt x="5025" y="1252064"/>
                    <a:pt x="0" y="1239932"/>
                    <a:pt x="0" y="1227281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GB" sz="1200" dirty="0"/>
            </a:p>
          </p:txBody>
        </p:sp>
      </p:grpSp>
      <p:sp>
        <p:nvSpPr>
          <p:cNvPr id="9" name="Freeform 7">
            <a:extLst>
              <a:ext uri="{FF2B5EF4-FFF2-40B4-BE49-F238E27FC236}">
                <a16:creationId xmlns:a16="http://schemas.microsoft.com/office/drawing/2014/main" id="{8EDE4ED4-FEDB-024E-2750-E94A5D4A9D6C}"/>
              </a:ext>
            </a:extLst>
          </p:cNvPr>
          <p:cNvSpPr/>
          <p:nvPr/>
        </p:nvSpPr>
        <p:spPr>
          <a:xfrm>
            <a:off x="3435130" y="2159007"/>
            <a:ext cx="6835924" cy="665683"/>
          </a:xfrm>
          <a:custGeom>
            <a:avLst/>
            <a:gdLst/>
            <a:ahLst/>
            <a:cxnLst/>
            <a:rect l="l" t="t" r="r" b="b"/>
            <a:pathLst>
              <a:path w="1862105" h="226665">
                <a:moveTo>
                  <a:pt x="109501" y="0"/>
                </a:moveTo>
                <a:lnTo>
                  <a:pt x="1752603" y="0"/>
                </a:lnTo>
                <a:cubicBezTo>
                  <a:pt x="1781645" y="0"/>
                  <a:pt x="1809497" y="11537"/>
                  <a:pt x="1830032" y="32072"/>
                </a:cubicBezTo>
                <a:cubicBezTo>
                  <a:pt x="1850568" y="52608"/>
                  <a:pt x="1862105" y="80460"/>
                  <a:pt x="1862105" y="109501"/>
                </a:cubicBezTo>
                <a:lnTo>
                  <a:pt x="1862105" y="117164"/>
                </a:lnTo>
                <a:cubicBezTo>
                  <a:pt x="1862105" y="177640"/>
                  <a:pt x="1813079" y="226665"/>
                  <a:pt x="1752603" y="226665"/>
                </a:cubicBezTo>
                <a:lnTo>
                  <a:pt x="109501" y="226665"/>
                </a:lnTo>
                <a:cubicBezTo>
                  <a:pt x="49025" y="226665"/>
                  <a:pt x="0" y="177640"/>
                  <a:pt x="0" y="117164"/>
                </a:cubicBezTo>
                <a:lnTo>
                  <a:pt x="0" y="109501"/>
                </a:lnTo>
                <a:cubicBezTo>
                  <a:pt x="0" y="49025"/>
                  <a:pt x="49025" y="0"/>
                  <a:pt x="109501" y="0"/>
                </a:cubicBezTo>
                <a:close/>
              </a:path>
            </a:pathLst>
          </a:custGeom>
          <a:solidFill>
            <a:srgbClr val="FFBF00"/>
          </a:solidFill>
        </p:spPr>
        <p:txBody>
          <a:bodyPr/>
          <a:lstStyle/>
          <a:p>
            <a:endParaRPr lang="en-GB" sz="1200"/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5249EAC9-83EF-55E1-C0CD-9D8C4CA6C5A1}"/>
              </a:ext>
            </a:extLst>
          </p:cNvPr>
          <p:cNvSpPr/>
          <p:nvPr/>
        </p:nvSpPr>
        <p:spPr>
          <a:xfrm>
            <a:off x="-968279" y="291266"/>
            <a:ext cx="9448800" cy="1066800"/>
          </a:xfrm>
          <a:custGeom>
            <a:avLst/>
            <a:gdLst/>
            <a:ahLst/>
            <a:cxnLst/>
            <a:rect l="l" t="t" r="r" b="b"/>
            <a:pathLst>
              <a:path w="1862105" h="226665">
                <a:moveTo>
                  <a:pt x="109501" y="0"/>
                </a:moveTo>
                <a:lnTo>
                  <a:pt x="1752603" y="0"/>
                </a:lnTo>
                <a:cubicBezTo>
                  <a:pt x="1781645" y="0"/>
                  <a:pt x="1809497" y="11537"/>
                  <a:pt x="1830032" y="32072"/>
                </a:cubicBezTo>
                <a:cubicBezTo>
                  <a:pt x="1850568" y="52608"/>
                  <a:pt x="1862105" y="80460"/>
                  <a:pt x="1862105" y="109501"/>
                </a:cubicBezTo>
                <a:lnTo>
                  <a:pt x="1862105" y="117164"/>
                </a:lnTo>
                <a:cubicBezTo>
                  <a:pt x="1862105" y="177640"/>
                  <a:pt x="1813079" y="226665"/>
                  <a:pt x="1752603" y="226665"/>
                </a:cubicBezTo>
                <a:lnTo>
                  <a:pt x="109501" y="226665"/>
                </a:lnTo>
                <a:cubicBezTo>
                  <a:pt x="49025" y="226665"/>
                  <a:pt x="0" y="177640"/>
                  <a:pt x="0" y="117164"/>
                </a:cubicBezTo>
                <a:lnTo>
                  <a:pt x="0" y="109501"/>
                </a:lnTo>
                <a:cubicBezTo>
                  <a:pt x="0" y="49025"/>
                  <a:pt x="49025" y="0"/>
                  <a:pt x="109501" y="0"/>
                </a:cubicBezTo>
                <a:close/>
              </a:path>
            </a:pathLst>
          </a:custGeom>
          <a:solidFill>
            <a:srgbClr val="FFBF00"/>
          </a:solidFill>
        </p:spPr>
        <p:txBody>
          <a:bodyPr/>
          <a:lstStyle/>
          <a:p>
            <a:endParaRPr lang="en-GB" sz="1200"/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3D161ED3-26D2-BB95-042E-295D4423B324}"/>
              </a:ext>
            </a:extLst>
          </p:cNvPr>
          <p:cNvSpPr txBox="1"/>
          <p:nvPr/>
        </p:nvSpPr>
        <p:spPr>
          <a:xfrm>
            <a:off x="685800" y="496570"/>
            <a:ext cx="82550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GB" sz="4000" b="1" dirty="0">
                <a:solidFill>
                  <a:srgbClr val="1B1464"/>
                </a:solidFill>
                <a:latin typeface="Cera Round Pro" panose="00000500000000000000" pitchFamily="50" charset="0"/>
              </a:rPr>
              <a:t>What is bullying?</a:t>
            </a:r>
          </a:p>
        </p:txBody>
      </p:sp>
      <p:sp>
        <p:nvSpPr>
          <p:cNvPr id="5" name="Freeform 12">
            <a:extLst>
              <a:ext uri="{FF2B5EF4-FFF2-40B4-BE49-F238E27FC236}">
                <a16:creationId xmlns:a16="http://schemas.microsoft.com/office/drawing/2014/main" id="{7A53DF4C-97C0-ADA5-CFA0-D4A33EF90B5A}"/>
              </a:ext>
            </a:extLst>
          </p:cNvPr>
          <p:cNvSpPr/>
          <p:nvPr/>
        </p:nvSpPr>
        <p:spPr>
          <a:xfrm>
            <a:off x="9280051" y="-100150"/>
            <a:ext cx="2568452" cy="1497718"/>
          </a:xfrm>
          <a:custGeom>
            <a:avLst/>
            <a:gdLst/>
            <a:ahLst/>
            <a:cxnLst/>
            <a:rect l="l" t="t" r="r" b="b"/>
            <a:pathLst>
              <a:path w="3360744" h="1764390">
                <a:moveTo>
                  <a:pt x="0" y="0"/>
                </a:moveTo>
                <a:lnTo>
                  <a:pt x="3360744" y="0"/>
                </a:lnTo>
                <a:lnTo>
                  <a:pt x="3360744" y="1764390"/>
                </a:lnTo>
                <a:lnTo>
                  <a:pt x="0" y="17643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C3F15E-8CEF-04E9-26F3-0F377F4450D9}"/>
              </a:ext>
            </a:extLst>
          </p:cNvPr>
          <p:cNvSpPr txBox="1"/>
          <p:nvPr/>
        </p:nvSpPr>
        <p:spPr>
          <a:xfrm>
            <a:off x="1456690" y="3053340"/>
            <a:ext cx="937086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rgbClr val="1B1464"/>
                </a:solidFill>
                <a:latin typeface="Cera Round Pro" panose="00000500000000000000" pitchFamily="50" charset="0"/>
              </a:rPr>
              <a:t>The </a:t>
            </a:r>
            <a:r>
              <a:rPr lang="en-GB" sz="2800" b="1" dirty="0">
                <a:solidFill>
                  <a:srgbClr val="1B1464"/>
                </a:solidFill>
                <a:latin typeface="Cera Round Pro" panose="00000500000000000000" pitchFamily="50" charset="0"/>
              </a:rPr>
              <a:t>repetitive, intentional hurting </a:t>
            </a:r>
            <a:r>
              <a:rPr lang="en-GB" sz="2800" dirty="0">
                <a:solidFill>
                  <a:srgbClr val="1B1464"/>
                </a:solidFill>
                <a:latin typeface="Cera Round Pro" panose="00000500000000000000" pitchFamily="50" charset="0"/>
              </a:rPr>
              <a:t>of one person or group by another person or group, where the relationship involves an </a:t>
            </a:r>
            <a:r>
              <a:rPr lang="en-GB" sz="2800" b="1" dirty="0">
                <a:solidFill>
                  <a:srgbClr val="1B1464"/>
                </a:solidFill>
                <a:latin typeface="Cera Round Pro" panose="00000500000000000000" pitchFamily="50" charset="0"/>
              </a:rPr>
              <a:t>imbalance of power</a:t>
            </a:r>
            <a:r>
              <a:rPr lang="en-GB" sz="2800" dirty="0">
                <a:solidFill>
                  <a:srgbClr val="1B1464"/>
                </a:solidFill>
                <a:latin typeface="Cera Round Pro" panose="00000500000000000000" pitchFamily="50" charset="0"/>
              </a:rPr>
              <a:t>. Bullying can be physical, verbal or psychological.</a:t>
            </a:r>
          </a:p>
          <a:p>
            <a:pPr algn="ctr"/>
            <a:r>
              <a:rPr lang="en-GB" sz="2800" dirty="0">
                <a:solidFill>
                  <a:srgbClr val="1B1464"/>
                </a:solidFill>
                <a:latin typeface="Cera Round Pro" panose="00000500000000000000" pitchFamily="50" charset="0"/>
              </a:rPr>
              <a:t> </a:t>
            </a:r>
          </a:p>
          <a:p>
            <a:pPr algn="ctr"/>
            <a:r>
              <a:rPr lang="en-GB" sz="2800" dirty="0">
                <a:solidFill>
                  <a:srgbClr val="1B1464"/>
                </a:solidFill>
                <a:latin typeface="Cera Round Pro" panose="00000500000000000000" pitchFamily="50" charset="0"/>
              </a:rPr>
              <a:t>It can happen face to face or online.</a:t>
            </a:r>
            <a:endParaRPr lang="en-US" sz="2800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6" name="Freeform 7">
            <a:extLst>
              <a:ext uri="{FF2B5EF4-FFF2-40B4-BE49-F238E27FC236}">
                <a16:creationId xmlns:a16="http://schemas.microsoft.com/office/drawing/2014/main" id="{EEBD19FF-4BFA-A568-B0F4-A2558C8527AE}"/>
              </a:ext>
            </a:extLst>
          </p:cNvPr>
          <p:cNvSpPr/>
          <p:nvPr/>
        </p:nvSpPr>
        <p:spPr>
          <a:xfrm>
            <a:off x="2027987" y="2158306"/>
            <a:ext cx="6835924" cy="665683"/>
          </a:xfrm>
          <a:custGeom>
            <a:avLst/>
            <a:gdLst/>
            <a:ahLst/>
            <a:cxnLst/>
            <a:rect l="l" t="t" r="r" b="b"/>
            <a:pathLst>
              <a:path w="1862105" h="226665">
                <a:moveTo>
                  <a:pt x="109501" y="0"/>
                </a:moveTo>
                <a:lnTo>
                  <a:pt x="1752603" y="0"/>
                </a:lnTo>
                <a:cubicBezTo>
                  <a:pt x="1781645" y="0"/>
                  <a:pt x="1809497" y="11537"/>
                  <a:pt x="1830032" y="32072"/>
                </a:cubicBezTo>
                <a:cubicBezTo>
                  <a:pt x="1850568" y="52608"/>
                  <a:pt x="1862105" y="80460"/>
                  <a:pt x="1862105" y="109501"/>
                </a:cubicBezTo>
                <a:lnTo>
                  <a:pt x="1862105" y="117164"/>
                </a:lnTo>
                <a:cubicBezTo>
                  <a:pt x="1862105" y="177640"/>
                  <a:pt x="1813079" y="226665"/>
                  <a:pt x="1752603" y="226665"/>
                </a:cubicBezTo>
                <a:lnTo>
                  <a:pt x="109501" y="226665"/>
                </a:lnTo>
                <a:cubicBezTo>
                  <a:pt x="49025" y="226665"/>
                  <a:pt x="0" y="177640"/>
                  <a:pt x="0" y="117164"/>
                </a:cubicBezTo>
                <a:lnTo>
                  <a:pt x="0" y="109501"/>
                </a:lnTo>
                <a:cubicBezTo>
                  <a:pt x="0" y="49025"/>
                  <a:pt x="49025" y="0"/>
                  <a:pt x="109501" y="0"/>
                </a:cubicBezTo>
                <a:close/>
              </a:path>
            </a:pathLst>
          </a:custGeom>
          <a:solidFill>
            <a:srgbClr val="FFBF00"/>
          </a:solidFill>
        </p:spPr>
        <p:txBody>
          <a:bodyPr/>
          <a:lstStyle/>
          <a:p>
            <a:endParaRPr lang="en-GB" sz="12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95EB4C-0718-EC46-A8B0-F9C0AD2C3CBE}"/>
              </a:ext>
            </a:extLst>
          </p:cNvPr>
          <p:cNvSpPr txBox="1"/>
          <p:nvPr/>
        </p:nvSpPr>
        <p:spPr>
          <a:xfrm>
            <a:off x="2273574" y="2241713"/>
            <a:ext cx="77370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1B1464"/>
                </a:solidFill>
                <a:latin typeface="Cera Round Pro" panose="00000500000000000000" pitchFamily="50" charset="0"/>
                <a:ea typeface="+mn-lt"/>
                <a:cs typeface="+mn-lt"/>
              </a:rPr>
              <a:t>Anti-Bullying Alliance’s definition of bullying:</a:t>
            </a:r>
            <a:endParaRPr lang="en-US" sz="28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29498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88ED95-20AA-BFD9-A329-EB0ECCC08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B6FB2BC-7609-15EC-EEFE-7B5AF8024398}"/>
              </a:ext>
            </a:extLst>
          </p:cNvPr>
          <p:cNvGrpSpPr/>
          <p:nvPr/>
        </p:nvGrpSpPr>
        <p:grpSpPr>
          <a:xfrm>
            <a:off x="685800" y="685800"/>
            <a:ext cx="10820400" cy="5486400"/>
            <a:chOff x="0" y="0"/>
            <a:chExt cx="2514545" cy="1274980"/>
          </a:xfrm>
          <a:solidFill>
            <a:srgbClr val="1B1464"/>
          </a:solidFill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F08A987-7628-DE8B-B180-4308412503BC}"/>
                </a:ext>
              </a:extLst>
            </p:cNvPr>
            <p:cNvSpPr/>
            <p:nvPr/>
          </p:nvSpPr>
          <p:spPr>
            <a:xfrm>
              <a:off x="0" y="0"/>
              <a:ext cx="2514545" cy="1274980"/>
            </a:xfrm>
            <a:custGeom>
              <a:avLst/>
              <a:gdLst/>
              <a:ahLst/>
              <a:cxnLst/>
              <a:rect l="l" t="t" r="r" b="b"/>
              <a:pathLst>
                <a:path w="2514545" h="1274980">
                  <a:moveTo>
                    <a:pt x="47700" y="0"/>
                  </a:moveTo>
                  <a:lnTo>
                    <a:pt x="2466845" y="0"/>
                  </a:lnTo>
                  <a:cubicBezTo>
                    <a:pt x="2479496" y="0"/>
                    <a:pt x="2491628" y="5025"/>
                    <a:pt x="2500574" y="13971"/>
                  </a:cubicBezTo>
                  <a:cubicBezTo>
                    <a:pt x="2509519" y="22916"/>
                    <a:pt x="2514545" y="35049"/>
                    <a:pt x="2514545" y="47700"/>
                  </a:cubicBezTo>
                  <a:lnTo>
                    <a:pt x="2514545" y="1227281"/>
                  </a:lnTo>
                  <a:cubicBezTo>
                    <a:pt x="2514545" y="1239932"/>
                    <a:pt x="2509519" y="1252064"/>
                    <a:pt x="2500574" y="1261010"/>
                  </a:cubicBezTo>
                  <a:cubicBezTo>
                    <a:pt x="2491628" y="1269955"/>
                    <a:pt x="2479496" y="1274980"/>
                    <a:pt x="2466845" y="1274980"/>
                  </a:cubicBezTo>
                  <a:lnTo>
                    <a:pt x="47700" y="1274980"/>
                  </a:lnTo>
                  <a:cubicBezTo>
                    <a:pt x="35049" y="1274980"/>
                    <a:pt x="22916" y="1269955"/>
                    <a:pt x="13971" y="1261010"/>
                  </a:cubicBezTo>
                  <a:cubicBezTo>
                    <a:pt x="5025" y="1252064"/>
                    <a:pt x="0" y="1239932"/>
                    <a:pt x="0" y="1227281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GB" sz="120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FFD33ECF-EFFA-68E4-A037-46A2341EAEDE}"/>
              </a:ext>
            </a:extLst>
          </p:cNvPr>
          <p:cNvSpPr/>
          <p:nvPr/>
        </p:nvSpPr>
        <p:spPr>
          <a:xfrm>
            <a:off x="8577129" y="-2889986"/>
            <a:ext cx="4634389" cy="4634389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FFC000"/>
          </a:solidFill>
        </p:spPr>
        <p:txBody>
          <a:bodyPr/>
          <a:lstStyle/>
          <a:p>
            <a:endParaRPr lang="en-GB" sz="1200"/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78918144-11F0-8B65-FBB5-635469B4B25A}"/>
              </a:ext>
            </a:extLst>
          </p:cNvPr>
          <p:cNvSpPr/>
          <p:nvPr/>
        </p:nvSpPr>
        <p:spPr>
          <a:xfrm>
            <a:off x="9280050" y="-100150"/>
            <a:ext cx="2568451" cy="1497718"/>
          </a:xfrm>
          <a:custGeom>
            <a:avLst/>
            <a:gdLst/>
            <a:ahLst/>
            <a:cxnLst/>
            <a:rect l="l" t="t" r="r" b="b"/>
            <a:pathLst>
              <a:path w="6659464" h="3496219">
                <a:moveTo>
                  <a:pt x="0" y="0"/>
                </a:moveTo>
                <a:lnTo>
                  <a:pt x="6659464" y="0"/>
                </a:lnTo>
                <a:lnTo>
                  <a:pt x="6659464" y="3496219"/>
                </a:lnTo>
                <a:lnTo>
                  <a:pt x="0" y="34962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4" name="Online Media 3" title="Anti-Bullying Alliance Definition of Bullying - Subtitled">
            <a:hlinkClick r:id="" action="ppaction://media"/>
            <a:extLst>
              <a:ext uri="{FF2B5EF4-FFF2-40B4-BE49-F238E27FC236}">
                <a16:creationId xmlns:a16="http://schemas.microsoft.com/office/drawing/2014/main" id="{20216339-DCDF-4F41-366A-E29F4F01CD7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767866" y="983604"/>
            <a:ext cx="8656268" cy="489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272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A6A895-4CF6-E1B6-E256-645A4E62E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2">
            <a:extLst>
              <a:ext uri="{FF2B5EF4-FFF2-40B4-BE49-F238E27FC236}">
                <a16:creationId xmlns:a16="http://schemas.microsoft.com/office/drawing/2014/main" id="{C1516E9D-BA08-DB19-D4D7-4E4B1EC6B4E4}"/>
              </a:ext>
            </a:extLst>
          </p:cNvPr>
          <p:cNvGrpSpPr/>
          <p:nvPr/>
        </p:nvGrpSpPr>
        <p:grpSpPr>
          <a:xfrm>
            <a:off x="685800" y="685800"/>
            <a:ext cx="10820400" cy="5486400"/>
            <a:chOff x="0" y="0"/>
            <a:chExt cx="2514545" cy="1274980"/>
          </a:xfrm>
        </p:grpSpPr>
        <p:sp>
          <p:nvSpPr>
            <p:cNvPr id="14" name="Freeform 3">
              <a:extLst>
                <a:ext uri="{FF2B5EF4-FFF2-40B4-BE49-F238E27FC236}">
                  <a16:creationId xmlns:a16="http://schemas.microsoft.com/office/drawing/2014/main" id="{3822D96F-904E-1A9C-6493-924C9E3B1531}"/>
                </a:ext>
              </a:extLst>
            </p:cNvPr>
            <p:cNvSpPr/>
            <p:nvPr/>
          </p:nvSpPr>
          <p:spPr>
            <a:xfrm>
              <a:off x="0" y="0"/>
              <a:ext cx="2514545" cy="1274980"/>
            </a:xfrm>
            <a:custGeom>
              <a:avLst/>
              <a:gdLst/>
              <a:ahLst/>
              <a:cxnLst/>
              <a:rect l="l" t="t" r="r" b="b"/>
              <a:pathLst>
                <a:path w="2514545" h="1274980">
                  <a:moveTo>
                    <a:pt x="47700" y="0"/>
                  </a:moveTo>
                  <a:lnTo>
                    <a:pt x="2466845" y="0"/>
                  </a:lnTo>
                  <a:cubicBezTo>
                    <a:pt x="2479496" y="0"/>
                    <a:pt x="2491628" y="5025"/>
                    <a:pt x="2500574" y="13971"/>
                  </a:cubicBezTo>
                  <a:cubicBezTo>
                    <a:pt x="2509519" y="22916"/>
                    <a:pt x="2514545" y="35049"/>
                    <a:pt x="2514545" y="47700"/>
                  </a:cubicBezTo>
                  <a:lnTo>
                    <a:pt x="2514545" y="1227281"/>
                  </a:lnTo>
                  <a:cubicBezTo>
                    <a:pt x="2514545" y="1239932"/>
                    <a:pt x="2509519" y="1252064"/>
                    <a:pt x="2500574" y="1261010"/>
                  </a:cubicBezTo>
                  <a:cubicBezTo>
                    <a:pt x="2491628" y="1269955"/>
                    <a:pt x="2479496" y="1274980"/>
                    <a:pt x="2466845" y="1274980"/>
                  </a:cubicBezTo>
                  <a:lnTo>
                    <a:pt x="47700" y="1274980"/>
                  </a:lnTo>
                  <a:cubicBezTo>
                    <a:pt x="35049" y="1274980"/>
                    <a:pt x="22916" y="1269955"/>
                    <a:pt x="13971" y="1261010"/>
                  </a:cubicBezTo>
                  <a:cubicBezTo>
                    <a:pt x="5025" y="1252064"/>
                    <a:pt x="0" y="1239932"/>
                    <a:pt x="0" y="1227281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solidFill>
              <a:srgbClr val="FFBF00"/>
            </a:solidFill>
          </p:spPr>
          <p:txBody>
            <a:bodyPr/>
            <a:lstStyle/>
            <a:p>
              <a:endParaRPr lang="en-GB" sz="1200" dirty="0"/>
            </a:p>
          </p:txBody>
        </p:sp>
      </p:grpSp>
      <p:grpSp>
        <p:nvGrpSpPr>
          <p:cNvPr id="15" name="Group 9">
            <a:extLst>
              <a:ext uri="{FF2B5EF4-FFF2-40B4-BE49-F238E27FC236}">
                <a16:creationId xmlns:a16="http://schemas.microsoft.com/office/drawing/2014/main" id="{8BFE1540-BE1D-4878-2220-2F7941374F74}"/>
              </a:ext>
            </a:extLst>
          </p:cNvPr>
          <p:cNvGrpSpPr/>
          <p:nvPr/>
        </p:nvGrpSpPr>
        <p:grpSpPr>
          <a:xfrm>
            <a:off x="8577129" y="-2889986"/>
            <a:ext cx="4634389" cy="4634389"/>
            <a:chOff x="0" y="0"/>
            <a:chExt cx="812800" cy="812800"/>
          </a:xfrm>
        </p:grpSpPr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4FF63963-7703-6ACD-846E-FAF95F6F99F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B1263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17" name="TextBox 11">
              <a:extLst>
                <a:ext uri="{FF2B5EF4-FFF2-40B4-BE49-F238E27FC236}">
                  <a16:creationId xmlns:a16="http://schemas.microsoft.com/office/drawing/2014/main" id="{2FBC5B90-777E-3747-AC07-626B19940CA1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10" name="Freeform 12">
            <a:extLst>
              <a:ext uri="{FF2B5EF4-FFF2-40B4-BE49-F238E27FC236}">
                <a16:creationId xmlns:a16="http://schemas.microsoft.com/office/drawing/2014/main" id="{08C5CFBF-C69E-7923-47B8-F91F28E478DA}"/>
              </a:ext>
            </a:extLst>
          </p:cNvPr>
          <p:cNvSpPr/>
          <p:nvPr/>
        </p:nvSpPr>
        <p:spPr>
          <a:xfrm>
            <a:off x="9280051" y="-100150"/>
            <a:ext cx="2568452" cy="1497718"/>
          </a:xfrm>
          <a:custGeom>
            <a:avLst/>
            <a:gdLst/>
            <a:ahLst/>
            <a:cxnLst/>
            <a:rect l="l" t="t" r="r" b="b"/>
            <a:pathLst>
              <a:path w="3360744" h="1764390">
                <a:moveTo>
                  <a:pt x="0" y="0"/>
                </a:moveTo>
                <a:lnTo>
                  <a:pt x="3360744" y="0"/>
                </a:lnTo>
                <a:lnTo>
                  <a:pt x="3360744" y="1764390"/>
                </a:lnTo>
                <a:lnTo>
                  <a:pt x="0" y="17643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pic>
        <p:nvPicPr>
          <p:cNvPr id="2" name="Online Media 1" title="Understanding bullying as a group behaviour - Subtitled">
            <a:hlinkClick r:id="" action="ppaction://media"/>
            <a:extLst>
              <a:ext uri="{FF2B5EF4-FFF2-40B4-BE49-F238E27FC236}">
                <a16:creationId xmlns:a16="http://schemas.microsoft.com/office/drawing/2014/main" id="{63BBC4A9-8E10-37D8-FA5B-CC5184E7388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767867" y="983605"/>
            <a:ext cx="8656266" cy="489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38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1C22FC-952B-C6D7-4081-2DD48634D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E8C135D-6F36-6ABB-ED9A-BB021C8CD89C}"/>
              </a:ext>
            </a:extLst>
          </p:cNvPr>
          <p:cNvSpPr/>
          <p:nvPr/>
        </p:nvSpPr>
        <p:spPr>
          <a:xfrm>
            <a:off x="3526762" y="505455"/>
            <a:ext cx="7371812" cy="7261235"/>
          </a:xfrm>
          <a:custGeom>
            <a:avLst/>
            <a:gdLst/>
            <a:ahLst/>
            <a:cxnLst/>
            <a:rect l="l" t="t" r="r" b="b"/>
            <a:pathLst>
              <a:path w="11057718" h="10891852">
                <a:moveTo>
                  <a:pt x="0" y="0"/>
                </a:moveTo>
                <a:lnTo>
                  <a:pt x="11057717" y="0"/>
                </a:lnTo>
                <a:lnTo>
                  <a:pt x="11057717" y="10891852"/>
                </a:lnTo>
                <a:lnTo>
                  <a:pt x="0" y="10891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grpSp>
        <p:nvGrpSpPr>
          <p:cNvPr id="11" name="Group 9">
            <a:extLst>
              <a:ext uri="{FF2B5EF4-FFF2-40B4-BE49-F238E27FC236}">
                <a16:creationId xmlns:a16="http://schemas.microsoft.com/office/drawing/2014/main" id="{5C401D77-9F96-E807-EABE-24D15D90C997}"/>
              </a:ext>
            </a:extLst>
          </p:cNvPr>
          <p:cNvGrpSpPr/>
          <p:nvPr/>
        </p:nvGrpSpPr>
        <p:grpSpPr>
          <a:xfrm>
            <a:off x="4038203" y="2180579"/>
            <a:ext cx="1728569" cy="1728569"/>
            <a:chOff x="0" y="0"/>
            <a:chExt cx="3457139" cy="3457139"/>
          </a:xfrm>
        </p:grpSpPr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36DFA60C-2218-8419-3702-43072359E9FA}"/>
                </a:ext>
              </a:extLst>
            </p:cNvPr>
            <p:cNvSpPr/>
            <p:nvPr/>
          </p:nvSpPr>
          <p:spPr>
            <a:xfrm>
              <a:off x="0" y="0"/>
              <a:ext cx="3457139" cy="3457139"/>
            </a:xfrm>
            <a:custGeom>
              <a:avLst/>
              <a:gdLst/>
              <a:ahLst/>
              <a:cxnLst/>
              <a:rect l="l" t="t" r="r" b="b"/>
              <a:pathLst>
                <a:path w="3457139" h="3457139">
                  <a:moveTo>
                    <a:pt x="0" y="0"/>
                  </a:moveTo>
                  <a:lnTo>
                    <a:pt x="3457139" y="0"/>
                  </a:lnTo>
                  <a:lnTo>
                    <a:pt x="3457139" y="3457139"/>
                  </a:lnTo>
                  <a:lnTo>
                    <a:pt x="0" y="3457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GB" sz="1200">
                <a:latin typeface="Cera Round Pro" panose="00000500000000000000" pitchFamily="50" charset="0"/>
              </a:endParaRPr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A2EB46F0-FE70-45A1-37BF-DF03F8CBBDAF}"/>
                </a:ext>
              </a:extLst>
            </p:cNvPr>
            <p:cNvSpPr/>
            <p:nvPr/>
          </p:nvSpPr>
          <p:spPr>
            <a:xfrm>
              <a:off x="345219" y="345219"/>
              <a:ext cx="2766702" cy="2766702"/>
            </a:xfrm>
            <a:custGeom>
              <a:avLst/>
              <a:gdLst/>
              <a:ahLst/>
              <a:cxnLst/>
              <a:rect l="l" t="t" r="r" b="b"/>
              <a:pathLst>
                <a:path w="2766702" h="2766702">
                  <a:moveTo>
                    <a:pt x="0" y="0"/>
                  </a:moveTo>
                  <a:lnTo>
                    <a:pt x="2766701" y="0"/>
                  </a:lnTo>
                  <a:lnTo>
                    <a:pt x="2766701" y="2766701"/>
                  </a:lnTo>
                  <a:lnTo>
                    <a:pt x="0" y="27667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GB" sz="1200">
                <a:latin typeface="Cera Round Pro" panose="00000500000000000000" pitchFamily="50" charset="0"/>
              </a:endParaRPr>
            </a:p>
          </p:txBody>
        </p:sp>
      </p:grpSp>
      <p:sp>
        <p:nvSpPr>
          <p:cNvPr id="14" name="Freeform 12">
            <a:extLst>
              <a:ext uri="{FF2B5EF4-FFF2-40B4-BE49-F238E27FC236}">
                <a16:creationId xmlns:a16="http://schemas.microsoft.com/office/drawing/2014/main" id="{BC76D186-ECB0-FB56-BAFF-BBAA1E02255D}"/>
              </a:ext>
            </a:extLst>
          </p:cNvPr>
          <p:cNvSpPr/>
          <p:nvPr/>
        </p:nvSpPr>
        <p:spPr>
          <a:xfrm>
            <a:off x="6240052" y="1509120"/>
            <a:ext cx="1722609" cy="1728569"/>
          </a:xfrm>
          <a:custGeom>
            <a:avLst/>
            <a:gdLst/>
            <a:ahLst/>
            <a:cxnLst/>
            <a:rect l="l" t="t" r="r" b="b"/>
            <a:pathLst>
              <a:path w="2583913" h="2592854">
                <a:moveTo>
                  <a:pt x="0" y="0"/>
                </a:moveTo>
                <a:lnTo>
                  <a:pt x="2583914" y="0"/>
                </a:lnTo>
                <a:lnTo>
                  <a:pt x="2583914" y="2592854"/>
                </a:lnTo>
                <a:lnTo>
                  <a:pt x="0" y="259285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 sz="1200">
              <a:latin typeface="Cera Round Pro" panose="00000500000000000000" pitchFamily="50" charset="0"/>
            </a:endParaRPr>
          </a:p>
        </p:txBody>
      </p:sp>
      <p:sp>
        <p:nvSpPr>
          <p:cNvPr id="15" name="Freeform 13">
            <a:extLst>
              <a:ext uri="{FF2B5EF4-FFF2-40B4-BE49-F238E27FC236}">
                <a16:creationId xmlns:a16="http://schemas.microsoft.com/office/drawing/2014/main" id="{B8D5D546-2AF6-9A3C-663F-763EF6071026}"/>
              </a:ext>
            </a:extLst>
          </p:cNvPr>
          <p:cNvSpPr/>
          <p:nvPr/>
        </p:nvSpPr>
        <p:spPr>
          <a:xfrm>
            <a:off x="8422280" y="2012993"/>
            <a:ext cx="1728569" cy="1734551"/>
          </a:xfrm>
          <a:custGeom>
            <a:avLst/>
            <a:gdLst/>
            <a:ahLst/>
            <a:cxnLst/>
            <a:rect l="l" t="t" r="r" b="b"/>
            <a:pathLst>
              <a:path w="2592854" h="2601826">
                <a:moveTo>
                  <a:pt x="0" y="0"/>
                </a:moveTo>
                <a:lnTo>
                  <a:pt x="2592855" y="0"/>
                </a:lnTo>
                <a:lnTo>
                  <a:pt x="2592855" y="2601826"/>
                </a:lnTo>
                <a:lnTo>
                  <a:pt x="0" y="260182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 sz="1200">
              <a:latin typeface="Cera Round Pro" panose="00000500000000000000" pitchFamily="50" charset="0"/>
            </a:endParaRPr>
          </a:p>
        </p:txBody>
      </p:sp>
      <p:sp>
        <p:nvSpPr>
          <p:cNvPr id="16" name="Freeform 14">
            <a:extLst>
              <a:ext uri="{FF2B5EF4-FFF2-40B4-BE49-F238E27FC236}">
                <a16:creationId xmlns:a16="http://schemas.microsoft.com/office/drawing/2014/main" id="{E000B263-2574-BD4B-7DAA-07C9392D562D}"/>
              </a:ext>
            </a:extLst>
          </p:cNvPr>
          <p:cNvSpPr/>
          <p:nvPr/>
        </p:nvSpPr>
        <p:spPr>
          <a:xfrm>
            <a:off x="7541365" y="4196739"/>
            <a:ext cx="1761831" cy="1755756"/>
          </a:xfrm>
          <a:custGeom>
            <a:avLst/>
            <a:gdLst/>
            <a:ahLst/>
            <a:cxnLst/>
            <a:rect l="l" t="t" r="r" b="b"/>
            <a:pathLst>
              <a:path w="2642747" h="2633634">
                <a:moveTo>
                  <a:pt x="0" y="0"/>
                </a:moveTo>
                <a:lnTo>
                  <a:pt x="2642747" y="0"/>
                </a:lnTo>
                <a:lnTo>
                  <a:pt x="2642747" y="2633634"/>
                </a:lnTo>
                <a:lnTo>
                  <a:pt x="0" y="263363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 sz="1200">
              <a:latin typeface="Cera Round Pro" panose="00000500000000000000" pitchFamily="50" charset="0"/>
            </a:endParaRPr>
          </a:p>
        </p:txBody>
      </p:sp>
      <p:sp>
        <p:nvSpPr>
          <p:cNvPr id="17" name="Freeform 15">
            <a:extLst>
              <a:ext uri="{FF2B5EF4-FFF2-40B4-BE49-F238E27FC236}">
                <a16:creationId xmlns:a16="http://schemas.microsoft.com/office/drawing/2014/main" id="{187ED85F-C1DA-99A3-AA2F-0EE2D6788152}"/>
              </a:ext>
            </a:extLst>
          </p:cNvPr>
          <p:cNvSpPr/>
          <p:nvPr/>
        </p:nvSpPr>
        <p:spPr>
          <a:xfrm>
            <a:off x="5484099" y="4248689"/>
            <a:ext cx="1728569" cy="1728569"/>
          </a:xfrm>
          <a:custGeom>
            <a:avLst/>
            <a:gdLst/>
            <a:ahLst/>
            <a:cxnLst/>
            <a:rect l="l" t="t" r="r" b="b"/>
            <a:pathLst>
              <a:path w="2592854" h="2592854">
                <a:moveTo>
                  <a:pt x="0" y="0"/>
                </a:moveTo>
                <a:lnTo>
                  <a:pt x="2592855" y="0"/>
                </a:lnTo>
                <a:lnTo>
                  <a:pt x="2592855" y="2592855"/>
                </a:lnTo>
                <a:lnTo>
                  <a:pt x="0" y="259285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 sz="1200">
              <a:latin typeface="Cera Round Pro" panose="00000500000000000000" pitchFamily="50" charset="0"/>
            </a:endParaRPr>
          </a:p>
        </p:txBody>
      </p:sp>
      <p:sp>
        <p:nvSpPr>
          <p:cNvPr id="18" name="Freeform 16">
            <a:extLst>
              <a:ext uri="{FF2B5EF4-FFF2-40B4-BE49-F238E27FC236}">
                <a16:creationId xmlns:a16="http://schemas.microsoft.com/office/drawing/2014/main" id="{980D5451-C49B-220B-2985-F70FCC8BA1E4}"/>
              </a:ext>
            </a:extLst>
          </p:cNvPr>
          <p:cNvSpPr/>
          <p:nvPr/>
        </p:nvSpPr>
        <p:spPr>
          <a:xfrm>
            <a:off x="910605" y="3044863"/>
            <a:ext cx="1757702" cy="1763580"/>
          </a:xfrm>
          <a:custGeom>
            <a:avLst/>
            <a:gdLst/>
            <a:ahLst/>
            <a:cxnLst/>
            <a:rect l="l" t="t" r="r" b="b"/>
            <a:pathLst>
              <a:path w="2636553" h="2645370">
                <a:moveTo>
                  <a:pt x="0" y="0"/>
                </a:moveTo>
                <a:lnTo>
                  <a:pt x="2636552" y="0"/>
                </a:lnTo>
                <a:lnTo>
                  <a:pt x="2636552" y="2645370"/>
                </a:lnTo>
                <a:lnTo>
                  <a:pt x="0" y="264537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GB" sz="1200">
              <a:latin typeface="Cera Round Pro" panose="00000500000000000000" pitchFamily="50" charset="0"/>
            </a:endParaRPr>
          </a:p>
        </p:txBody>
      </p:sp>
      <p:sp>
        <p:nvSpPr>
          <p:cNvPr id="19" name="TextBox 17">
            <a:extLst>
              <a:ext uri="{FF2B5EF4-FFF2-40B4-BE49-F238E27FC236}">
                <a16:creationId xmlns:a16="http://schemas.microsoft.com/office/drawing/2014/main" id="{6CA2AC21-ED4D-C6EF-3795-B5C0C35F3354}"/>
              </a:ext>
            </a:extLst>
          </p:cNvPr>
          <p:cNvSpPr txBox="1"/>
          <p:nvPr/>
        </p:nvSpPr>
        <p:spPr>
          <a:xfrm>
            <a:off x="4421362" y="3975639"/>
            <a:ext cx="962252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dirty="0">
                <a:solidFill>
                  <a:srgbClr val="1B1464"/>
                </a:solidFill>
                <a:latin typeface="Cera Round Pro" panose="00000500000000000000" pitchFamily="50" charset="0"/>
                <a:ea typeface="Cera Round Pro 2"/>
                <a:cs typeface="Cera Round Pro 2"/>
                <a:sym typeface="Cera Round Pro 2"/>
              </a:rPr>
              <a:t>‘Target’</a:t>
            </a:r>
          </a:p>
        </p:txBody>
      </p:sp>
      <p:sp>
        <p:nvSpPr>
          <p:cNvPr id="20" name="TextBox 18">
            <a:extLst>
              <a:ext uri="{FF2B5EF4-FFF2-40B4-BE49-F238E27FC236}">
                <a16:creationId xmlns:a16="http://schemas.microsoft.com/office/drawing/2014/main" id="{6ACAC1E5-437E-8CDD-6713-8BED99D31CB1}"/>
              </a:ext>
            </a:extLst>
          </p:cNvPr>
          <p:cNvSpPr txBox="1"/>
          <p:nvPr/>
        </p:nvSpPr>
        <p:spPr>
          <a:xfrm>
            <a:off x="997065" y="4947621"/>
            <a:ext cx="1584781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dirty="0">
                <a:solidFill>
                  <a:srgbClr val="FFFFFF"/>
                </a:solidFill>
                <a:latin typeface="Cera Round Pro" panose="00000500000000000000" pitchFamily="50" charset="0"/>
                <a:ea typeface="Cera Round Pro 2"/>
                <a:cs typeface="Cera Round Pro 2"/>
                <a:sym typeface="Cera Round Pro 2"/>
              </a:rPr>
              <a:t>‘Outsider/ Bystander’</a:t>
            </a:r>
          </a:p>
        </p:txBody>
      </p:sp>
      <p:sp>
        <p:nvSpPr>
          <p:cNvPr id="23" name="TextBox 19">
            <a:extLst>
              <a:ext uri="{FF2B5EF4-FFF2-40B4-BE49-F238E27FC236}">
                <a16:creationId xmlns:a16="http://schemas.microsoft.com/office/drawing/2014/main" id="{7854DCE2-31DB-EDDC-772F-73DA102652D6}"/>
              </a:ext>
            </a:extLst>
          </p:cNvPr>
          <p:cNvSpPr txBox="1"/>
          <p:nvPr/>
        </p:nvSpPr>
        <p:spPr>
          <a:xfrm>
            <a:off x="5625435" y="6079495"/>
            <a:ext cx="1445896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dirty="0">
                <a:solidFill>
                  <a:srgbClr val="1B1464"/>
                </a:solidFill>
                <a:latin typeface="Cera Round Pro" panose="00000500000000000000" pitchFamily="50" charset="0"/>
                <a:ea typeface="Cera Round Pro 2"/>
                <a:cs typeface="Cera Round Pro 2"/>
                <a:sym typeface="Cera Round Pro 2"/>
              </a:rPr>
              <a:t>‘Defender’</a:t>
            </a:r>
          </a:p>
        </p:txBody>
      </p:sp>
      <p:sp>
        <p:nvSpPr>
          <p:cNvPr id="25" name="TextBox 20">
            <a:extLst>
              <a:ext uri="{FF2B5EF4-FFF2-40B4-BE49-F238E27FC236}">
                <a16:creationId xmlns:a16="http://schemas.microsoft.com/office/drawing/2014/main" id="{6A4CE3EA-47D8-9BAB-A798-48A90EA62512}"/>
              </a:ext>
            </a:extLst>
          </p:cNvPr>
          <p:cNvSpPr txBox="1"/>
          <p:nvPr/>
        </p:nvSpPr>
        <p:spPr>
          <a:xfrm>
            <a:off x="7687403" y="6054095"/>
            <a:ext cx="1469752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dirty="0">
                <a:solidFill>
                  <a:srgbClr val="1B1464"/>
                </a:solidFill>
                <a:latin typeface="Cera Round Pro" panose="00000500000000000000" pitchFamily="50" charset="0"/>
                <a:ea typeface="Cera Round Pro 2"/>
                <a:cs typeface="Cera Round Pro 2"/>
                <a:sym typeface="Cera Round Pro 2"/>
              </a:rPr>
              <a:t>‘Reinforcer’</a:t>
            </a:r>
          </a:p>
        </p:txBody>
      </p:sp>
      <p:sp>
        <p:nvSpPr>
          <p:cNvPr id="45" name="TextBox 21">
            <a:extLst>
              <a:ext uri="{FF2B5EF4-FFF2-40B4-BE49-F238E27FC236}">
                <a16:creationId xmlns:a16="http://schemas.microsoft.com/office/drawing/2014/main" id="{6961DFFD-5DEF-4F49-AC6C-A2BBD71ED1F8}"/>
              </a:ext>
            </a:extLst>
          </p:cNvPr>
          <p:cNvSpPr txBox="1"/>
          <p:nvPr/>
        </p:nvSpPr>
        <p:spPr>
          <a:xfrm>
            <a:off x="8638805" y="3851491"/>
            <a:ext cx="1328780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dirty="0">
                <a:solidFill>
                  <a:srgbClr val="1B1464"/>
                </a:solidFill>
                <a:latin typeface="Cera Round Pro" panose="00000500000000000000" pitchFamily="50" charset="0"/>
                <a:ea typeface="Cera Round Pro 2"/>
                <a:cs typeface="Cera Round Pro 2"/>
                <a:sym typeface="Cera Round Pro 2"/>
              </a:rPr>
              <a:t>‘Assistant’</a:t>
            </a:r>
          </a:p>
        </p:txBody>
      </p:sp>
      <p:sp>
        <p:nvSpPr>
          <p:cNvPr id="46" name="TextBox 22">
            <a:extLst>
              <a:ext uri="{FF2B5EF4-FFF2-40B4-BE49-F238E27FC236}">
                <a16:creationId xmlns:a16="http://schemas.microsoft.com/office/drawing/2014/main" id="{1C0D49AA-B36D-C87B-964A-67BAE035E416}"/>
              </a:ext>
            </a:extLst>
          </p:cNvPr>
          <p:cNvSpPr txBox="1"/>
          <p:nvPr/>
        </p:nvSpPr>
        <p:spPr>
          <a:xfrm>
            <a:off x="6485797" y="3308350"/>
            <a:ext cx="1453743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dirty="0">
                <a:solidFill>
                  <a:srgbClr val="1B1464"/>
                </a:solidFill>
                <a:latin typeface="Cera Round Pro" panose="00000500000000000000" pitchFamily="50" charset="0"/>
                <a:ea typeface="Cera Round Pro 2"/>
                <a:cs typeface="Cera Round Pro 2"/>
                <a:sym typeface="Cera Round Pro 2"/>
              </a:rPr>
              <a:t>‘Ringleader’</a:t>
            </a:r>
          </a:p>
        </p:txBody>
      </p:sp>
      <p:sp>
        <p:nvSpPr>
          <p:cNvPr id="6" name="Freeform 12">
            <a:extLst>
              <a:ext uri="{FF2B5EF4-FFF2-40B4-BE49-F238E27FC236}">
                <a16:creationId xmlns:a16="http://schemas.microsoft.com/office/drawing/2014/main" id="{511DAB71-A55B-3793-A5E2-765F56F66F72}"/>
              </a:ext>
            </a:extLst>
          </p:cNvPr>
          <p:cNvSpPr/>
          <p:nvPr/>
        </p:nvSpPr>
        <p:spPr>
          <a:xfrm>
            <a:off x="9280051" y="-100150"/>
            <a:ext cx="2568452" cy="1497718"/>
          </a:xfrm>
          <a:custGeom>
            <a:avLst/>
            <a:gdLst/>
            <a:ahLst/>
            <a:cxnLst/>
            <a:rect l="l" t="t" r="r" b="b"/>
            <a:pathLst>
              <a:path w="3360744" h="1764390">
                <a:moveTo>
                  <a:pt x="0" y="0"/>
                </a:moveTo>
                <a:lnTo>
                  <a:pt x="3360744" y="0"/>
                </a:lnTo>
                <a:lnTo>
                  <a:pt x="3360744" y="1764390"/>
                </a:lnTo>
                <a:lnTo>
                  <a:pt x="0" y="176439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6BC7DD9-0611-3B9E-E107-7F143A3106B5}"/>
              </a:ext>
            </a:extLst>
          </p:cNvPr>
          <p:cNvSpPr/>
          <p:nvPr/>
        </p:nvSpPr>
        <p:spPr>
          <a:xfrm>
            <a:off x="-968279" y="291266"/>
            <a:ext cx="9448800" cy="1066800"/>
          </a:xfrm>
          <a:custGeom>
            <a:avLst/>
            <a:gdLst/>
            <a:ahLst/>
            <a:cxnLst/>
            <a:rect l="l" t="t" r="r" b="b"/>
            <a:pathLst>
              <a:path w="1862105" h="226665">
                <a:moveTo>
                  <a:pt x="109501" y="0"/>
                </a:moveTo>
                <a:lnTo>
                  <a:pt x="1752603" y="0"/>
                </a:lnTo>
                <a:cubicBezTo>
                  <a:pt x="1781645" y="0"/>
                  <a:pt x="1809497" y="11537"/>
                  <a:pt x="1830032" y="32072"/>
                </a:cubicBezTo>
                <a:cubicBezTo>
                  <a:pt x="1850568" y="52608"/>
                  <a:pt x="1862105" y="80460"/>
                  <a:pt x="1862105" y="109501"/>
                </a:cubicBezTo>
                <a:lnTo>
                  <a:pt x="1862105" y="117164"/>
                </a:lnTo>
                <a:cubicBezTo>
                  <a:pt x="1862105" y="177640"/>
                  <a:pt x="1813079" y="226665"/>
                  <a:pt x="1752603" y="226665"/>
                </a:cubicBezTo>
                <a:lnTo>
                  <a:pt x="109501" y="226665"/>
                </a:lnTo>
                <a:cubicBezTo>
                  <a:pt x="49025" y="226665"/>
                  <a:pt x="0" y="177640"/>
                  <a:pt x="0" y="117164"/>
                </a:cubicBezTo>
                <a:lnTo>
                  <a:pt x="0" y="109501"/>
                </a:lnTo>
                <a:cubicBezTo>
                  <a:pt x="0" y="49025"/>
                  <a:pt x="49025" y="0"/>
                  <a:pt x="109501" y="0"/>
                </a:cubicBezTo>
                <a:close/>
              </a:path>
            </a:pathLst>
          </a:custGeom>
          <a:solidFill>
            <a:srgbClr val="FFBF00"/>
          </a:solidFill>
        </p:spPr>
        <p:txBody>
          <a:bodyPr/>
          <a:lstStyle/>
          <a:p>
            <a:endParaRPr lang="en-GB" sz="1200"/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61B51829-DABB-1EB8-44D4-911391973F1A}"/>
              </a:ext>
            </a:extLst>
          </p:cNvPr>
          <p:cNvSpPr txBox="1"/>
          <p:nvPr/>
        </p:nvSpPr>
        <p:spPr>
          <a:xfrm>
            <a:off x="685800" y="496570"/>
            <a:ext cx="82550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GB" sz="4000" b="1" dirty="0">
                <a:solidFill>
                  <a:srgbClr val="1B1464"/>
                </a:solidFill>
                <a:latin typeface="Cera Round Pro" panose="00000500000000000000" pitchFamily="50" charset="0"/>
              </a:rPr>
              <a:t>Bullying as a group behaviour</a:t>
            </a:r>
          </a:p>
        </p:txBody>
      </p:sp>
    </p:spTree>
    <p:extLst>
      <p:ext uri="{BB962C8B-B14F-4D97-AF65-F5344CB8AC3E}">
        <p14:creationId xmlns:p14="http://schemas.microsoft.com/office/powerpoint/2010/main" val="3138315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/>
      <p:bldP spid="20" grpId="0"/>
      <p:bldP spid="23" grpId="0"/>
      <p:bldP spid="25" grpId="0"/>
      <p:bldP spid="45" grpId="0"/>
      <p:bldP spid="4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800" y="685800"/>
            <a:ext cx="10820400" cy="5486400"/>
            <a:chOff x="0" y="0"/>
            <a:chExt cx="2514545" cy="12749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14545" cy="1274980"/>
            </a:xfrm>
            <a:custGeom>
              <a:avLst/>
              <a:gdLst/>
              <a:ahLst/>
              <a:cxnLst/>
              <a:rect l="l" t="t" r="r" b="b"/>
              <a:pathLst>
                <a:path w="2514545" h="1274980">
                  <a:moveTo>
                    <a:pt x="47700" y="0"/>
                  </a:moveTo>
                  <a:lnTo>
                    <a:pt x="2466845" y="0"/>
                  </a:lnTo>
                  <a:cubicBezTo>
                    <a:pt x="2479496" y="0"/>
                    <a:pt x="2491628" y="5025"/>
                    <a:pt x="2500574" y="13971"/>
                  </a:cubicBezTo>
                  <a:cubicBezTo>
                    <a:pt x="2509519" y="22916"/>
                    <a:pt x="2514545" y="35049"/>
                    <a:pt x="2514545" y="47700"/>
                  </a:cubicBezTo>
                  <a:lnTo>
                    <a:pt x="2514545" y="1227281"/>
                  </a:lnTo>
                  <a:cubicBezTo>
                    <a:pt x="2514545" y="1239932"/>
                    <a:pt x="2509519" y="1252064"/>
                    <a:pt x="2500574" y="1261010"/>
                  </a:cubicBezTo>
                  <a:cubicBezTo>
                    <a:pt x="2491628" y="1269955"/>
                    <a:pt x="2479496" y="1274980"/>
                    <a:pt x="2466845" y="1274980"/>
                  </a:cubicBezTo>
                  <a:lnTo>
                    <a:pt x="47700" y="1274980"/>
                  </a:lnTo>
                  <a:cubicBezTo>
                    <a:pt x="35049" y="1274980"/>
                    <a:pt x="22916" y="1269955"/>
                    <a:pt x="13971" y="1261010"/>
                  </a:cubicBezTo>
                  <a:cubicBezTo>
                    <a:pt x="5025" y="1252064"/>
                    <a:pt x="0" y="1239932"/>
                    <a:pt x="0" y="1227281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 sz="1200" dirty="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577129" y="-2889986"/>
            <a:ext cx="4634389" cy="4634389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B1263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16" name="Freeform 12">
            <a:extLst>
              <a:ext uri="{FF2B5EF4-FFF2-40B4-BE49-F238E27FC236}">
                <a16:creationId xmlns:a16="http://schemas.microsoft.com/office/drawing/2014/main" id="{CE884162-07DD-8656-DD47-B1BC1C04F683}"/>
              </a:ext>
            </a:extLst>
          </p:cNvPr>
          <p:cNvSpPr/>
          <p:nvPr/>
        </p:nvSpPr>
        <p:spPr>
          <a:xfrm>
            <a:off x="9280051" y="-100150"/>
            <a:ext cx="2568452" cy="1497718"/>
          </a:xfrm>
          <a:custGeom>
            <a:avLst/>
            <a:gdLst/>
            <a:ahLst/>
            <a:cxnLst/>
            <a:rect l="l" t="t" r="r" b="b"/>
            <a:pathLst>
              <a:path w="3360744" h="1764390">
                <a:moveTo>
                  <a:pt x="0" y="0"/>
                </a:moveTo>
                <a:lnTo>
                  <a:pt x="3360744" y="0"/>
                </a:lnTo>
                <a:lnTo>
                  <a:pt x="3360744" y="1764390"/>
                </a:lnTo>
                <a:lnTo>
                  <a:pt x="0" y="17643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8671A7E9-95F4-3615-AF22-AE17208C6E93}"/>
              </a:ext>
            </a:extLst>
          </p:cNvPr>
          <p:cNvSpPr/>
          <p:nvPr/>
        </p:nvSpPr>
        <p:spPr>
          <a:xfrm>
            <a:off x="-3275262" y="291266"/>
            <a:ext cx="9448800" cy="1066800"/>
          </a:xfrm>
          <a:custGeom>
            <a:avLst/>
            <a:gdLst/>
            <a:ahLst/>
            <a:cxnLst/>
            <a:rect l="l" t="t" r="r" b="b"/>
            <a:pathLst>
              <a:path w="1862105" h="226665">
                <a:moveTo>
                  <a:pt x="109501" y="0"/>
                </a:moveTo>
                <a:lnTo>
                  <a:pt x="1752603" y="0"/>
                </a:lnTo>
                <a:cubicBezTo>
                  <a:pt x="1781645" y="0"/>
                  <a:pt x="1809497" y="11537"/>
                  <a:pt x="1830032" y="32072"/>
                </a:cubicBezTo>
                <a:cubicBezTo>
                  <a:pt x="1850568" y="52608"/>
                  <a:pt x="1862105" y="80460"/>
                  <a:pt x="1862105" y="109501"/>
                </a:cubicBezTo>
                <a:lnTo>
                  <a:pt x="1862105" y="117164"/>
                </a:lnTo>
                <a:cubicBezTo>
                  <a:pt x="1862105" y="177640"/>
                  <a:pt x="1813079" y="226665"/>
                  <a:pt x="1752603" y="226665"/>
                </a:cubicBezTo>
                <a:lnTo>
                  <a:pt x="109501" y="226665"/>
                </a:lnTo>
                <a:cubicBezTo>
                  <a:pt x="49025" y="226665"/>
                  <a:pt x="0" y="177640"/>
                  <a:pt x="0" y="117164"/>
                </a:cubicBezTo>
                <a:lnTo>
                  <a:pt x="0" y="109501"/>
                </a:lnTo>
                <a:cubicBezTo>
                  <a:pt x="0" y="49025"/>
                  <a:pt x="49025" y="0"/>
                  <a:pt x="109501" y="0"/>
                </a:cubicBezTo>
                <a:close/>
              </a:path>
            </a:pathLst>
          </a:custGeom>
          <a:solidFill>
            <a:srgbClr val="1B1464"/>
          </a:solidFill>
        </p:spPr>
        <p:txBody>
          <a:bodyPr/>
          <a:lstStyle/>
          <a:p>
            <a:endParaRPr lang="en-GB" sz="1200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6D304E32-434C-731F-320B-12447280BFB9}"/>
              </a:ext>
            </a:extLst>
          </p:cNvPr>
          <p:cNvSpPr txBox="1"/>
          <p:nvPr/>
        </p:nvSpPr>
        <p:spPr>
          <a:xfrm>
            <a:off x="685800" y="496570"/>
            <a:ext cx="82550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  <a:latin typeface="Cera Round Pro" panose="00000500000000000000" pitchFamily="50" charset="0"/>
              </a:rPr>
              <a:t>The ripple effect</a:t>
            </a: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88ED95-20AA-BFD9-A329-EB0ECCC08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B6FB2BC-7609-15EC-EEFE-7B5AF8024398}"/>
              </a:ext>
            </a:extLst>
          </p:cNvPr>
          <p:cNvGrpSpPr/>
          <p:nvPr/>
        </p:nvGrpSpPr>
        <p:grpSpPr>
          <a:xfrm>
            <a:off x="685800" y="685800"/>
            <a:ext cx="10820400" cy="5486400"/>
            <a:chOff x="0" y="0"/>
            <a:chExt cx="2514545" cy="127498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F08A987-7628-DE8B-B180-4308412503BC}"/>
                </a:ext>
              </a:extLst>
            </p:cNvPr>
            <p:cNvSpPr/>
            <p:nvPr/>
          </p:nvSpPr>
          <p:spPr>
            <a:xfrm>
              <a:off x="0" y="0"/>
              <a:ext cx="2514545" cy="1274980"/>
            </a:xfrm>
            <a:custGeom>
              <a:avLst/>
              <a:gdLst/>
              <a:ahLst/>
              <a:cxnLst/>
              <a:rect l="l" t="t" r="r" b="b"/>
              <a:pathLst>
                <a:path w="2514545" h="1274980">
                  <a:moveTo>
                    <a:pt x="47700" y="0"/>
                  </a:moveTo>
                  <a:lnTo>
                    <a:pt x="2466845" y="0"/>
                  </a:lnTo>
                  <a:cubicBezTo>
                    <a:pt x="2479496" y="0"/>
                    <a:pt x="2491628" y="5025"/>
                    <a:pt x="2500574" y="13971"/>
                  </a:cubicBezTo>
                  <a:cubicBezTo>
                    <a:pt x="2509519" y="22916"/>
                    <a:pt x="2514545" y="35049"/>
                    <a:pt x="2514545" y="47700"/>
                  </a:cubicBezTo>
                  <a:lnTo>
                    <a:pt x="2514545" y="1227281"/>
                  </a:lnTo>
                  <a:cubicBezTo>
                    <a:pt x="2514545" y="1239932"/>
                    <a:pt x="2509519" y="1252064"/>
                    <a:pt x="2500574" y="1261010"/>
                  </a:cubicBezTo>
                  <a:cubicBezTo>
                    <a:pt x="2491628" y="1269955"/>
                    <a:pt x="2479496" y="1274980"/>
                    <a:pt x="2466845" y="1274980"/>
                  </a:cubicBezTo>
                  <a:lnTo>
                    <a:pt x="47700" y="1274980"/>
                  </a:lnTo>
                  <a:cubicBezTo>
                    <a:pt x="35049" y="1274980"/>
                    <a:pt x="22916" y="1269955"/>
                    <a:pt x="13971" y="1261010"/>
                  </a:cubicBezTo>
                  <a:cubicBezTo>
                    <a:pt x="5025" y="1252064"/>
                    <a:pt x="0" y="1239932"/>
                    <a:pt x="0" y="1227281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 sz="1200" dirty="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FFD33ECF-EFFA-68E4-A037-46A2341EAEDE}"/>
              </a:ext>
            </a:extLst>
          </p:cNvPr>
          <p:cNvSpPr/>
          <p:nvPr/>
        </p:nvSpPr>
        <p:spPr>
          <a:xfrm>
            <a:off x="8577129" y="-2889986"/>
            <a:ext cx="4634389" cy="4634389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FFBF00"/>
          </a:solidFill>
        </p:spPr>
        <p:txBody>
          <a:bodyPr/>
          <a:lstStyle/>
          <a:p>
            <a:endParaRPr lang="en-GB" sz="1200"/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78918144-11F0-8B65-FBB5-635469B4B25A}"/>
              </a:ext>
            </a:extLst>
          </p:cNvPr>
          <p:cNvSpPr/>
          <p:nvPr/>
        </p:nvSpPr>
        <p:spPr>
          <a:xfrm>
            <a:off x="9280050" y="-100150"/>
            <a:ext cx="2568451" cy="1497718"/>
          </a:xfrm>
          <a:custGeom>
            <a:avLst/>
            <a:gdLst/>
            <a:ahLst/>
            <a:cxnLst/>
            <a:rect l="l" t="t" r="r" b="b"/>
            <a:pathLst>
              <a:path w="6659464" h="3496219">
                <a:moveTo>
                  <a:pt x="0" y="0"/>
                </a:moveTo>
                <a:lnTo>
                  <a:pt x="6659464" y="0"/>
                </a:lnTo>
                <a:lnTo>
                  <a:pt x="6659464" y="3496219"/>
                </a:lnTo>
                <a:lnTo>
                  <a:pt x="0" y="34962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3" name="Group 2">
            <a:extLst>
              <a:ext uri="{FF2B5EF4-FFF2-40B4-BE49-F238E27FC236}">
                <a16:creationId xmlns:a16="http://schemas.microsoft.com/office/drawing/2014/main" id="{FE33B044-A0AC-9CDE-F1C9-6ED9FAE8ED0D}"/>
              </a:ext>
            </a:extLst>
          </p:cNvPr>
          <p:cNvGrpSpPr/>
          <p:nvPr/>
        </p:nvGrpSpPr>
        <p:grpSpPr>
          <a:xfrm>
            <a:off x="2330911" y="1744403"/>
            <a:ext cx="7854099" cy="3461912"/>
            <a:chOff x="51451" y="35701"/>
            <a:chExt cx="2514545" cy="1060699"/>
          </a:xfrm>
          <a:solidFill>
            <a:schemeClr val="bg1"/>
          </a:solidFill>
        </p:grpSpPr>
        <p:sp>
          <p:nvSpPr>
            <p:cNvPr id="14" name="Freeform 3">
              <a:extLst>
                <a:ext uri="{FF2B5EF4-FFF2-40B4-BE49-F238E27FC236}">
                  <a16:creationId xmlns:a16="http://schemas.microsoft.com/office/drawing/2014/main" id="{F435FFDB-AAFD-6585-91A8-47A3D70AC70A}"/>
                </a:ext>
              </a:extLst>
            </p:cNvPr>
            <p:cNvSpPr/>
            <p:nvPr/>
          </p:nvSpPr>
          <p:spPr>
            <a:xfrm>
              <a:off x="51451" y="35701"/>
              <a:ext cx="2514545" cy="1060699"/>
            </a:xfrm>
            <a:custGeom>
              <a:avLst/>
              <a:gdLst/>
              <a:ahLst/>
              <a:cxnLst/>
              <a:rect l="l" t="t" r="r" b="b"/>
              <a:pathLst>
                <a:path w="2514545" h="1274980">
                  <a:moveTo>
                    <a:pt x="47700" y="0"/>
                  </a:moveTo>
                  <a:lnTo>
                    <a:pt x="2466845" y="0"/>
                  </a:lnTo>
                  <a:cubicBezTo>
                    <a:pt x="2479496" y="0"/>
                    <a:pt x="2491628" y="5025"/>
                    <a:pt x="2500574" y="13971"/>
                  </a:cubicBezTo>
                  <a:cubicBezTo>
                    <a:pt x="2509519" y="22916"/>
                    <a:pt x="2514545" y="35049"/>
                    <a:pt x="2514545" y="47700"/>
                  </a:cubicBezTo>
                  <a:lnTo>
                    <a:pt x="2514545" y="1227281"/>
                  </a:lnTo>
                  <a:cubicBezTo>
                    <a:pt x="2514545" y="1239932"/>
                    <a:pt x="2509519" y="1252064"/>
                    <a:pt x="2500574" y="1261010"/>
                  </a:cubicBezTo>
                  <a:cubicBezTo>
                    <a:pt x="2491628" y="1269955"/>
                    <a:pt x="2479496" y="1274980"/>
                    <a:pt x="2466845" y="1274980"/>
                  </a:cubicBezTo>
                  <a:lnTo>
                    <a:pt x="47700" y="1274980"/>
                  </a:lnTo>
                  <a:cubicBezTo>
                    <a:pt x="35049" y="1274980"/>
                    <a:pt x="22916" y="1269955"/>
                    <a:pt x="13971" y="1261010"/>
                  </a:cubicBezTo>
                  <a:cubicBezTo>
                    <a:pt x="5025" y="1252064"/>
                    <a:pt x="0" y="1239932"/>
                    <a:pt x="0" y="1227281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GB" sz="1200"/>
            </a:p>
          </p:txBody>
        </p:sp>
      </p:grpSp>
      <p:sp>
        <p:nvSpPr>
          <p:cNvPr id="19" name="TextBox 7">
            <a:extLst>
              <a:ext uri="{FF2B5EF4-FFF2-40B4-BE49-F238E27FC236}">
                <a16:creationId xmlns:a16="http://schemas.microsoft.com/office/drawing/2014/main" id="{EE2BEC5F-716E-4E6D-0BEA-3E9850C34607}"/>
              </a:ext>
            </a:extLst>
          </p:cNvPr>
          <p:cNvSpPr txBox="1"/>
          <p:nvPr/>
        </p:nvSpPr>
        <p:spPr>
          <a:xfrm>
            <a:off x="2763701" y="2318248"/>
            <a:ext cx="7097388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GB" sz="7200" dirty="0">
                <a:solidFill>
                  <a:srgbClr val="1B1464"/>
                </a:solidFill>
                <a:latin typeface="Cera Round Pro" panose="00000500000000000000" pitchFamily="50" charset="0"/>
                <a:ea typeface="Cera Round Pro 2"/>
                <a:cs typeface="Cera Round Pro 2"/>
                <a:sym typeface="Cera Round Pro 2"/>
              </a:rPr>
              <a:t>"When I </a:t>
            </a:r>
            <a:r>
              <a:rPr lang="en-GB" sz="7200" b="1" dirty="0">
                <a:solidFill>
                  <a:srgbClr val="1B1464"/>
                </a:solidFill>
                <a:latin typeface="Cera Round Pro" panose="00000500000000000000" pitchFamily="50" charset="0"/>
                <a:ea typeface="Cera Round Pro 2"/>
                <a:cs typeface="Cera Round Pro 2"/>
                <a:sym typeface="Cera Round Pro 2"/>
              </a:rPr>
              <a:t>break the silence</a:t>
            </a:r>
            <a:r>
              <a:rPr lang="en-GB" sz="7200" dirty="0">
                <a:solidFill>
                  <a:srgbClr val="1B1464"/>
                </a:solidFill>
                <a:latin typeface="Cera Round Pro" panose="00000500000000000000" pitchFamily="50" charset="0"/>
                <a:ea typeface="Cera Round Pro 2"/>
                <a:cs typeface="Cera Round Pro 2"/>
                <a:sym typeface="Cera Round Pro 2"/>
              </a:rPr>
              <a:t>, I… "</a:t>
            </a:r>
            <a:endParaRPr lang="en-US" sz="7200" dirty="0">
              <a:solidFill>
                <a:srgbClr val="1B1464"/>
              </a:solidFill>
              <a:latin typeface="Cera Round Pro" panose="00000500000000000000" pitchFamily="50" charset="0"/>
              <a:ea typeface="Cera Round Pro 2"/>
              <a:cs typeface="Cera Round Pro 2"/>
              <a:sym typeface="Cera Round Pro 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9537DD-E335-6384-C477-2218CDAB04AA}"/>
              </a:ext>
            </a:extLst>
          </p:cNvPr>
          <p:cNvSpPr txBox="1"/>
          <p:nvPr/>
        </p:nvSpPr>
        <p:spPr>
          <a:xfrm>
            <a:off x="211015" y="468454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43146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D565E4-9AF5-D6FE-4128-1E0EF5E60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A06B6C3B-DC82-C0A8-78AF-695645B3689F}"/>
              </a:ext>
            </a:extLst>
          </p:cNvPr>
          <p:cNvGrpSpPr/>
          <p:nvPr/>
        </p:nvGrpSpPr>
        <p:grpSpPr>
          <a:xfrm>
            <a:off x="2393625" y="5225473"/>
            <a:ext cx="10368280" cy="944736"/>
            <a:chOff x="0" y="0"/>
            <a:chExt cx="2514545" cy="1274980"/>
          </a:xfrm>
          <a:solidFill>
            <a:schemeClr val="bg1"/>
          </a:solidFill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66324BAC-822F-D47D-D282-1FE9FFEECF62}"/>
                </a:ext>
              </a:extLst>
            </p:cNvPr>
            <p:cNvSpPr/>
            <p:nvPr/>
          </p:nvSpPr>
          <p:spPr>
            <a:xfrm>
              <a:off x="0" y="0"/>
              <a:ext cx="2514545" cy="1274980"/>
            </a:xfrm>
            <a:custGeom>
              <a:avLst/>
              <a:gdLst/>
              <a:ahLst/>
              <a:cxnLst/>
              <a:rect l="l" t="t" r="r" b="b"/>
              <a:pathLst>
                <a:path w="2514545" h="1274980">
                  <a:moveTo>
                    <a:pt x="47700" y="0"/>
                  </a:moveTo>
                  <a:lnTo>
                    <a:pt x="2466845" y="0"/>
                  </a:lnTo>
                  <a:cubicBezTo>
                    <a:pt x="2479496" y="0"/>
                    <a:pt x="2491628" y="5025"/>
                    <a:pt x="2500574" y="13971"/>
                  </a:cubicBezTo>
                  <a:cubicBezTo>
                    <a:pt x="2509519" y="22916"/>
                    <a:pt x="2514545" y="35049"/>
                    <a:pt x="2514545" y="47700"/>
                  </a:cubicBezTo>
                  <a:lnTo>
                    <a:pt x="2514545" y="1227281"/>
                  </a:lnTo>
                  <a:cubicBezTo>
                    <a:pt x="2514545" y="1239932"/>
                    <a:pt x="2509519" y="1252064"/>
                    <a:pt x="2500574" y="1261010"/>
                  </a:cubicBezTo>
                  <a:cubicBezTo>
                    <a:pt x="2491628" y="1269955"/>
                    <a:pt x="2479496" y="1274980"/>
                    <a:pt x="2466845" y="1274980"/>
                  </a:cubicBezTo>
                  <a:lnTo>
                    <a:pt x="47700" y="1274980"/>
                  </a:lnTo>
                  <a:cubicBezTo>
                    <a:pt x="35049" y="1274980"/>
                    <a:pt x="22916" y="1269955"/>
                    <a:pt x="13971" y="1261010"/>
                  </a:cubicBezTo>
                  <a:cubicBezTo>
                    <a:pt x="5025" y="1252064"/>
                    <a:pt x="0" y="1239932"/>
                    <a:pt x="0" y="1227281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GB" sz="1200" dirty="0"/>
            </a:p>
          </p:txBody>
        </p:sp>
      </p:grpSp>
      <p:grpSp>
        <p:nvGrpSpPr>
          <p:cNvPr id="2" name="Group 2">
            <a:extLst>
              <a:ext uri="{FF2B5EF4-FFF2-40B4-BE49-F238E27FC236}">
                <a16:creationId xmlns:a16="http://schemas.microsoft.com/office/drawing/2014/main" id="{A8A2D8F2-0ABE-8B9B-2AED-ADDA207EBCDB}"/>
              </a:ext>
            </a:extLst>
          </p:cNvPr>
          <p:cNvGrpSpPr/>
          <p:nvPr/>
        </p:nvGrpSpPr>
        <p:grpSpPr>
          <a:xfrm rot="-5400000">
            <a:off x="246359" y="-122226"/>
            <a:ext cx="5289328" cy="7299524"/>
            <a:chOff x="0" y="0"/>
            <a:chExt cx="636678" cy="87864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A74377A-7E55-4528-6F42-2898BD5B4AFD}"/>
                </a:ext>
              </a:extLst>
            </p:cNvPr>
            <p:cNvSpPr/>
            <p:nvPr/>
          </p:nvSpPr>
          <p:spPr>
            <a:xfrm>
              <a:off x="0" y="0"/>
              <a:ext cx="636678" cy="878646"/>
            </a:xfrm>
            <a:custGeom>
              <a:avLst/>
              <a:gdLst/>
              <a:ahLst/>
              <a:cxnLst/>
              <a:rect l="l" t="t" r="r" b="b"/>
              <a:pathLst>
                <a:path w="636678" h="878646">
                  <a:moveTo>
                    <a:pt x="212341" y="859577"/>
                  </a:moveTo>
                  <a:cubicBezTo>
                    <a:pt x="244982" y="871091"/>
                    <a:pt x="282090" y="878646"/>
                    <a:pt x="318511" y="878646"/>
                  </a:cubicBezTo>
                  <a:cubicBezTo>
                    <a:pt x="354932" y="878646"/>
                    <a:pt x="389979" y="872169"/>
                    <a:pt x="422276" y="860656"/>
                  </a:cubicBezTo>
                  <a:cubicBezTo>
                    <a:pt x="422964" y="860296"/>
                    <a:pt x="423651" y="860296"/>
                    <a:pt x="424338" y="859937"/>
                  </a:cubicBezTo>
                  <a:cubicBezTo>
                    <a:pt x="545626" y="813881"/>
                    <a:pt x="634961" y="692268"/>
                    <a:pt x="636678" y="548682"/>
                  </a:cubicBezTo>
                  <a:lnTo>
                    <a:pt x="636678" y="0"/>
                  </a:lnTo>
                  <a:lnTo>
                    <a:pt x="0" y="0"/>
                  </a:lnTo>
                  <a:lnTo>
                    <a:pt x="0" y="548275"/>
                  </a:lnTo>
                  <a:cubicBezTo>
                    <a:pt x="1718" y="692986"/>
                    <a:pt x="89678" y="814602"/>
                    <a:pt x="212341" y="859577"/>
                  </a:cubicBezTo>
                  <a:close/>
                </a:path>
              </a:pathLst>
            </a:custGeom>
            <a:solidFill>
              <a:srgbClr val="FFBF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E24EC17F-4E5C-0E79-3A78-19B6216D4DA2}"/>
                </a:ext>
              </a:extLst>
            </p:cNvPr>
            <p:cNvSpPr txBox="1"/>
            <p:nvPr/>
          </p:nvSpPr>
          <p:spPr>
            <a:xfrm>
              <a:off x="0" y="-47625"/>
              <a:ext cx="636678" cy="79927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B0D2D24A-8C0D-23B9-D3F5-0F0BE5C63D8B}"/>
              </a:ext>
            </a:extLst>
          </p:cNvPr>
          <p:cNvGrpSpPr/>
          <p:nvPr/>
        </p:nvGrpSpPr>
        <p:grpSpPr>
          <a:xfrm>
            <a:off x="314672" y="3769895"/>
            <a:ext cx="5781328" cy="568281"/>
            <a:chOff x="0" y="0"/>
            <a:chExt cx="2165741" cy="22666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79255F6-E9B9-A51C-F242-6268D57EB4EC}"/>
                </a:ext>
              </a:extLst>
            </p:cNvPr>
            <p:cNvSpPr/>
            <p:nvPr/>
          </p:nvSpPr>
          <p:spPr>
            <a:xfrm>
              <a:off x="0" y="0"/>
              <a:ext cx="2165741" cy="226665"/>
            </a:xfrm>
            <a:custGeom>
              <a:avLst/>
              <a:gdLst/>
              <a:ahLst/>
              <a:cxnLst/>
              <a:rect l="l" t="t" r="r" b="b"/>
              <a:pathLst>
                <a:path w="2165741" h="226665">
                  <a:moveTo>
                    <a:pt x="94149" y="0"/>
                  </a:moveTo>
                  <a:lnTo>
                    <a:pt x="2071592" y="0"/>
                  </a:lnTo>
                  <a:cubicBezTo>
                    <a:pt x="2123590" y="0"/>
                    <a:pt x="2165741" y="42152"/>
                    <a:pt x="2165741" y="94149"/>
                  </a:cubicBezTo>
                  <a:lnTo>
                    <a:pt x="2165741" y="132516"/>
                  </a:lnTo>
                  <a:cubicBezTo>
                    <a:pt x="2165741" y="157486"/>
                    <a:pt x="2155822" y="181433"/>
                    <a:pt x="2138166" y="199089"/>
                  </a:cubicBezTo>
                  <a:cubicBezTo>
                    <a:pt x="2120510" y="216746"/>
                    <a:pt x="2096562" y="226665"/>
                    <a:pt x="2071592" y="226665"/>
                  </a:cubicBezTo>
                  <a:lnTo>
                    <a:pt x="94149" y="226665"/>
                  </a:lnTo>
                  <a:cubicBezTo>
                    <a:pt x="69179" y="226665"/>
                    <a:pt x="45232" y="216746"/>
                    <a:pt x="27576" y="199089"/>
                  </a:cubicBezTo>
                  <a:cubicBezTo>
                    <a:pt x="9919" y="181433"/>
                    <a:pt x="0" y="157486"/>
                    <a:pt x="0" y="132516"/>
                  </a:cubicBezTo>
                  <a:lnTo>
                    <a:pt x="0" y="94149"/>
                  </a:lnTo>
                  <a:cubicBezTo>
                    <a:pt x="0" y="69179"/>
                    <a:pt x="9919" y="45232"/>
                    <a:pt x="27576" y="27576"/>
                  </a:cubicBezTo>
                  <a:cubicBezTo>
                    <a:pt x="45232" y="9919"/>
                    <a:pt x="69179" y="0"/>
                    <a:pt x="94149" y="0"/>
                  </a:cubicBezTo>
                  <a:close/>
                </a:path>
              </a:pathLst>
            </a:custGeom>
            <a:solidFill>
              <a:srgbClr val="1B1464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DB6724D1-BB46-F257-60B6-B51412EFFAA0}"/>
                </a:ext>
              </a:extLst>
            </p:cNvPr>
            <p:cNvSpPr txBox="1"/>
            <p:nvPr/>
          </p:nvSpPr>
          <p:spPr>
            <a:xfrm>
              <a:off x="0" y="-47625"/>
              <a:ext cx="2165741" cy="27429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DE92A4D6-225A-7AAB-B3C8-01C12AF7A218}"/>
              </a:ext>
            </a:extLst>
          </p:cNvPr>
          <p:cNvSpPr/>
          <p:nvPr/>
        </p:nvSpPr>
        <p:spPr>
          <a:xfrm>
            <a:off x="327371" y="4029384"/>
            <a:ext cx="4439643" cy="2330813"/>
          </a:xfrm>
          <a:custGeom>
            <a:avLst/>
            <a:gdLst/>
            <a:ahLst/>
            <a:cxnLst/>
            <a:rect l="l" t="t" r="r" b="b"/>
            <a:pathLst>
              <a:path w="6659464" h="3496219">
                <a:moveTo>
                  <a:pt x="0" y="0"/>
                </a:moveTo>
                <a:lnTo>
                  <a:pt x="6659464" y="0"/>
                </a:lnTo>
                <a:lnTo>
                  <a:pt x="6659464" y="3496219"/>
                </a:lnTo>
                <a:lnTo>
                  <a:pt x="0" y="34962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F0DEBF90-2095-E989-BD85-08774A23A661}"/>
              </a:ext>
            </a:extLst>
          </p:cNvPr>
          <p:cNvSpPr/>
          <p:nvPr/>
        </p:nvSpPr>
        <p:spPr>
          <a:xfrm>
            <a:off x="6248779" y="18369"/>
            <a:ext cx="6168927" cy="6168927"/>
          </a:xfrm>
          <a:custGeom>
            <a:avLst/>
            <a:gdLst/>
            <a:ahLst/>
            <a:cxnLst/>
            <a:rect l="l" t="t" r="r" b="b"/>
            <a:pathLst>
              <a:path w="9253391" h="9253391">
                <a:moveTo>
                  <a:pt x="0" y="0"/>
                </a:moveTo>
                <a:lnTo>
                  <a:pt x="9253391" y="0"/>
                </a:lnTo>
                <a:lnTo>
                  <a:pt x="9253391" y="9253391"/>
                </a:lnTo>
                <a:lnTo>
                  <a:pt x="0" y="92533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1F3926A9-FB25-C836-7BEE-FB10ECF28603}"/>
              </a:ext>
            </a:extLst>
          </p:cNvPr>
          <p:cNvSpPr txBox="1"/>
          <p:nvPr/>
        </p:nvSpPr>
        <p:spPr>
          <a:xfrm>
            <a:off x="314672" y="1935871"/>
            <a:ext cx="5768629" cy="1513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44"/>
              </a:lnSpc>
            </a:pPr>
            <a:r>
              <a:rPr lang="en-US" sz="5944" b="1" dirty="0">
                <a:solidFill>
                  <a:srgbClr val="1B1464"/>
                </a:solidFill>
                <a:latin typeface="Cera Round Pro" panose="00000500000000000000" pitchFamily="50" charset="0"/>
                <a:ea typeface="Cera Round Pro 2"/>
                <a:cs typeface="Cera Round Pro 2"/>
                <a:sym typeface="Cera Round Pro 2"/>
              </a:rPr>
              <a:t>ANTI-BULLYING WEEK 2026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345B2F3E-44EF-F285-F72C-D0858BFACB6B}"/>
              </a:ext>
            </a:extLst>
          </p:cNvPr>
          <p:cNvSpPr txBox="1"/>
          <p:nvPr/>
        </p:nvSpPr>
        <p:spPr>
          <a:xfrm>
            <a:off x="327371" y="3883559"/>
            <a:ext cx="5553991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300" dirty="0">
                <a:solidFill>
                  <a:srgbClr val="FFFFFF"/>
                </a:solidFill>
                <a:latin typeface="Cera Round Pro" panose="00000500000000000000" pitchFamily="50" charset="0"/>
                <a:ea typeface="Cera Round Pro 1"/>
                <a:cs typeface="Cera Round Pro 1"/>
                <a:sym typeface="Cera Round Pro 1"/>
              </a:rPr>
              <a:t>Monday 16th to Friday 20th November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A2922E7-0D53-5E82-3F0C-99DE00F3D1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785" y="5197558"/>
            <a:ext cx="1803412" cy="1014420"/>
          </a:xfrm>
          <a:prstGeom prst="rect">
            <a:avLst/>
          </a:prstGeom>
        </p:spPr>
      </p:pic>
      <p:sp>
        <p:nvSpPr>
          <p:cNvPr id="17" name="TextBox 11">
            <a:extLst>
              <a:ext uri="{FF2B5EF4-FFF2-40B4-BE49-F238E27FC236}">
                <a16:creationId xmlns:a16="http://schemas.microsoft.com/office/drawing/2014/main" id="{A9DED861-3F10-33E1-C771-6F702950CEDB}"/>
              </a:ext>
            </a:extLst>
          </p:cNvPr>
          <p:cNvSpPr txBox="1"/>
          <p:nvPr/>
        </p:nvSpPr>
        <p:spPr>
          <a:xfrm>
            <a:off x="7207914" y="5538055"/>
            <a:ext cx="5553991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300" dirty="0">
                <a:solidFill>
                  <a:srgbClr val="1B1464"/>
                </a:solidFill>
                <a:latin typeface="Cera Round Pro" panose="00000500000000000000" pitchFamily="50" charset="0"/>
                <a:ea typeface="Cera Round Pro 1"/>
                <a:cs typeface="Cera Round Pro 1"/>
                <a:sym typeface="Cera Round Pro 1"/>
              </a:rPr>
              <a:t>Monday 16th November</a:t>
            </a:r>
          </a:p>
        </p:txBody>
      </p:sp>
    </p:spTree>
    <p:extLst>
      <p:ext uri="{BB962C8B-B14F-4D97-AF65-F5344CB8AC3E}">
        <p14:creationId xmlns:p14="http://schemas.microsoft.com/office/powerpoint/2010/main" val="17929045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4" ma:contentTypeDescription="Create a new document." ma:contentTypeScope="" ma:versionID="01d7a674e3d9425d24106c9d7b922aa3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ee13cada5055c46feea6c380b8682469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ABA2F2D-F74E-48F4-9D9A-69920645488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D6BE4E4-D9B7-4F85-A342-0D0109BF88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ED5AE6D-F459-45F9-A1A7-8956875797F5}">
  <ds:schemaRefs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25bce31e-210f-4595-b6f1-ad167b62b966"/>
    <ds:schemaRef ds:uri="http://purl.org/dc/terms/"/>
    <ds:schemaRef ds:uri="16ae49f3-829e-48a4-b770-42088e17cf9e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2545</TotalTime>
  <Words>369</Words>
  <Application>Microsoft Office PowerPoint</Application>
  <PresentationFormat>Widescreen</PresentationFormat>
  <Paragraphs>60</Paragraphs>
  <Slides>9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Aptos Display</vt:lpstr>
      <vt:lpstr>Arial</vt:lpstr>
      <vt:lpstr>Cera Pro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Miry Mayer</dc:creator>
  <cp:lastModifiedBy>Miry Mayer</cp:lastModifiedBy>
  <cp:revision>84</cp:revision>
  <dcterms:created xsi:type="dcterms:W3CDTF">2026-07-22T08:16:46Z</dcterms:created>
  <dcterms:modified xsi:type="dcterms:W3CDTF">2026-09-03T14:47:05Z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